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62.jpg" ContentType="image/png"/>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60" r:id="rId2"/>
    <p:sldId id="279" r:id="rId3"/>
    <p:sldId id="398" r:id="rId4"/>
    <p:sldId id="393" r:id="rId5"/>
    <p:sldId id="382" r:id="rId6"/>
    <p:sldId id="284" r:id="rId7"/>
    <p:sldId id="285" r:id="rId8"/>
    <p:sldId id="292" r:id="rId9"/>
    <p:sldId id="487" r:id="rId10"/>
    <p:sldId id="462" r:id="rId11"/>
    <p:sldId id="399" r:id="rId12"/>
    <p:sldId id="264" r:id="rId13"/>
    <p:sldId id="457" r:id="rId14"/>
    <p:sldId id="319" r:id="rId15"/>
    <p:sldId id="300" r:id="rId16"/>
    <p:sldId id="301" r:id="rId17"/>
    <p:sldId id="302" r:id="rId18"/>
    <p:sldId id="432" r:id="rId19"/>
    <p:sldId id="431" r:id="rId20"/>
    <p:sldId id="488" r:id="rId21"/>
    <p:sldId id="305" r:id="rId22"/>
    <p:sldId id="306" r:id="rId23"/>
    <p:sldId id="307" r:id="rId24"/>
    <p:sldId id="309" r:id="rId25"/>
    <p:sldId id="310" r:id="rId26"/>
    <p:sldId id="311" r:id="rId27"/>
    <p:sldId id="392" r:id="rId28"/>
    <p:sldId id="316" r:id="rId29"/>
    <p:sldId id="478" r:id="rId30"/>
    <p:sldId id="479" r:id="rId31"/>
    <p:sldId id="441" r:id="rId32"/>
    <p:sldId id="477" r:id="rId33"/>
    <p:sldId id="433" r:id="rId34"/>
    <p:sldId id="480" r:id="rId35"/>
    <p:sldId id="466" r:id="rId36"/>
    <p:sldId id="482" r:id="rId37"/>
    <p:sldId id="434" r:id="rId38"/>
    <p:sldId id="437" r:id="rId39"/>
    <p:sldId id="483" r:id="rId40"/>
    <p:sldId id="428" r:id="rId41"/>
    <p:sldId id="400" r:id="rId42"/>
    <p:sldId id="269" r:id="rId43"/>
    <p:sldId id="258" r:id="rId44"/>
    <p:sldId id="259" r:id="rId45"/>
    <p:sldId id="458" r:id="rId46"/>
    <p:sldId id="460" r:id="rId47"/>
    <p:sldId id="459" r:id="rId48"/>
    <p:sldId id="493" r:id="rId49"/>
    <p:sldId id="501" r:id="rId50"/>
    <p:sldId id="461" r:id="rId51"/>
    <p:sldId id="405" r:id="rId52"/>
    <p:sldId id="465" r:id="rId53"/>
    <p:sldId id="464" r:id="rId54"/>
    <p:sldId id="444" r:id="rId55"/>
    <p:sldId id="486" r:id="rId56"/>
    <p:sldId id="497" r:id="rId57"/>
    <p:sldId id="498" r:id="rId58"/>
    <p:sldId id="499" r:id="rId59"/>
    <p:sldId id="496" r:id="rId60"/>
    <p:sldId id="442" r:id="rId61"/>
    <p:sldId id="476" r:id="rId62"/>
    <p:sldId id="425" r:id="rId63"/>
    <p:sldId id="422" r:id="rId64"/>
    <p:sldId id="474" r:id="rId65"/>
    <p:sldId id="475" r:id="rId66"/>
    <p:sldId id="472" r:id="rId67"/>
    <p:sldId id="490" r:id="rId68"/>
    <p:sldId id="270" r:id="rId69"/>
    <p:sldId id="485" r:id="rId70"/>
    <p:sldId id="404" r:id="rId71"/>
    <p:sldId id="450" r:id="rId72"/>
    <p:sldId id="449" r:id="rId73"/>
    <p:sldId id="448" r:id="rId74"/>
    <p:sldId id="451" r:id="rId75"/>
    <p:sldId id="454" r:id="rId76"/>
    <p:sldId id="455" r:id="rId77"/>
    <p:sldId id="401" r:id="rId78"/>
    <p:sldId id="502" r:id="rId79"/>
    <p:sldId id="504" r:id="rId80"/>
    <p:sldId id="500" r:id="rId81"/>
    <p:sldId id="495" r:id="rId82"/>
    <p:sldId id="494" r:id="rId83"/>
    <p:sldId id="289" r:id="rId84"/>
    <p:sldId id="257" r:id="rId85"/>
    <p:sldId id="352" r:id="rId86"/>
    <p:sldId id="378" r:id="rId87"/>
    <p:sldId id="438" r:id="rId88"/>
    <p:sldId id="513" r:id="rId89"/>
    <p:sldId id="514" r:id="rId90"/>
    <p:sldId id="515" r:id="rId91"/>
    <p:sldId id="510" r:id="rId92"/>
    <p:sldId id="508" r:id="rId93"/>
    <p:sldId id="509" r:id="rId94"/>
    <p:sldId id="489" r:id="rId95"/>
    <p:sldId id="505" r:id="rId96"/>
    <p:sldId id="506" r:id="rId97"/>
    <p:sldId id="507" r:id="rId98"/>
    <p:sldId id="511" r:id="rId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DDBF"/>
    <a:srgbClr val="A0FF8A"/>
    <a:srgbClr val="4CB54C"/>
    <a:srgbClr val="E74D80"/>
    <a:srgbClr val="E7E7E7"/>
    <a:srgbClr val="9AD963"/>
    <a:srgbClr val="83EB66"/>
    <a:srgbClr val="C13510"/>
    <a:srgbClr val="FA9D4D"/>
    <a:srgbClr val="E93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52" autoAdjust="0"/>
    <p:restoredTop sz="86448" autoAdjust="0"/>
  </p:normalViewPr>
  <p:slideViewPr>
    <p:cSldViewPr snapToGrid="0" snapToObjects="1">
      <p:cViewPr varScale="1">
        <p:scale>
          <a:sx n="135" d="100"/>
          <a:sy n="135" d="100"/>
        </p:scale>
        <p:origin x="3056" y="16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71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2EDC16-69B5-6F44-8C17-EC4255F27443}" type="datetimeFigureOut">
              <a:rPr lang="en-US" smtClean="0"/>
              <a:t>8/21/19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1BF982-64FA-0D41-B4EF-38D84EA4DF1C}" type="slidenum">
              <a:rPr lang="en-US" smtClean="0"/>
              <a:t>‹#›</a:t>
            </a:fld>
            <a:endParaRPr lang="en-US"/>
          </a:p>
        </p:txBody>
      </p:sp>
    </p:spTree>
    <p:extLst>
      <p:ext uri="{BB962C8B-B14F-4D97-AF65-F5344CB8AC3E}">
        <p14:creationId xmlns:p14="http://schemas.microsoft.com/office/powerpoint/2010/main" val="13900322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vectorstock.com/royalty-free-vector/map-of-australia-northern-territory-vector-20392629"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deviantart.com/emma-constance/art/Australian-Aboriginal-Flag-2-148547477"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dpi.com/2078-1547/9/1/1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D3E3EE-B133-0244-B8C0-A9AE1F5463BC}" type="slidenum">
              <a:rPr lang="en-US" smtClean="0"/>
              <a:t>1</a:t>
            </a:fld>
            <a:endParaRPr lang="en-US"/>
          </a:p>
        </p:txBody>
      </p:sp>
    </p:spTree>
    <p:extLst>
      <p:ext uri="{BB962C8B-B14F-4D97-AF65-F5344CB8AC3E}">
        <p14:creationId xmlns:p14="http://schemas.microsoft.com/office/powerpoint/2010/main" val="4139664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Mg per 100 grams</a:t>
            </a:r>
          </a:p>
        </p:txBody>
      </p:sp>
      <p:sp>
        <p:nvSpPr>
          <p:cNvPr id="4" name="Slide Number Placeholder 3"/>
          <p:cNvSpPr>
            <a:spLocks noGrp="1"/>
          </p:cNvSpPr>
          <p:nvPr>
            <p:ph type="sldNum" sz="quarter" idx="10"/>
          </p:nvPr>
        </p:nvSpPr>
        <p:spPr/>
        <p:txBody>
          <a:bodyPr/>
          <a:lstStyle/>
          <a:p>
            <a:fld id="{8C0E97B4-0F52-2445-9A1F-A10845D04735}" type="slidenum">
              <a:rPr lang="en-US" smtClean="0"/>
              <a:t>24</a:t>
            </a:fld>
            <a:endParaRPr lang="en-US"/>
          </a:p>
        </p:txBody>
      </p:sp>
    </p:spTree>
    <p:extLst>
      <p:ext uri="{BB962C8B-B14F-4D97-AF65-F5344CB8AC3E}">
        <p14:creationId xmlns:p14="http://schemas.microsoft.com/office/powerpoint/2010/main" val="637115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E97B4-0F52-2445-9A1F-A10845D04735}" type="slidenum">
              <a:rPr lang="en-US" smtClean="0"/>
              <a:t>28</a:t>
            </a:fld>
            <a:endParaRPr lang="en-US"/>
          </a:p>
        </p:txBody>
      </p:sp>
    </p:spTree>
    <p:extLst>
      <p:ext uri="{BB962C8B-B14F-4D97-AF65-F5344CB8AC3E}">
        <p14:creationId xmlns:p14="http://schemas.microsoft.com/office/powerpoint/2010/main" val="637115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E97B4-0F52-2445-9A1F-A10845D04735}" type="slidenum">
              <a:rPr lang="en-US" smtClean="0"/>
              <a:t>29</a:t>
            </a:fld>
            <a:endParaRPr lang="en-US"/>
          </a:p>
        </p:txBody>
      </p:sp>
    </p:spTree>
    <p:extLst>
      <p:ext uri="{BB962C8B-B14F-4D97-AF65-F5344CB8AC3E}">
        <p14:creationId xmlns:p14="http://schemas.microsoft.com/office/powerpoint/2010/main" val="637115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5706     29</a:t>
            </a:r>
          </a:p>
          <a:p>
            <a:r>
              <a:rPr lang="de-DE" dirty="0"/>
              <a:t>2 5801     15</a:t>
            </a:r>
          </a:p>
          <a:p>
            <a:r>
              <a:rPr lang="de-DE" dirty="0"/>
              <a:t>3 5802     19</a:t>
            </a:r>
          </a:p>
          <a:p>
            <a:r>
              <a:rPr lang="de-DE" dirty="0"/>
              <a:t>4 5815     32</a:t>
            </a:r>
          </a:p>
          <a:p>
            <a:r>
              <a:rPr lang="de-DE" dirty="0"/>
              <a:t>5 5817     64</a:t>
            </a:r>
            <a:endParaRPr lang="en-US" dirty="0"/>
          </a:p>
        </p:txBody>
      </p:sp>
      <p:sp>
        <p:nvSpPr>
          <p:cNvPr id="4" name="Slide Number Placeholder 3"/>
          <p:cNvSpPr>
            <a:spLocks noGrp="1"/>
          </p:cNvSpPr>
          <p:nvPr>
            <p:ph type="sldNum" sz="quarter" idx="10"/>
          </p:nvPr>
        </p:nvSpPr>
        <p:spPr/>
        <p:txBody>
          <a:bodyPr/>
          <a:lstStyle/>
          <a:p>
            <a:fld id="{F11BF982-64FA-0D41-B4EF-38D84EA4DF1C}" type="slidenum">
              <a:rPr lang="en-US" smtClean="0"/>
              <a:t>33</a:t>
            </a:fld>
            <a:endParaRPr lang="en-US"/>
          </a:p>
        </p:txBody>
      </p:sp>
    </p:spTree>
    <p:extLst>
      <p:ext uri="{BB962C8B-B14F-4D97-AF65-F5344CB8AC3E}">
        <p14:creationId xmlns:p14="http://schemas.microsoft.com/office/powerpoint/2010/main" val="2727473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latin typeface="+mn-lt"/>
                <a:ea typeface="+mn-ea"/>
                <a:cs typeface="+mn-cs"/>
                <a:hlinkClick r:id="rId3"/>
              </a:rPr>
              <a:t>https://www.vectorstock.com/royalty-free-vector/map-of-australia-northern-territory-vector-20392629</a:t>
            </a:r>
            <a:endParaRPr lang="en-US" dirty="0"/>
          </a:p>
        </p:txBody>
      </p:sp>
      <p:sp>
        <p:nvSpPr>
          <p:cNvPr id="4" name="Slide Number Placeholder 3"/>
          <p:cNvSpPr>
            <a:spLocks noGrp="1"/>
          </p:cNvSpPr>
          <p:nvPr>
            <p:ph type="sldNum" sz="quarter" idx="10"/>
          </p:nvPr>
        </p:nvSpPr>
        <p:spPr/>
        <p:txBody>
          <a:bodyPr/>
          <a:lstStyle/>
          <a:p>
            <a:fld id="{F11BF982-64FA-0D41-B4EF-38D84EA4DF1C}" type="slidenum">
              <a:rPr lang="en-US" smtClean="0"/>
              <a:t>44</a:t>
            </a:fld>
            <a:endParaRPr lang="en-US"/>
          </a:p>
        </p:txBody>
      </p:sp>
    </p:spTree>
    <p:extLst>
      <p:ext uri="{BB962C8B-B14F-4D97-AF65-F5344CB8AC3E}">
        <p14:creationId xmlns:p14="http://schemas.microsoft.com/office/powerpoint/2010/main" val="1817139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rPr>
              <a:t>Relative heat poses a significant threat to </a:t>
            </a:r>
            <a:r>
              <a:rPr lang="en-US" sz="1200" dirty="0" err="1">
                <a:solidFill>
                  <a:srgbClr val="000000"/>
                </a:solidFill>
              </a:rPr>
              <a:t>cardiometabolic</a:t>
            </a:r>
            <a:r>
              <a:rPr lang="en-US" sz="1200" dirty="0">
                <a:solidFill>
                  <a:srgbClr val="000000"/>
                </a:solidFill>
              </a:rPr>
              <a:t> health among Indigenous communities in northern Australia</a:t>
            </a:r>
          </a:p>
          <a:p>
            <a:r>
              <a:rPr lang="en-US" sz="1200" dirty="0">
                <a:solidFill>
                  <a:srgbClr val="000000"/>
                </a:solidFill>
              </a:rPr>
              <a:t>Severity of the heat shock matters more than duration or frequency</a:t>
            </a:r>
          </a:p>
          <a:p>
            <a:r>
              <a:rPr lang="en-US" sz="1200" dirty="0">
                <a:solidFill>
                  <a:srgbClr val="000000"/>
                </a:solidFill>
              </a:rPr>
              <a:t>Relative heat shocks should be the focus of environmental public health preparation and response</a:t>
            </a:r>
          </a:p>
          <a:p>
            <a:endParaRPr lang="en-US" dirty="0"/>
          </a:p>
        </p:txBody>
      </p:sp>
      <p:sp>
        <p:nvSpPr>
          <p:cNvPr id="4" name="Slide Number Placeholder 3"/>
          <p:cNvSpPr>
            <a:spLocks noGrp="1"/>
          </p:cNvSpPr>
          <p:nvPr>
            <p:ph type="sldNum" sz="quarter" idx="10"/>
          </p:nvPr>
        </p:nvSpPr>
        <p:spPr/>
        <p:txBody>
          <a:bodyPr/>
          <a:lstStyle/>
          <a:p>
            <a:fld id="{F11BF982-64FA-0D41-B4EF-38D84EA4DF1C}" type="slidenum">
              <a:rPr lang="en-US" smtClean="0"/>
              <a:t>79</a:t>
            </a:fld>
            <a:endParaRPr lang="en-US"/>
          </a:p>
        </p:txBody>
      </p:sp>
    </p:spTree>
    <p:extLst>
      <p:ext uri="{BB962C8B-B14F-4D97-AF65-F5344CB8AC3E}">
        <p14:creationId xmlns:p14="http://schemas.microsoft.com/office/powerpoint/2010/main" val="3471941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latin typeface="+mn-lt"/>
                <a:ea typeface="+mn-ea"/>
                <a:cs typeface="+mn-cs"/>
                <a:hlinkClick r:id="rId3"/>
              </a:rPr>
              <a:t>https://www.deviantart.com/emma-constance/art/Australian-Aboriginal-Flag-2-148547477</a:t>
            </a:r>
            <a:endParaRPr lang="en-US" dirty="0"/>
          </a:p>
        </p:txBody>
      </p:sp>
      <p:sp>
        <p:nvSpPr>
          <p:cNvPr id="4" name="Slide Number Placeholder 3"/>
          <p:cNvSpPr>
            <a:spLocks noGrp="1"/>
          </p:cNvSpPr>
          <p:nvPr>
            <p:ph type="sldNum" sz="quarter" idx="10"/>
          </p:nvPr>
        </p:nvSpPr>
        <p:spPr/>
        <p:txBody>
          <a:bodyPr/>
          <a:lstStyle/>
          <a:p>
            <a:fld id="{F11BF982-64FA-0D41-B4EF-38D84EA4DF1C}" type="slidenum">
              <a:rPr lang="en-US" smtClean="0"/>
              <a:t>82</a:t>
            </a:fld>
            <a:endParaRPr lang="en-US"/>
          </a:p>
        </p:txBody>
      </p:sp>
    </p:spTree>
    <p:extLst>
      <p:ext uri="{BB962C8B-B14F-4D97-AF65-F5344CB8AC3E}">
        <p14:creationId xmlns:p14="http://schemas.microsoft.com/office/powerpoint/2010/main" val="1322131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1BF982-64FA-0D41-B4EF-38D84EA4DF1C}" type="slidenum">
              <a:rPr lang="en-US" smtClean="0"/>
              <a:t>92</a:t>
            </a:fld>
            <a:endParaRPr lang="en-US"/>
          </a:p>
        </p:txBody>
      </p:sp>
    </p:spTree>
    <p:extLst>
      <p:ext uri="{BB962C8B-B14F-4D97-AF65-F5344CB8AC3E}">
        <p14:creationId xmlns:p14="http://schemas.microsoft.com/office/powerpoint/2010/main" val="333646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latin typeface="+mn-lt"/>
                <a:ea typeface="+mn-ea"/>
                <a:cs typeface="+mn-cs"/>
                <a:hlinkClick r:id="rId3"/>
              </a:rPr>
              <a:t>https://www.mdpi.com/2078-1547/9/1/13</a:t>
            </a:r>
            <a:endParaRPr lang="en-US" dirty="0"/>
          </a:p>
        </p:txBody>
      </p:sp>
      <p:sp>
        <p:nvSpPr>
          <p:cNvPr id="4" name="Slide Number Placeholder 3"/>
          <p:cNvSpPr>
            <a:spLocks noGrp="1"/>
          </p:cNvSpPr>
          <p:nvPr>
            <p:ph type="sldNum" sz="quarter" idx="10"/>
          </p:nvPr>
        </p:nvSpPr>
        <p:spPr/>
        <p:txBody>
          <a:bodyPr/>
          <a:lstStyle/>
          <a:p>
            <a:fld id="{F11BF982-64FA-0D41-B4EF-38D84EA4DF1C}" type="slidenum">
              <a:rPr lang="en-US" smtClean="0"/>
              <a:t>5</a:t>
            </a:fld>
            <a:endParaRPr lang="en-US"/>
          </a:p>
        </p:txBody>
      </p:sp>
    </p:spTree>
    <p:extLst>
      <p:ext uri="{BB962C8B-B14F-4D97-AF65-F5344CB8AC3E}">
        <p14:creationId xmlns:p14="http://schemas.microsoft.com/office/powerpoint/2010/main" val="265432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www.emdat.be</a:t>
            </a:r>
            <a:r>
              <a:rPr lang="en-US" sz="1200" kern="1200" dirty="0">
                <a:solidFill>
                  <a:schemeClr val="tx1"/>
                </a:solidFill>
                <a:effectLst/>
                <a:latin typeface="+mn-lt"/>
                <a:ea typeface="+mn-ea"/>
                <a:cs typeface="+mn-cs"/>
              </a:rPr>
              <a:t>/Glossary </a:t>
            </a:r>
            <a:endParaRPr lang="en-US" dirty="0"/>
          </a:p>
          <a:p>
            <a:endParaRPr lang="en-US" dirty="0"/>
          </a:p>
        </p:txBody>
      </p:sp>
      <p:sp>
        <p:nvSpPr>
          <p:cNvPr id="4" name="Slide Number Placeholder 3"/>
          <p:cNvSpPr>
            <a:spLocks noGrp="1"/>
          </p:cNvSpPr>
          <p:nvPr>
            <p:ph type="sldNum" sz="quarter" idx="10"/>
          </p:nvPr>
        </p:nvSpPr>
        <p:spPr/>
        <p:txBody>
          <a:bodyPr/>
          <a:lstStyle/>
          <a:p>
            <a:fld id="{E6D3E3EE-B133-0244-B8C0-A9AE1F5463BC}" type="slidenum">
              <a:rPr lang="en-US" smtClean="0"/>
              <a:t>6</a:t>
            </a:fld>
            <a:endParaRPr lang="en-US"/>
          </a:p>
        </p:txBody>
      </p:sp>
    </p:spTree>
    <p:extLst>
      <p:ext uri="{BB962C8B-B14F-4D97-AF65-F5344CB8AC3E}">
        <p14:creationId xmlns:p14="http://schemas.microsoft.com/office/powerpoint/2010/main" val="3814699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Cardiovascular disease</a:t>
            </a:r>
            <a:r>
              <a:rPr lang="en-US"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sym typeface="Wingdings"/>
              </a:rPr>
              <a:t> </a:t>
            </a:r>
            <a:r>
              <a:rPr lang="en-US" sz="1200" kern="1200" dirty="0" err="1">
                <a:solidFill>
                  <a:schemeClr val="tx1"/>
                </a:solidFill>
                <a:latin typeface="+mn-lt"/>
                <a:ea typeface="+mn-ea"/>
                <a:cs typeface="+mn-cs"/>
              </a:rPr>
              <a:t>Ischaemic</a:t>
            </a:r>
            <a:r>
              <a:rPr lang="en-US" sz="1200" kern="1200" dirty="0">
                <a:solidFill>
                  <a:schemeClr val="tx1"/>
                </a:solidFill>
                <a:latin typeface="+mn-lt"/>
                <a:ea typeface="+mn-ea"/>
                <a:cs typeface="+mn-cs"/>
              </a:rPr>
              <a:t> heart disease and stroke are the world’s biggest killers, accounting for a combined 15 million deaths in 2015. </a:t>
            </a:r>
            <a:r>
              <a:rPr lang="en-US" sz="1200" kern="1200">
                <a:solidFill>
                  <a:schemeClr val="tx1"/>
                </a:solidFill>
                <a:latin typeface="+mn-lt"/>
                <a:ea typeface="+mn-ea"/>
                <a:cs typeface="+mn-cs"/>
              </a:rPr>
              <a:t>These diseases have remained the leading causes of death globally in the last 15 years.</a:t>
            </a:r>
          </a:p>
          <a:p>
            <a:endParaRPr lang="en-US"/>
          </a:p>
        </p:txBody>
      </p:sp>
      <p:sp>
        <p:nvSpPr>
          <p:cNvPr id="4" name="Slide Number Placeholder 3"/>
          <p:cNvSpPr>
            <a:spLocks noGrp="1"/>
          </p:cNvSpPr>
          <p:nvPr>
            <p:ph type="sldNum" sz="quarter" idx="10"/>
          </p:nvPr>
        </p:nvSpPr>
        <p:spPr/>
        <p:txBody>
          <a:bodyPr/>
          <a:lstStyle/>
          <a:p>
            <a:fld id="{E6D3E3EE-B133-0244-B8C0-A9AE1F5463BC}" type="slidenum">
              <a:rPr lang="en-US" smtClean="0"/>
              <a:t>7</a:t>
            </a:fld>
            <a:endParaRPr lang="en-US"/>
          </a:p>
        </p:txBody>
      </p:sp>
    </p:spTree>
    <p:extLst>
      <p:ext uri="{BB962C8B-B14F-4D97-AF65-F5344CB8AC3E}">
        <p14:creationId xmlns:p14="http://schemas.microsoft.com/office/powerpoint/2010/main" val="4023429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largely due to a complex mix of socioeconomic marginalization, historical legacies of discrimination, physical exposure to climate hazards, and close cultural relationships to the natural world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“Climate change adaptation” is something Indigenous Australians have been doing for 60,000 years</a:t>
            </a:r>
            <a:endParaRPr lang="en-US" dirty="0"/>
          </a:p>
          <a:p>
            <a:endParaRPr lang="en-US" dirty="0"/>
          </a:p>
        </p:txBody>
      </p:sp>
      <p:sp>
        <p:nvSpPr>
          <p:cNvPr id="4" name="Slide Number Placeholder 3"/>
          <p:cNvSpPr>
            <a:spLocks noGrp="1"/>
          </p:cNvSpPr>
          <p:nvPr>
            <p:ph type="sldNum" sz="quarter" idx="10"/>
          </p:nvPr>
        </p:nvSpPr>
        <p:spPr/>
        <p:txBody>
          <a:bodyPr/>
          <a:lstStyle/>
          <a:p>
            <a:fld id="{F11BF982-64FA-0D41-B4EF-38D84EA4DF1C}" type="slidenum">
              <a:rPr lang="en-US" smtClean="0"/>
              <a:t>10</a:t>
            </a:fld>
            <a:endParaRPr lang="en-US"/>
          </a:p>
        </p:txBody>
      </p:sp>
    </p:spTree>
    <p:extLst>
      <p:ext uri="{BB962C8B-B14F-4D97-AF65-F5344CB8AC3E}">
        <p14:creationId xmlns:p14="http://schemas.microsoft.com/office/powerpoint/2010/main" val="713688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E97B4-0F52-2445-9A1F-A10845D04735}" type="slidenum">
              <a:rPr lang="en-US" smtClean="0"/>
              <a:t>15</a:t>
            </a:fld>
            <a:endParaRPr lang="en-US"/>
          </a:p>
        </p:txBody>
      </p:sp>
    </p:spTree>
    <p:extLst>
      <p:ext uri="{BB962C8B-B14F-4D97-AF65-F5344CB8AC3E}">
        <p14:creationId xmlns:p14="http://schemas.microsoft.com/office/powerpoint/2010/main" val="204867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E97B4-0F52-2445-9A1F-A10845D04735}" type="slidenum">
              <a:rPr lang="en-US" smtClean="0"/>
              <a:t>21</a:t>
            </a:fld>
            <a:endParaRPr lang="en-US"/>
          </a:p>
        </p:txBody>
      </p:sp>
    </p:spTree>
    <p:extLst>
      <p:ext uri="{BB962C8B-B14F-4D97-AF65-F5344CB8AC3E}">
        <p14:creationId xmlns:p14="http://schemas.microsoft.com/office/powerpoint/2010/main" val="637115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E97B4-0F52-2445-9A1F-A10845D04735}" type="slidenum">
              <a:rPr lang="en-US" smtClean="0"/>
              <a:t>22</a:t>
            </a:fld>
            <a:endParaRPr lang="en-US"/>
          </a:p>
        </p:txBody>
      </p:sp>
    </p:spTree>
    <p:extLst>
      <p:ext uri="{BB962C8B-B14F-4D97-AF65-F5344CB8AC3E}">
        <p14:creationId xmlns:p14="http://schemas.microsoft.com/office/powerpoint/2010/main" val="637115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E97B4-0F52-2445-9A1F-A10845D04735}" type="slidenum">
              <a:rPr lang="en-US" smtClean="0"/>
              <a:t>23</a:t>
            </a:fld>
            <a:endParaRPr lang="en-US"/>
          </a:p>
        </p:txBody>
      </p:sp>
    </p:spTree>
    <p:extLst>
      <p:ext uri="{BB962C8B-B14F-4D97-AF65-F5344CB8AC3E}">
        <p14:creationId xmlns:p14="http://schemas.microsoft.com/office/powerpoint/2010/main" val="637115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t>8/21/19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t>8/21/19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8/21/19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8/21/19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slide" Target="slide86.xml"/><Relationship Id="rId7" Type="http://schemas.openxmlformats.org/officeDocument/2006/relationships/image" Target="../media/image15.png"/><Relationship Id="rId12"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3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12.wdp"/><Relationship Id="rId3" Type="http://schemas.openxmlformats.org/officeDocument/2006/relationships/image" Target="../media/image34.png"/><Relationship Id="rId7" Type="http://schemas.microsoft.com/office/2007/relationships/hdphoto" Target="../media/hdphoto6.wdp"/><Relationship Id="rId12" Type="http://schemas.microsoft.com/office/2007/relationships/hdphoto" Target="../media/hdphoto11.wdp"/><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5.wdp"/><Relationship Id="rId11" Type="http://schemas.microsoft.com/office/2007/relationships/hdphoto" Target="../media/hdphoto10.wdp"/><Relationship Id="rId5" Type="http://schemas.microsoft.com/office/2007/relationships/hdphoto" Target="../media/hdphoto4.wdp"/><Relationship Id="rId10" Type="http://schemas.microsoft.com/office/2007/relationships/hdphoto" Target="../media/hdphoto9.wdp"/><Relationship Id="rId4" Type="http://schemas.openxmlformats.org/officeDocument/2006/relationships/image" Target="../media/image35.png"/><Relationship Id="rId9"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38.png"/><Relationship Id="rId4" Type="http://schemas.microsoft.com/office/2007/relationships/hdphoto" Target="../media/hdphoto14.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5.jpg"/></Relationships>
</file>

<file path=ppt/slides/_rels/slide7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8.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85.xml.rels><?xml version="1.0" encoding="UTF-8" standalone="yes"?>
<Relationships xmlns="http://schemas.openxmlformats.org/package/2006/relationships"><Relationship Id="rId8" Type="http://schemas.openxmlformats.org/officeDocument/2006/relationships/hyperlink" Target="https://www.ncbi.nlm.nih.gov/books/NBK45750/" TargetMode="External"/><Relationship Id="rId13" Type="http://schemas.openxmlformats.org/officeDocument/2006/relationships/hyperlink" Target="http://www.who.int/healthinfo/global_burden_disease/GlobalHealthRisks_report_full.pdf" TargetMode="External"/><Relationship Id="rId18" Type="http://schemas.openxmlformats.org/officeDocument/2006/relationships/hyperlink" Target="http://nisciencefestival.com/im/events/cropped/1964963740.jpeg" TargetMode="External"/><Relationship Id="rId3" Type="http://schemas.openxmlformats.org/officeDocument/2006/relationships/hyperlink" Target="http://www.healthinfonet.ecu.edu.au/chronic-conditions/diabetes/reviews/our-review%22%20%5Co%20%22Link%20to%20Review%20of%20diabetes%20among%20Aboriginal%20and%20Torres%20Strait%20Islander%20people" TargetMode="External"/><Relationship Id="rId21" Type="http://schemas.openxmlformats.org/officeDocument/2006/relationships/hyperlink" Target="http://www.assureasmile.com/wp-content/uploads/2017/03/AdobeStock_101558377-1260x840.jpeg" TargetMode="External"/><Relationship Id="rId7" Type="http://schemas.openxmlformats.org/officeDocument/2006/relationships/hyperlink" Target="http://ncdrisc.org/diabetes-population-stacked.html" TargetMode="External"/><Relationship Id="rId12" Type="http://schemas.openxmlformats.org/officeDocument/2006/relationships/hyperlink" Target="http://gamapserver.who.int/mapLibrary/Files/Maps/Global_BMI_2016_Male.png" TargetMode="External"/><Relationship Id="rId17" Type="http://schemas.openxmlformats.org/officeDocument/2006/relationships/hyperlink" Target="http://3.bp.blogspot.com/-6Y_kR7Qv7Rg/VgN6P9bJINI/AAAAAAAANIE/gvdQVasoIM4/s1600/picjumbo.com_HNCK7947.jpg" TargetMode="External"/><Relationship Id="rId2" Type="http://schemas.openxmlformats.org/officeDocument/2006/relationships/hyperlink" Target="http://www.actionnewsjax.com/news/local/hurricane-irma-food-assistance-program-begins-in-jacksonville-area/622991627" TargetMode="External"/><Relationship Id="rId16" Type="http://schemas.openxmlformats.org/officeDocument/2006/relationships/hyperlink" Target="https://www.youtube.com/watch?v=bhvjfC5qenQ" TargetMode="External"/><Relationship Id="rId20" Type="http://schemas.openxmlformats.org/officeDocument/2006/relationships/hyperlink" Target="http://viralrang.com/wp-content/uploads/2016/12/Impact-Processed-Foods.jpg" TargetMode="External"/><Relationship Id="rId1" Type="http://schemas.openxmlformats.org/officeDocument/2006/relationships/slideLayout" Target="../slideLayouts/slideLayout2.xml"/><Relationship Id="rId6" Type="http://schemas.openxmlformats.org/officeDocument/2006/relationships/hyperlink" Target="http://closingthegap.pmc.gov.au/sites/default/files/ctg-report-2017.pdf" TargetMode="External"/><Relationship Id="rId11" Type="http://schemas.openxmlformats.org/officeDocument/2006/relationships/hyperlink" Target="http://gamapserver.who.int/mapLibrary/Files/Maps/Global_BMI_2016_Female.png" TargetMode="External"/><Relationship Id="rId24" Type="http://schemas.openxmlformats.org/officeDocument/2006/relationships/hyperlink" Target="http://www.abc.net.au/news/image/7804196-3x2-940x627.jpg" TargetMode="External"/><Relationship Id="rId5" Type="http://schemas.openxmlformats.org/officeDocument/2006/relationships/hyperlink" Target="https://www.climatecouncil.org.au/uploads/3cf983377b8043ff1ecf15709eebf298.pdf" TargetMode="External"/><Relationship Id="rId15" Type="http://schemas.openxmlformats.org/officeDocument/2006/relationships/hyperlink" Target="https://upload.wikimedia.org/wikipedia/commons/thumb/f/f5/Hurricane_Juan_27_sept_2003_1725Z.jpg/1200px-Hurricane_Juan_27_sept_2003_1725Z.jpg" TargetMode="External"/><Relationship Id="rId23" Type="http://schemas.openxmlformats.org/officeDocument/2006/relationships/hyperlink" Target="https://images1.miaminewtimes.com/imager/u/original/9648515/img_1270.jpg" TargetMode="External"/><Relationship Id="rId10" Type="http://schemas.openxmlformats.org/officeDocument/2006/relationships/hyperlink" Target="http://gamapserver.who.int/mapLibrary/Files/Maps/Global_NCD_mortality_under70_both_sexes_2015.png" TargetMode="External"/><Relationship Id="rId19" Type="http://schemas.openxmlformats.org/officeDocument/2006/relationships/hyperlink" Target="https://cdn2.bigcommerce.com/server2400/5c00a/product_images/uploaded_images/gummy-bear-invasion-harmful-junk-food-concept-g1j7mtcd.jpg?t=1418540356" TargetMode="External"/><Relationship Id="rId4" Type="http://schemas.openxmlformats.org/officeDocument/2006/relationships/hyperlink" Target="https://coastadapt.com.au/climate-change-and-sea-level-rise-australian-region" TargetMode="External"/><Relationship Id="rId9" Type="http://schemas.openxmlformats.org/officeDocument/2006/relationships/hyperlink" Target="https://www.vivehealth.com.au/blog/2016/08/23/metabolic-syndrome-what-will-it-take-to-change-you/" TargetMode="External"/><Relationship Id="rId14" Type="http://schemas.openxmlformats.org/officeDocument/2006/relationships/hyperlink" Target="http://weclipart.com/gimg/7AD898E6EF4A5491/il_fullxfull.588539815_t9s2.jpg" TargetMode="External"/><Relationship Id="rId22" Type="http://schemas.openxmlformats.org/officeDocument/2006/relationships/hyperlink" Target="https://greatist.com/sites/default/files/processed-foods.jpg" TargetMode="External"/></Relationships>
</file>

<file path=ppt/slides/_rels/slide86.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slide" Target="slide5.xml"/><Relationship Id="rId7" Type="http://schemas.openxmlformats.org/officeDocument/2006/relationships/slide" Target="slide50.xml"/><Relationship Id="rId2" Type="http://schemas.openxmlformats.org/officeDocument/2006/relationships/slide" Target="slide86.xml"/><Relationship Id="rId1" Type="http://schemas.openxmlformats.org/officeDocument/2006/relationships/slideLayout" Target="../slideLayouts/slideLayout7.xml"/><Relationship Id="rId6" Type="http://schemas.openxmlformats.org/officeDocument/2006/relationships/slide" Target="slide87.xml"/><Relationship Id="rId5" Type="http://schemas.openxmlformats.org/officeDocument/2006/relationships/slide" Target="slide32.xml"/><Relationship Id="rId4" Type="http://schemas.openxmlformats.org/officeDocument/2006/relationships/slide" Target="slide14.xml"/><Relationship Id="rId9" Type="http://schemas.openxmlformats.org/officeDocument/2006/relationships/slide" Target="slide94.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jpeg"/><Relationship Id="rId2" Type="http://schemas.openxmlformats.org/officeDocument/2006/relationships/image" Target="../media/image72.jpg"/><Relationship Id="rId1" Type="http://schemas.openxmlformats.org/officeDocument/2006/relationships/slideLayout" Target="../slideLayouts/slideLayout7.xml"/><Relationship Id="rId6" Type="http://schemas.openxmlformats.org/officeDocument/2006/relationships/image" Target="../media/image76.jpg"/><Relationship Id="rId5" Type="http://schemas.openxmlformats.org/officeDocument/2006/relationships/image" Target="../media/image75.jpeg"/><Relationship Id="rId4" Type="http://schemas.openxmlformats.org/officeDocument/2006/relationships/image" Target="../media/image7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l_fullxfull.588539815_t9s2.jpg"/>
          <p:cNvPicPr>
            <a:picLocks noChangeAspect="1"/>
          </p:cNvPicPr>
          <p:nvPr/>
        </p:nvPicPr>
        <p:blipFill rotWithShape="1">
          <a:blip r:embed="rId3" cstate="print">
            <a:extLst>
              <a:ext uri="{28A0092B-C50C-407E-A947-70E740481C1C}">
                <a14:useLocalDpi xmlns:a14="http://schemas.microsoft.com/office/drawing/2010/main" val="0"/>
              </a:ext>
            </a:extLst>
          </a:blip>
          <a:srcRect b="56927"/>
          <a:stretch/>
        </p:blipFill>
        <p:spPr>
          <a:xfrm>
            <a:off x="0" y="1"/>
            <a:ext cx="9144000" cy="3150908"/>
          </a:xfrm>
          <a:prstGeom prst="rect">
            <a:avLst/>
          </a:prstGeom>
        </p:spPr>
      </p:pic>
      <p:sp>
        <p:nvSpPr>
          <p:cNvPr id="3" name="Rectangle 2"/>
          <p:cNvSpPr/>
          <p:nvPr/>
        </p:nvSpPr>
        <p:spPr>
          <a:xfrm>
            <a:off x="1317710" y="2091058"/>
            <a:ext cx="238716" cy="22915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48263" y="3349339"/>
            <a:ext cx="6359383" cy="1908215"/>
          </a:xfrm>
          <a:prstGeom prst="rect">
            <a:avLst/>
          </a:prstGeom>
          <a:noFill/>
        </p:spPr>
        <p:txBody>
          <a:bodyPr wrap="square" rtlCol="0">
            <a:spAutoFit/>
          </a:bodyPr>
          <a:lstStyle/>
          <a:p>
            <a:r>
              <a:rPr lang="en-US" sz="5400" dirty="0">
                <a:latin typeface="Avenir Next Condensed Regular"/>
                <a:cs typeface="Avenir Next Condensed Regular"/>
              </a:rPr>
              <a:t>RECIPE FOR:</a:t>
            </a:r>
          </a:p>
          <a:p>
            <a:r>
              <a:rPr lang="en-US" sz="6000" b="1" dirty="0">
                <a:solidFill>
                  <a:srgbClr val="C21023"/>
                </a:solidFill>
                <a:latin typeface="Engravers MT"/>
                <a:cs typeface="Engravers MT"/>
              </a:rPr>
              <a:t>Disaster</a:t>
            </a:r>
          </a:p>
        </p:txBody>
      </p:sp>
      <p:sp>
        <p:nvSpPr>
          <p:cNvPr id="5" name="Rectangle 4"/>
          <p:cNvSpPr/>
          <p:nvPr/>
        </p:nvSpPr>
        <p:spPr>
          <a:xfrm>
            <a:off x="293086" y="5107218"/>
            <a:ext cx="8352118" cy="1815882"/>
          </a:xfrm>
          <a:prstGeom prst="rect">
            <a:avLst/>
          </a:prstGeom>
        </p:spPr>
        <p:txBody>
          <a:bodyPr wrap="square">
            <a:spAutoFit/>
          </a:bodyPr>
          <a:lstStyle/>
          <a:p>
            <a:r>
              <a:rPr lang="en-US" sz="2800" dirty="0"/>
              <a:t>Impact of extreme weather on nutrition and metabolic health, with a case study of Indigenous and Torres Strait Islander communities in Northern Australia </a:t>
            </a:r>
            <a:br>
              <a:rPr lang="en-US" sz="2800" dirty="0"/>
            </a:br>
            <a:endParaRPr lang="en-US" sz="2800" dirty="0"/>
          </a:p>
        </p:txBody>
      </p:sp>
    </p:spTree>
    <p:extLst>
      <p:ext uri="{BB962C8B-B14F-4D97-AF65-F5344CB8AC3E}">
        <p14:creationId xmlns:p14="http://schemas.microsoft.com/office/powerpoint/2010/main" val="122665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30520"/>
            <a:ext cx="8229600" cy="5495644"/>
          </a:xfrm>
        </p:spPr>
        <p:txBody>
          <a:bodyPr>
            <a:normAutofit fontScale="92500" lnSpcReduction="20000"/>
          </a:bodyPr>
          <a:lstStyle/>
          <a:p>
            <a:pPr marL="0" indent="0">
              <a:buNone/>
            </a:pPr>
            <a:r>
              <a:rPr lang="en-US" sz="4400" i="1" dirty="0"/>
              <a:t>Vulnerability</a:t>
            </a:r>
          </a:p>
          <a:p>
            <a:pPr lvl="1">
              <a:buFontTx/>
              <a:buChar char="-"/>
            </a:pPr>
            <a:r>
              <a:rPr lang="en-US" sz="4000" dirty="0"/>
              <a:t>Socioeconomic marginalization</a:t>
            </a:r>
          </a:p>
          <a:p>
            <a:pPr lvl="1">
              <a:buFontTx/>
              <a:buChar char="-"/>
            </a:pPr>
            <a:r>
              <a:rPr lang="en-US" sz="4000" dirty="0"/>
              <a:t>Historical legacies of discrimination</a:t>
            </a:r>
          </a:p>
          <a:p>
            <a:pPr lvl="1">
              <a:buFontTx/>
              <a:buChar char="-"/>
            </a:pPr>
            <a:r>
              <a:rPr lang="en-US" sz="4000" dirty="0"/>
              <a:t>Physical exposure to climate hazards</a:t>
            </a:r>
          </a:p>
          <a:p>
            <a:pPr lvl="1">
              <a:buFontTx/>
              <a:buChar char="-"/>
            </a:pPr>
            <a:r>
              <a:rPr lang="en-US" sz="4000" dirty="0"/>
              <a:t>Close cultural relationships to the natural world</a:t>
            </a:r>
          </a:p>
          <a:p>
            <a:pPr marL="0" indent="0">
              <a:buNone/>
            </a:pPr>
            <a:r>
              <a:rPr lang="en-US" sz="4400" i="1" dirty="0"/>
              <a:t>Adaptability </a:t>
            </a:r>
          </a:p>
          <a:p>
            <a:pPr lvl="1">
              <a:buFontTx/>
              <a:buChar char="-"/>
            </a:pPr>
            <a:r>
              <a:rPr lang="en-US" sz="4000" dirty="0"/>
              <a:t>“Climate change adaptation” is something Indigenous Australians have been doing for 60,000 years </a:t>
            </a:r>
          </a:p>
          <a:p>
            <a:pPr marL="0" indent="0">
              <a:buNone/>
            </a:pPr>
            <a:endParaRPr lang="en-US" sz="4400" i="1" dirty="0"/>
          </a:p>
          <a:p>
            <a:pPr marL="0" indent="0">
              <a:buNone/>
            </a:pPr>
            <a:endParaRPr lang="en-US" sz="4400" dirty="0"/>
          </a:p>
          <a:p>
            <a:pPr marL="0" indent="0">
              <a:buNone/>
            </a:pPr>
            <a:endParaRPr lang="en-US" sz="4400" dirty="0"/>
          </a:p>
        </p:txBody>
      </p:sp>
    </p:spTree>
    <p:extLst>
      <p:ext uri="{BB962C8B-B14F-4D97-AF65-F5344CB8AC3E}">
        <p14:creationId xmlns:p14="http://schemas.microsoft.com/office/powerpoint/2010/main" val="55054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469109992_c9316113a5_o.jp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10855" y="-1"/>
            <a:ext cx="4580820" cy="3412887"/>
          </a:xfrm>
          <a:prstGeom prst="rect">
            <a:avLst/>
          </a:prstGeom>
        </p:spPr>
      </p:pic>
      <p:pic>
        <p:nvPicPr>
          <p:cNvPr id="3" name="Picture 2" descr="19482101799_2474ca1a47_o.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580820" y="-32568"/>
            <a:ext cx="4563181" cy="3445114"/>
          </a:xfrm>
          <a:prstGeom prst="rect">
            <a:avLst/>
          </a:prstGeom>
        </p:spPr>
      </p:pic>
      <p:pic>
        <p:nvPicPr>
          <p:cNvPr id="4" name="Picture 3" descr="19886459852_d85c5ca202_o.jpg"/>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4580820" y="3402030"/>
            <a:ext cx="4563179" cy="3466825"/>
          </a:xfrm>
          <a:prstGeom prst="rect">
            <a:avLst/>
          </a:prstGeom>
        </p:spPr>
      </p:pic>
      <p:pic>
        <p:nvPicPr>
          <p:cNvPr id="5" name="Picture 4" descr="19729293951_dd7d045629_o.jpg"/>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a:off x="10855" y="3402030"/>
            <a:ext cx="4580820" cy="3466826"/>
          </a:xfrm>
          <a:prstGeom prst="rect">
            <a:avLst/>
          </a:prstGeom>
        </p:spPr>
      </p:pic>
      <p:sp>
        <p:nvSpPr>
          <p:cNvPr id="7" name="Content Placeholder 2"/>
          <p:cNvSpPr txBox="1">
            <a:spLocks/>
          </p:cNvSpPr>
          <p:nvPr/>
        </p:nvSpPr>
        <p:spPr>
          <a:xfrm>
            <a:off x="7114110" y="2045574"/>
            <a:ext cx="2029889" cy="509674"/>
          </a:xfrm>
          <a:prstGeom prst="rect">
            <a:avLst/>
          </a:prstGeom>
          <a:noFill/>
          <a:ln>
            <a:noFill/>
          </a:ln>
        </p:spPr>
        <p:style>
          <a:lnRef idx="1">
            <a:schemeClr val="dk1"/>
          </a:lnRef>
          <a:fillRef idx="3">
            <a:schemeClr val="dk1"/>
          </a:fillRef>
          <a:effectRef idx="2">
            <a:schemeClr val="dk1"/>
          </a:effectRef>
          <a:fontRef idx="minor">
            <a:schemeClr val="lt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2800" dirty="0">
                <a:solidFill>
                  <a:schemeClr val="bg1"/>
                </a:solidFill>
              </a:rPr>
              <a:t>Study 1: global nutrients</a:t>
            </a:r>
          </a:p>
          <a:p>
            <a:pPr marL="0" indent="0" algn="r">
              <a:buFont typeface="Arial" pitchFamily="34" charset="0"/>
              <a:buNone/>
            </a:pPr>
            <a:endParaRPr lang="en-US" sz="2800" dirty="0"/>
          </a:p>
        </p:txBody>
      </p:sp>
    </p:spTree>
    <p:extLst>
      <p:ext uri="{BB962C8B-B14F-4D97-AF65-F5344CB8AC3E}">
        <p14:creationId xmlns:p14="http://schemas.microsoft.com/office/powerpoint/2010/main" val="19043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Study 1: nutrient supply changes during an extreme weather event</a:t>
            </a:r>
          </a:p>
        </p:txBody>
      </p:sp>
      <p:sp>
        <p:nvSpPr>
          <p:cNvPr id="3" name="Text Placeholder 2"/>
          <p:cNvSpPr>
            <a:spLocks noGrp="1"/>
          </p:cNvSpPr>
          <p:nvPr>
            <p:ph type="body" idx="1"/>
          </p:nvPr>
        </p:nvSpPr>
        <p:spPr/>
        <p:txBody>
          <a:bodyPr/>
          <a:lstStyle/>
          <a:p>
            <a:r>
              <a:rPr lang="en-US" dirty="0"/>
              <a:t>Superposed Epoch Analysis </a:t>
            </a:r>
          </a:p>
        </p:txBody>
      </p:sp>
    </p:spTree>
    <p:extLst>
      <p:ext uri="{BB962C8B-B14F-4D97-AF65-F5344CB8AC3E}">
        <p14:creationId xmlns:p14="http://schemas.microsoft.com/office/powerpoint/2010/main" val="308363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ADDB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959642" cy="4820433"/>
          </a:xfrm>
        </p:spPr>
        <p:txBody>
          <a:bodyPr>
            <a:noAutofit/>
          </a:bodyPr>
          <a:lstStyle/>
          <a:p>
            <a:r>
              <a:rPr lang="en-US" sz="2800" dirty="0">
                <a:solidFill>
                  <a:schemeClr val="bg1"/>
                </a:solidFill>
              </a:rPr>
              <a:t>Global EWE effects on nutrient supply are modest in isolation</a:t>
            </a:r>
          </a:p>
          <a:p>
            <a:r>
              <a:rPr lang="en-US" sz="2800" dirty="0">
                <a:solidFill>
                  <a:schemeClr val="bg1"/>
                </a:solidFill>
              </a:rPr>
              <a:t>Landlocked developing countries most vulnerable</a:t>
            </a:r>
          </a:p>
          <a:p>
            <a:r>
              <a:rPr lang="en-US" sz="2800" dirty="0">
                <a:solidFill>
                  <a:schemeClr val="bg1"/>
                </a:solidFill>
              </a:rPr>
              <a:t>In the context of nutrient needs for healthy child development, the effects observed are substantial</a:t>
            </a:r>
          </a:p>
          <a:p>
            <a:pPr lvl="1"/>
            <a:r>
              <a:rPr lang="en-US" sz="2400" dirty="0">
                <a:solidFill>
                  <a:schemeClr val="bg1"/>
                </a:solidFill>
              </a:rPr>
              <a:t>consequences for health, growth, and development</a:t>
            </a:r>
          </a:p>
        </p:txBody>
      </p:sp>
      <p:sp>
        <p:nvSpPr>
          <p:cNvPr id="4" name="TextBox 3"/>
          <p:cNvSpPr txBox="1"/>
          <p:nvPr/>
        </p:nvSpPr>
        <p:spPr>
          <a:xfrm>
            <a:off x="306170" y="505489"/>
            <a:ext cx="10466485" cy="830997"/>
          </a:xfrm>
          <a:prstGeom prst="rect">
            <a:avLst/>
          </a:prstGeom>
          <a:noFill/>
        </p:spPr>
        <p:txBody>
          <a:bodyPr wrap="square" rtlCol="0">
            <a:spAutoFit/>
          </a:bodyPr>
          <a:lstStyle/>
          <a:p>
            <a:r>
              <a:rPr lang="en-US" sz="4800" dirty="0">
                <a:solidFill>
                  <a:srgbClr val="000000"/>
                </a:solidFill>
              </a:rPr>
              <a:t>Main findings</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10000" r="90000"/>
                    </a14:imgEffect>
                  </a14:imgLayer>
                </a14:imgProps>
              </a:ext>
            </a:extLst>
          </a:blip>
          <a:stretch>
            <a:fillRect/>
          </a:stretch>
        </p:blipFill>
        <p:spPr>
          <a:xfrm>
            <a:off x="4284579" y="0"/>
            <a:ext cx="6858000" cy="6858000"/>
          </a:xfrm>
          <a:prstGeom prst="rect">
            <a:avLst/>
          </a:prstGeom>
        </p:spPr>
      </p:pic>
    </p:spTree>
    <p:extLst>
      <p:ext uri="{BB962C8B-B14F-4D97-AF65-F5344CB8AC3E}">
        <p14:creationId xmlns:p14="http://schemas.microsoft.com/office/powerpoint/2010/main" val="111863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
                                        <p:tgtEl>
                                          <p:spTgt spid="3">
                                            <p:txEl>
                                              <p:pRg st="1" end="1"/>
                                            </p:txEl>
                                          </p:spTgt>
                                        </p:tgtEl>
                                      </p:cBhvr>
                                    </p:animEffect>
                                  </p:childTnLst>
                                </p:cTn>
                              </p:par>
                              <p:par>
                                <p:cTn id="18" presetID="9" presetClass="emph" presetSubtype="0" nodeType="withEffect">
                                  <p:stCondLst>
                                    <p:cond delay="0"/>
                                  </p:stCondLst>
                                  <p:childTnLst>
                                    <p:set>
                                      <p:cBhvr rctx="PPT">
                                        <p:cTn id="19" dur="indefinite"/>
                                        <p:tgtEl>
                                          <p:spTgt spid="3">
                                            <p:txEl>
                                              <p:pRg st="0" end="0"/>
                                            </p:txEl>
                                          </p:spTgt>
                                        </p:tgtEl>
                                        <p:attrNameLst>
                                          <p:attrName>style.opacity</p:attrName>
                                        </p:attrNameLst>
                                      </p:cBhvr>
                                      <p:to>
                                        <p:strVal val="0.25"/>
                                      </p:to>
                                    </p:set>
                                    <p:animEffect filter="image" prLst="opacity: 0.25">
                                      <p:cBhvr rctx="IE">
                                        <p:cTn id="20" dur="indefinite"/>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
                                        <p:tgtEl>
                                          <p:spTgt spid="3">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
                                        <p:tgtEl>
                                          <p:spTgt spid="3">
                                            <p:txEl>
                                              <p:pRg st="3" end="3"/>
                                            </p:txEl>
                                          </p:spTgt>
                                        </p:tgtEl>
                                      </p:cBhvr>
                                    </p:animEffect>
                                  </p:childTnLst>
                                </p:cTn>
                              </p:par>
                              <p:par>
                                <p:cTn id="29" presetID="9" presetClass="emph" presetSubtype="0" nodeType="withEffect">
                                  <p:stCondLst>
                                    <p:cond delay="0"/>
                                  </p:stCondLst>
                                  <p:childTnLst>
                                    <p:set>
                                      <p:cBhvr rctx="PPT">
                                        <p:cTn id="30" dur="indefinite"/>
                                        <p:tgtEl>
                                          <p:spTgt spid="3">
                                            <p:txEl>
                                              <p:pRg st="1" end="1"/>
                                            </p:txEl>
                                          </p:spTgt>
                                        </p:tgtEl>
                                        <p:attrNameLst>
                                          <p:attrName>style.opacity</p:attrName>
                                        </p:attrNameLst>
                                      </p:cBhvr>
                                      <p:to>
                                        <p:strVal val="0.25"/>
                                      </p:to>
                                    </p:set>
                                    <p:animEffect filter="image" prLst="opacity: 0.25">
                                      <p:cBhvr rctx="IE">
                                        <p:cTn id="31" dur="indefinite"/>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Isolated “most severe” extreme weather events (EWEs)</a:t>
            </a:r>
          </a:p>
          <a:p>
            <a:r>
              <a:rPr lang="en-US" dirty="0"/>
              <a:t>Produced 5-year nutrient supply windows around year of event</a:t>
            </a:r>
          </a:p>
          <a:p>
            <a:r>
              <a:rPr lang="en-US" dirty="0"/>
              <a:t>Normalized windows by taking country-specific averages</a:t>
            </a:r>
          </a:p>
          <a:p>
            <a:r>
              <a:rPr lang="en-US" dirty="0"/>
              <a:t>Composited all windows to produce one average time series, globally and by subgroup </a:t>
            </a:r>
          </a:p>
          <a:p>
            <a:endParaRPr lang="en-US" dirty="0"/>
          </a:p>
        </p:txBody>
      </p:sp>
      <p:sp>
        <p:nvSpPr>
          <p:cNvPr id="4" name="TextBox 3"/>
          <p:cNvSpPr txBox="1"/>
          <p:nvPr/>
        </p:nvSpPr>
        <p:spPr>
          <a:xfrm>
            <a:off x="616484" y="505489"/>
            <a:ext cx="8070316" cy="923330"/>
          </a:xfrm>
          <a:prstGeom prst="rect">
            <a:avLst/>
          </a:prstGeom>
          <a:noFill/>
        </p:spPr>
        <p:txBody>
          <a:bodyPr wrap="square" rtlCol="0">
            <a:spAutoFit/>
          </a:bodyPr>
          <a:lstStyle/>
          <a:p>
            <a:r>
              <a:rPr lang="en-US" sz="5400" dirty="0"/>
              <a:t>Superposed Epoch Analysis</a:t>
            </a:r>
          </a:p>
        </p:txBody>
      </p:sp>
      <p:sp>
        <p:nvSpPr>
          <p:cNvPr id="5" name="Rectangle 4"/>
          <p:cNvSpPr/>
          <p:nvPr/>
        </p:nvSpPr>
        <p:spPr>
          <a:xfrm>
            <a:off x="-958349" y="1600199"/>
            <a:ext cx="11494307" cy="1045407"/>
          </a:xfrm>
          <a:prstGeom prst="rect">
            <a:avLst/>
          </a:prstGeom>
          <a:solidFill>
            <a:srgbClr val="000000">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323339" y="2645606"/>
            <a:ext cx="11494307" cy="1045407"/>
          </a:xfrm>
          <a:prstGeom prst="rect">
            <a:avLst/>
          </a:prstGeom>
          <a:solidFill>
            <a:srgbClr val="000000">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182233" y="3749803"/>
            <a:ext cx="11494307" cy="1045407"/>
          </a:xfrm>
          <a:prstGeom prst="rect">
            <a:avLst/>
          </a:prstGeom>
          <a:solidFill>
            <a:srgbClr val="000000">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069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
                                        <p:tgtEl>
                                          <p:spTgt spid="3">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517" y="678094"/>
            <a:ext cx="8236227" cy="4524316"/>
          </a:xfrm>
          <a:prstGeom prst="rect">
            <a:avLst/>
          </a:prstGeom>
          <a:noFill/>
        </p:spPr>
        <p:txBody>
          <a:bodyPr wrap="square" rtlCol="0">
            <a:spAutoFit/>
          </a:bodyPr>
          <a:lstStyle/>
          <a:p>
            <a:r>
              <a:rPr lang="en-US" sz="3600" dirty="0"/>
              <a:t>2 datasets:</a:t>
            </a:r>
          </a:p>
          <a:p>
            <a:endParaRPr lang="en-US" sz="3600" dirty="0"/>
          </a:p>
          <a:p>
            <a:r>
              <a:rPr lang="en-US" sz="3600" dirty="0">
                <a:solidFill>
                  <a:srgbClr val="FF0000"/>
                </a:solidFill>
              </a:rPr>
              <a:t>     1. EM-DAT extreme disasters 1961-2010</a:t>
            </a:r>
          </a:p>
          <a:p>
            <a:endParaRPr lang="en-US" sz="3600" dirty="0"/>
          </a:p>
          <a:p>
            <a:r>
              <a:rPr lang="en-US" sz="3600" dirty="0"/>
              <a:t>     2. Global Expanded Nutrient Supply 	model (GENuS) 1961-2010 </a:t>
            </a:r>
          </a:p>
          <a:p>
            <a:endParaRPr lang="en-US" sz="3600" dirty="0"/>
          </a:p>
          <a:p>
            <a:endParaRPr lang="en-US" sz="3600" dirty="0"/>
          </a:p>
        </p:txBody>
      </p:sp>
    </p:spTree>
    <p:extLst>
      <p:ext uri="{BB962C8B-B14F-4D97-AF65-F5344CB8AC3E}">
        <p14:creationId xmlns:p14="http://schemas.microsoft.com/office/powerpoint/2010/main" val="425536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2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3935" y="1442492"/>
            <a:ext cx="5567074" cy="3416320"/>
          </a:xfrm>
          <a:prstGeom prst="rect">
            <a:avLst/>
          </a:prstGeom>
          <a:noFill/>
        </p:spPr>
        <p:txBody>
          <a:bodyPr wrap="none" rtlCol="0">
            <a:spAutoFit/>
          </a:bodyPr>
          <a:lstStyle/>
          <a:p>
            <a:r>
              <a:rPr lang="en-US" sz="5400" dirty="0"/>
              <a:t>250 countries</a:t>
            </a:r>
          </a:p>
          <a:p>
            <a:r>
              <a:rPr lang="en-US" sz="5400" dirty="0"/>
              <a:t>&gt;4,000 disasters</a:t>
            </a:r>
          </a:p>
          <a:p>
            <a:endParaRPr lang="en-US" sz="5400" dirty="0"/>
          </a:p>
          <a:p>
            <a:r>
              <a:rPr lang="en-US" sz="5400" dirty="0"/>
              <a:t>2 filtering criteria</a:t>
            </a:r>
            <a:r>
              <a:rPr lang="is-IS" sz="5400" dirty="0"/>
              <a:t>…</a:t>
            </a:r>
            <a:endParaRPr lang="en-US" sz="5400" dirty="0"/>
          </a:p>
        </p:txBody>
      </p:sp>
    </p:spTree>
    <p:extLst>
      <p:ext uri="{BB962C8B-B14F-4D97-AF65-F5344CB8AC3E}">
        <p14:creationId xmlns:p14="http://schemas.microsoft.com/office/powerpoint/2010/main" val="243240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2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2637" y="1115650"/>
            <a:ext cx="6357106" cy="5016757"/>
          </a:xfrm>
          <a:prstGeom prst="rect">
            <a:avLst/>
          </a:prstGeom>
        </p:spPr>
        <p:txBody>
          <a:bodyPr wrap="square">
            <a:spAutoFit/>
          </a:bodyPr>
          <a:lstStyle/>
          <a:p>
            <a:r>
              <a:rPr lang="en-US" sz="3200" dirty="0"/>
              <a:t>&gt;90</a:t>
            </a:r>
            <a:r>
              <a:rPr lang="en-US" sz="3200" baseline="30000" dirty="0"/>
              <a:t>th</a:t>
            </a:r>
            <a:r>
              <a:rPr lang="en-US" sz="3200" dirty="0"/>
              <a:t> percentile</a:t>
            </a:r>
          </a:p>
          <a:p>
            <a:endParaRPr lang="en-US" sz="3200" dirty="0"/>
          </a:p>
          <a:p>
            <a:r>
              <a:rPr lang="en-US" sz="3200" dirty="0"/>
              <a:t>•Total financial damage, in absolute terms OR as a percentage of that country’s Gross Domestic Product (GDP) at the time of the EWE </a:t>
            </a:r>
          </a:p>
          <a:p>
            <a:r>
              <a:rPr lang="en-US" sz="3200" dirty="0"/>
              <a:t>•Total number of people affected, in absolute terms OR as a percentage of that country’s population at the time of the EWE </a:t>
            </a:r>
          </a:p>
        </p:txBody>
      </p:sp>
    </p:spTree>
    <p:extLst>
      <p:ext uri="{BB962C8B-B14F-4D97-AF65-F5344CB8AC3E}">
        <p14:creationId xmlns:p14="http://schemas.microsoft.com/office/powerpoint/2010/main" val="101994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2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aw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237" y="122578"/>
            <a:ext cx="6708587" cy="3462000"/>
          </a:xfrm>
          <a:prstGeom prst="rect">
            <a:avLst/>
          </a:prstGeom>
        </p:spPr>
      </p:pic>
      <p:pic>
        <p:nvPicPr>
          <p:cNvPr id="5" name="Picture 4" descr="dot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532" y="3538855"/>
            <a:ext cx="7608292" cy="3319145"/>
          </a:xfrm>
          <a:prstGeom prst="rect">
            <a:avLst/>
          </a:prstGeom>
        </p:spPr>
      </p:pic>
      <p:pic>
        <p:nvPicPr>
          <p:cNvPr id="4" name="Picture 3" descr="dots.png"/>
          <p:cNvPicPr>
            <a:picLocks noChangeAspect="1"/>
          </p:cNvPicPr>
          <p:nvPr/>
        </p:nvPicPr>
        <p:blipFill rotWithShape="1">
          <a:blip r:embed="rId3" cstate="print">
            <a:extLst>
              <a:ext uri="{28A0092B-C50C-407E-A947-70E740481C1C}">
                <a14:useLocalDpi xmlns:a14="http://schemas.microsoft.com/office/drawing/2010/main" val="0"/>
              </a:ext>
            </a:extLst>
          </a:blip>
          <a:srcRect l="14996" r="40159" b="81923"/>
          <a:stretch/>
        </p:blipFill>
        <p:spPr>
          <a:xfrm>
            <a:off x="187152" y="3116226"/>
            <a:ext cx="6069263" cy="1067304"/>
          </a:xfrm>
          <a:prstGeom prst="rect">
            <a:avLst/>
          </a:prstGeom>
        </p:spPr>
      </p:pic>
    </p:spTree>
    <p:extLst>
      <p:ext uri="{BB962C8B-B14F-4D97-AF65-F5344CB8AC3E}">
        <p14:creationId xmlns:p14="http://schemas.microsoft.com/office/powerpoint/2010/main" val="175725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83" y="721896"/>
            <a:ext cx="9074446" cy="5288952"/>
          </a:xfrm>
          <a:prstGeom prst="rect">
            <a:avLst/>
          </a:prstGeom>
        </p:spPr>
      </p:pic>
      <p:pic>
        <p:nvPicPr>
          <p:cNvPr id="3" name="Picture 2" descr="map.pdf"/>
          <p:cNvPicPr>
            <a:picLocks noChangeAspect="1"/>
          </p:cNvPicPr>
          <p:nvPr/>
        </p:nvPicPr>
        <p:blipFill rotWithShape="1">
          <a:blip r:embed="rId2">
            <a:extLst>
              <a:ext uri="{28A0092B-C50C-407E-A947-70E740481C1C}">
                <a14:useLocalDpi xmlns:a14="http://schemas.microsoft.com/office/drawing/2010/main" val="0"/>
              </a:ext>
            </a:extLst>
          </a:blip>
          <a:srcRect t="86849"/>
          <a:stretch/>
        </p:blipFill>
        <p:spPr>
          <a:xfrm>
            <a:off x="-1196652" y="5402378"/>
            <a:ext cx="11690542" cy="896090"/>
          </a:xfrm>
          <a:prstGeom prst="rect">
            <a:avLst/>
          </a:prstGeom>
        </p:spPr>
      </p:pic>
    </p:spTree>
    <p:extLst>
      <p:ext uri="{BB962C8B-B14F-4D97-AF65-F5344CB8AC3E}">
        <p14:creationId xmlns:p14="http://schemas.microsoft.com/office/powerpoint/2010/main" val="164428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002632"/>
            <a:ext cx="6400800" cy="5031935"/>
          </a:xfrm>
        </p:spPr>
        <p:txBody>
          <a:bodyPr>
            <a:normAutofit fontScale="62500" lnSpcReduction="20000"/>
          </a:bodyPr>
          <a:lstStyle/>
          <a:p>
            <a:r>
              <a:rPr lang="en-US" dirty="0"/>
              <a:t>Supervisors: Professor Beverley-Ann Biggs, Professor Mark Daniel, and A/Professor Grant </a:t>
            </a:r>
            <a:r>
              <a:rPr lang="en-US" dirty="0" err="1"/>
              <a:t>Blashki</a:t>
            </a:r>
            <a:endParaRPr lang="en-US" dirty="0"/>
          </a:p>
          <a:p>
            <a:br>
              <a:rPr lang="en-US" dirty="0"/>
            </a:br>
            <a:r>
              <a:rPr lang="en-US" dirty="0"/>
              <a:t>Committee chair: Professor Stephen </a:t>
            </a:r>
            <a:r>
              <a:rPr lang="en-US" dirty="0" err="1"/>
              <a:t>Rogerson</a:t>
            </a:r>
            <a:r>
              <a:rPr lang="en-US" dirty="0"/>
              <a:t> </a:t>
            </a:r>
          </a:p>
          <a:p>
            <a:endParaRPr lang="en-US" dirty="0"/>
          </a:p>
          <a:p>
            <a:endParaRPr lang="en-US" dirty="0"/>
          </a:p>
          <a:p>
            <a:r>
              <a:rPr lang="en-US" dirty="0"/>
              <a:t>Caro S. Park</a:t>
            </a:r>
          </a:p>
          <a:p>
            <a:r>
              <a:rPr lang="en-US" dirty="0"/>
              <a:t>Department of Medicine,  Royal Melbourne Hospital</a:t>
            </a:r>
          </a:p>
          <a:p>
            <a:r>
              <a:rPr lang="en-US" dirty="0"/>
              <a:t>Australian-German Climate and Energy College </a:t>
            </a:r>
          </a:p>
          <a:p>
            <a:r>
              <a:rPr lang="en-US" dirty="0"/>
              <a:t>MPhil in Medicine</a:t>
            </a:r>
          </a:p>
          <a:p>
            <a:endParaRPr lang="en-US" dirty="0"/>
          </a:p>
          <a:p>
            <a:r>
              <a:rPr lang="en-US" dirty="0"/>
              <a:t>University of Melbourne</a:t>
            </a:r>
            <a:br>
              <a:rPr lang="en-US" dirty="0"/>
            </a:br>
            <a:r>
              <a:rPr lang="en-US" dirty="0"/>
              <a:t>August 2019 </a:t>
            </a:r>
          </a:p>
          <a:p>
            <a:endParaRPr lang="en-US" dirty="0"/>
          </a:p>
          <a:p>
            <a:endParaRPr lang="en-US" dirty="0"/>
          </a:p>
          <a:p>
            <a:r>
              <a:rPr lang="en-US" b="1" i="1" u="sng" dirty="0"/>
              <a:t>UNPUBLISHED DATA</a:t>
            </a:r>
          </a:p>
          <a:p>
            <a:endParaRPr lang="en-US" dirty="0"/>
          </a:p>
        </p:txBody>
      </p:sp>
    </p:spTree>
    <p:extLst>
      <p:ext uri="{BB962C8B-B14F-4D97-AF65-F5344CB8AC3E}">
        <p14:creationId xmlns:p14="http://schemas.microsoft.com/office/powerpoint/2010/main" val="410125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2043" y="2828835"/>
            <a:ext cx="3199914" cy="1200329"/>
          </a:xfrm>
          <a:prstGeom prst="rect">
            <a:avLst/>
          </a:prstGeom>
          <a:noFill/>
        </p:spPr>
        <p:txBody>
          <a:bodyPr wrap="none" rtlCol="0">
            <a:spAutoFit/>
          </a:bodyPr>
          <a:lstStyle/>
          <a:p>
            <a:r>
              <a:rPr lang="en-US" sz="7200" dirty="0"/>
              <a:t>Method</a:t>
            </a:r>
          </a:p>
        </p:txBody>
      </p:sp>
    </p:spTree>
    <p:extLst>
      <p:ext uri="{BB962C8B-B14F-4D97-AF65-F5344CB8AC3E}">
        <p14:creationId xmlns:p14="http://schemas.microsoft.com/office/powerpoint/2010/main" val="425626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42255" y="1470384"/>
            <a:ext cx="8450523" cy="999767"/>
            <a:chOff x="416449" y="1447632"/>
            <a:chExt cx="8450523" cy="999767"/>
          </a:xfrm>
        </p:grpSpPr>
        <p:cxnSp>
          <p:nvCxnSpPr>
            <p:cNvPr id="3" name="Straight Connector 2"/>
            <p:cNvCxnSpPr/>
            <p:nvPr/>
          </p:nvCxnSpPr>
          <p:spPr>
            <a:xfrm>
              <a:off x="899793" y="1957301"/>
              <a:ext cx="7264861" cy="11442"/>
            </a:xfrm>
            <a:prstGeom prst="line">
              <a:avLst/>
            </a:prstGeom>
            <a:ln>
              <a:solidFill>
                <a:srgbClr val="FFFFFF"/>
              </a:solidFill>
            </a:ln>
            <a:effectLst>
              <a:glow rad="63500">
                <a:schemeClr val="accent2">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6" name="Rectangle 5"/>
            <p:cNvSpPr/>
            <p:nvPr/>
          </p:nvSpPr>
          <p:spPr>
            <a:xfrm>
              <a:off x="6637694" y="1827459"/>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FFFF"/>
                </a:solidFill>
              </a:endParaRPr>
            </a:p>
          </p:txBody>
        </p:sp>
        <p:sp>
          <p:nvSpPr>
            <p:cNvPr id="15" name="TextBox 14"/>
            <p:cNvSpPr txBox="1"/>
            <p:nvPr/>
          </p:nvSpPr>
          <p:spPr>
            <a:xfrm>
              <a:off x="416449" y="2078067"/>
              <a:ext cx="8450523" cy="369332"/>
            </a:xfrm>
            <a:prstGeom prst="rect">
              <a:avLst/>
            </a:prstGeom>
            <a:noFill/>
          </p:spPr>
          <p:txBody>
            <a:bodyPr wrap="square" rtlCol="0">
              <a:spAutoFit/>
            </a:bodyPr>
            <a:lstStyle/>
            <a:p>
              <a:r>
                <a:rPr lang="en-US" dirty="0">
                  <a:solidFill>
                    <a:srgbClr val="FFFFFF"/>
                  </a:solidFill>
                </a:rPr>
                <a:t>1961                     						  2005            2010</a:t>
              </a:r>
            </a:p>
          </p:txBody>
        </p:sp>
        <p:sp>
          <p:nvSpPr>
            <p:cNvPr id="24" name="Lightning Bolt 23"/>
            <p:cNvSpPr/>
            <p:nvPr/>
          </p:nvSpPr>
          <p:spPr>
            <a:xfrm>
              <a:off x="6923782" y="1727517"/>
              <a:ext cx="450928" cy="459568"/>
            </a:xfrm>
            <a:prstGeom prst="lightningBolt">
              <a:avLst/>
            </a:prstGeom>
            <a:solidFill>
              <a:schemeClr val="accent2">
                <a:lumMod val="40000"/>
                <a:lumOff val="6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sp>
          <p:nvSpPr>
            <p:cNvPr id="50" name="TextBox 49"/>
            <p:cNvSpPr txBox="1"/>
            <p:nvPr/>
          </p:nvSpPr>
          <p:spPr>
            <a:xfrm>
              <a:off x="6207918" y="1447632"/>
              <a:ext cx="1956736" cy="369332"/>
            </a:xfrm>
            <a:prstGeom prst="rect">
              <a:avLst/>
            </a:prstGeom>
            <a:noFill/>
          </p:spPr>
          <p:txBody>
            <a:bodyPr wrap="none" rtlCol="0">
              <a:spAutoFit/>
            </a:bodyPr>
            <a:lstStyle/>
            <a:p>
              <a:r>
                <a:rPr lang="en-US" b="1" dirty="0">
                  <a:solidFill>
                    <a:srgbClr val="FFFFFF"/>
                  </a:solidFill>
                </a:rPr>
                <a:t>HONDURAS </a:t>
              </a:r>
              <a:r>
                <a:rPr lang="en-US" i="1" dirty="0">
                  <a:solidFill>
                    <a:srgbClr val="FFFFFF"/>
                  </a:solidFill>
                </a:rPr>
                <a:t>storm</a:t>
              </a:r>
            </a:p>
          </p:txBody>
        </p:sp>
      </p:grpSp>
    </p:spTree>
    <p:extLst>
      <p:ext uri="{BB962C8B-B14F-4D97-AF65-F5344CB8AC3E}">
        <p14:creationId xmlns:p14="http://schemas.microsoft.com/office/powerpoint/2010/main" val="147021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42255" y="1470384"/>
            <a:ext cx="8450523" cy="999767"/>
            <a:chOff x="416449" y="1447632"/>
            <a:chExt cx="8450523" cy="999767"/>
          </a:xfrm>
        </p:grpSpPr>
        <p:cxnSp>
          <p:nvCxnSpPr>
            <p:cNvPr id="3" name="Straight Connector 2"/>
            <p:cNvCxnSpPr/>
            <p:nvPr/>
          </p:nvCxnSpPr>
          <p:spPr>
            <a:xfrm>
              <a:off x="899793" y="1957301"/>
              <a:ext cx="7264861" cy="11442"/>
            </a:xfrm>
            <a:prstGeom prst="line">
              <a:avLst/>
            </a:prstGeom>
            <a:ln>
              <a:solidFill>
                <a:srgbClr val="FFFFFF"/>
              </a:solidFill>
            </a:ln>
            <a:effectLst>
              <a:glow rad="63500">
                <a:schemeClr val="accent2">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6" name="Rectangle 5"/>
            <p:cNvSpPr/>
            <p:nvPr/>
          </p:nvSpPr>
          <p:spPr>
            <a:xfrm>
              <a:off x="6637694" y="1827459"/>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FFFF"/>
                </a:solidFill>
              </a:endParaRPr>
            </a:p>
          </p:txBody>
        </p:sp>
        <p:sp>
          <p:nvSpPr>
            <p:cNvPr id="15" name="TextBox 14"/>
            <p:cNvSpPr txBox="1"/>
            <p:nvPr/>
          </p:nvSpPr>
          <p:spPr>
            <a:xfrm>
              <a:off x="416449" y="2078067"/>
              <a:ext cx="8450523" cy="369332"/>
            </a:xfrm>
            <a:prstGeom prst="rect">
              <a:avLst/>
            </a:prstGeom>
            <a:noFill/>
          </p:spPr>
          <p:txBody>
            <a:bodyPr wrap="square" rtlCol="0">
              <a:spAutoFit/>
            </a:bodyPr>
            <a:lstStyle/>
            <a:p>
              <a:r>
                <a:rPr lang="en-US" dirty="0">
                  <a:solidFill>
                    <a:srgbClr val="FFFFFF"/>
                  </a:solidFill>
                </a:rPr>
                <a:t>1961                     						  2005            2010</a:t>
              </a:r>
            </a:p>
          </p:txBody>
        </p:sp>
        <p:sp>
          <p:nvSpPr>
            <p:cNvPr id="24" name="Lightning Bolt 23"/>
            <p:cNvSpPr/>
            <p:nvPr/>
          </p:nvSpPr>
          <p:spPr>
            <a:xfrm>
              <a:off x="6923782" y="1727517"/>
              <a:ext cx="450928" cy="459568"/>
            </a:xfrm>
            <a:prstGeom prst="lightningBolt">
              <a:avLst/>
            </a:prstGeom>
            <a:solidFill>
              <a:schemeClr val="accent2">
                <a:lumMod val="40000"/>
                <a:lumOff val="6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sp>
          <p:nvSpPr>
            <p:cNvPr id="50" name="TextBox 49"/>
            <p:cNvSpPr txBox="1"/>
            <p:nvPr/>
          </p:nvSpPr>
          <p:spPr>
            <a:xfrm>
              <a:off x="6207918" y="1447632"/>
              <a:ext cx="1956736" cy="369332"/>
            </a:xfrm>
            <a:prstGeom prst="rect">
              <a:avLst/>
            </a:prstGeom>
            <a:noFill/>
          </p:spPr>
          <p:txBody>
            <a:bodyPr wrap="none" rtlCol="0">
              <a:spAutoFit/>
            </a:bodyPr>
            <a:lstStyle/>
            <a:p>
              <a:r>
                <a:rPr lang="en-US" b="1" dirty="0">
                  <a:solidFill>
                    <a:srgbClr val="FFFFFF"/>
                  </a:solidFill>
                </a:rPr>
                <a:t>HONDURAS </a:t>
              </a:r>
              <a:r>
                <a:rPr lang="en-US" i="1" dirty="0">
                  <a:solidFill>
                    <a:srgbClr val="FFFFFF"/>
                  </a:solidFill>
                </a:rPr>
                <a:t>storm</a:t>
              </a:r>
            </a:p>
          </p:txBody>
        </p:sp>
      </p:grpSp>
      <p:grpSp>
        <p:nvGrpSpPr>
          <p:cNvPr id="4" name="Group 3"/>
          <p:cNvGrpSpPr/>
          <p:nvPr/>
        </p:nvGrpSpPr>
        <p:grpSpPr>
          <a:xfrm>
            <a:off x="542255" y="2041689"/>
            <a:ext cx="8450523" cy="976522"/>
            <a:chOff x="416449" y="2198251"/>
            <a:chExt cx="8450523" cy="976522"/>
          </a:xfrm>
        </p:grpSpPr>
        <p:cxnSp>
          <p:nvCxnSpPr>
            <p:cNvPr id="12" name="Straight Connector 11"/>
            <p:cNvCxnSpPr/>
            <p:nvPr/>
          </p:nvCxnSpPr>
          <p:spPr>
            <a:xfrm>
              <a:off x="899793" y="2709124"/>
              <a:ext cx="7264861" cy="11442"/>
            </a:xfrm>
            <a:prstGeom prst="line">
              <a:avLst/>
            </a:prstGeom>
            <a:ln>
              <a:solidFill>
                <a:srgbClr val="FFFFFF"/>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3" name="Rectangle 12"/>
            <p:cNvSpPr/>
            <p:nvPr/>
          </p:nvSpPr>
          <p:spPr>
            <a:xfrm>
              <a:off x="5395398" y="2592241"/>
              <a:ext cx="1096834" cy="2399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16" name="TextBox 15"/>
            <p:cNvSpPr txBox="1"/>
            <p:nvPr/>
          </p:nvSpPr>
          <p:spPr>
            <a:xfrm>
              <a:off x="416449" y="2805441"/>
              <a:ext cx="8450523" cy="369332"/>
            </a:xfrm>
            <a:prstGeom prst="rect">
              <a:avLst/>
            </a:prstGeom>
            <a:noFill/>
          </p:spPr>
          <p:txBody>
            <a:bodyPr wrap="square" rtlCol="0">
              <a:spAutoFit/>
            </a:bodyPr>
            <a:lstStyle/>
            <a:p>
              <a:r>
                <a:rPr lang="en-US" dirty="0">
                  <a:solidFill>
                    <a:srgbClr val="FFFFFF"/>
                  </a:solidFill>
                </a:rPr>
                <a:t>1961 					           1997		     2010</a:t>
              </a:r>
            </a:p>
          </p:txBody>
        </p:sp>
        <p:sp>
          <p:nvSpPr>
            <p:cNvPr id="23" name="Sun 22"/>
            <p:cNvSpPr/>
            <p:nvPr/>
          </p:nvSpPr>
          <p:spPr>
            <a:xfrm>
              <a:off x="5692111" y="2450291"/>
              <a:ext cx="514033" cy="497178"/>
            </a:xfrm>
            <a:prstGeom prst="sun">
              <a:avLst/>
            </a:prstGeom>
            <a:solidFill>
              <a:schemeClr val="accent6">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sp>
          <p:nvSpPr>
            <p:cNvPr id="51" name="Rectangle 50"/>
            <p:cNvSpPr/>
            <p:nvPr/>
          </p:nvSpPr>
          <p:spPr>
            <a:xfrm>
              <a:off x="4984917" y="2198251"/>
              <a:ext cx="2389798" cy="369332"/>
            </a:xfrm>
            <a:prstGeom prst="rect">
              <a:avLst/>
            </a:prstGeom>
          </p:spPr>
          <p:txBody>
            <a:bodyPr wrap="square">
              <a:spAutoFit/>
            </a:bodyPr>
            <a:lstStyle/>
            <a:p>
              <a:r>
                <a:rPr lang="en-US" b="1" dirty="0">
                  <a:solidFill>
                    <a:srgbClr val="FFFFFF"/>
                  </a:solidFill>
                </a:rPr>
                <a:t>VIETNAM </a:t>
              </a:r>
              <a:r>
                <a:rPr lang="en-US" i="1" dirty="0">
                  <a:solidFill>
                    <a:srgbClr val="FFFFFF"/>
                  </a:solidFill>
                </a:rPr>
                <a:t>drought</a:t>
              </a:r>
            </a:p>
          </p:txBody>
        </p:sp>
      </p:grpSp>
      <p:grpSp>
        <p:nvGrpSpPr>
          <p:cNvPr id="2" name="Group 1"/>
          <p:cNvGrpSpPr/>
          <p:nvPr/>
        </p:nvGrpSpPr>
        <p:grpSpPr>
          <a:xfrm>
            <a:off x="542256" y="2606681"/>
            <a:ext cx="8450522" cy="953944"/>
            <a:chOff x="416450" y="3009693"/>
            <a:chExt cx="8450522" cy="953944"/>
          </a:xfrm>
          <a:effectLst>
            <a:glow rad="63500">
              <a:schemeClr val="accent5">
                <a:satMod val="175000"/>
                <a:alpha val="40000"/>
              </a:schemeClr>
            </a:glow>
          </a:effectLst>
        </p:grpSpPr>
        <p:cxnSp>
          <p:nvCxnSpPr>
            <p:cNvPr id="11" name="Straight Connector 10"/>
            <p:cNvCxnSpPr/>
            <p:nvPr/>
          </p:nvCxnSpPr>
          <p:spPr>
            <a:xfrm>
              <a:off x="899793" y="3495908"/>
              <a:ext cx="7264861" cy="11442"/>
            </a:xfrm>
            <a:prstGeom prst="line">
              <a:avLst/>
            </a:prstGeom>
            <a:ln>
              <a:solidFill>
                <a:schemeClr val="tx1"/>
              </a:solidFill>
            </a:ln>
            <a:effectLst>
              <a:glow rad="63500">
                <a:schemeClr val="accent1">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4" name="Rectangle 13"/>
            <p:cNvSpPr/>
            <p:nvPr/>
          </p:nvSpPr>
          <p:spPr>
            <a:xfrm>
              <a:off x="1915653" y="3379025"/>
              <a:ext cx="1096834" cy="23993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sp>
          <p:nvSpPr>
            <p:cNvPr id="17" name="TextBox 16"/>
            <p:cNvSpPr txBox="1"/>
            <p:nvPr/>
          </p:nvSpPr>
          <p:spPr>
            <a:xfrm>
              <a:off x="416450" y="3594305"/>
              <a:ext cx="8450522" cy="369332"/>
            </a:xfrm>
            <a:prstGeom prst="rect">
              <a:avLst/>
            </a:prstGeom>
            <a:noFill/>
          </p:spPr>
          <p:txBody>
            <a:bodyPr wrap="square" rtlCol="0">
              <a:spAutoFit/>
            </a:bodyPr>
            <a:lstStyle/>
            <a:p>
              <a:r>
                <a:rPr lang="en-US" dirty="0">
                  <a:solidFill>
                    <a:srgbClr val="FFFFFF"/>
                  </a:solidFill>
                </a:rPr>
                <a:t>1961	               1969				 		    2010</a:t>
              </a:r>
            </a:p>
          </p:txBody>
        </p:sp>
        <p:sp>
          <p:nvSpPr>
            <p:cNvPr id="45" name="Freeform 44"/>
            <p:cNvSpPr/>
            <p:nvPr/>
          </p:nvSpPr>
          <p:spPr>
            <a:xfrm>
              <a:off x="2227046" y="3285735"/>
              <a:ext cx="457200" cy="393192"/>
            </a:xfrm>
            <a:custGeom>
              <a:avLst/>
              <a:gdLst>
                <a:gd name="connsiteX0" fmla="*/ 60188 w 1613500"/>
                <a:gd name="connsiteY0" fmla="*/ 913727 h 982310"/>
                <a:gd name="connsiteX1" fmla="*/ 319207 w 1613500"/>
                <a:gd name="connsiteY1" fmla="*/ 2948 h 982310"/>
                <a:gd name="connsiteX2" fmla="*/ 586582 w 1613500"/>
                <a:gd name="connsiteY2" fmla="*/ 604563 h 982310"/>
                <a:gd name="connsiteX3" fmla="*/ 795468 w 1613500"/>
                <a:gd name="connsiteY3" fmla="*/ 78150 h 982310"/>
                <a:gd name="connsiteX4" fmla="*/ 1071198 w 1613500"/>
                <a:gd name="connsiteY4" fmla="*/ 571140 h 982310"/>
                <a:gd name="connsiteX5" fmla="*/ 1321862 w 1613500"/>
                <a:gd name="connsiteY5" fmla="*/ 19659 h 982310"/>
                <a:gd name="connsiteX6" fmla="*/ 1547459 w 1613500"/>
                <a:gd name="connsiteY6" fmla="*/ 821813 h 982310"/>
                <a:gd name="connsiteX7" fmla="*/ 60188 w 1613500"/>
                <a:gd name="connsiteY7" fmla="*/ 913727 h 98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3500" h="982310">
                  <a:moveTo>
                    <a:pt x="60188" y="913727"/>
                  </a:moveTo>
                  <a:cubicBezTo>
                    <a:pt x="-144521" y="777250"/>
                    <a:pt x="231475" y="54475"/>
                    <a:pt x="319207" y="2948"/>
                  </a:cubicBezTo>
                  <a:cubicBezTo>
                    <a:pt x="406939" y="-48579"/>
                    <a:pt x="507205" y="592029"/>
                    <a:pt x="586582" y="604563"/>
                  </a:cubicBezTo>
                  <a:cubicBezTo>
                    <a:pt x="665959" y="617097"/>
                    <a:pt x="714699" y="83721"/>
                    <a:pt x="795468" y="78150"/>
                  </a:cubicBezTo>
                  <a:cubicBezTo>
                    <a:pt x="876237" y="72579"/>
                    <a:pt x="983466" y="580888"/>
                    <a:pt x="1071198" y="571140"/>
                  </a:cubicBezTo>
                  <a:cubicBezTo>
                    <a:pt x="1158930" y="561392"/>
                    <a:pt x="1242485" y="-22120"/>
                    <a:pt x="1321862" y="19659"/>
                  </a:cubicBezTo>
                  <a:cubicBezTo>
                    <a:pt x="1401239" y="61438"/>
                    <a:pt x="1759130" y="679765"/>
                    <a:pt x="1547459" y="821813"/>
                  </a:cubicBezTo>
                  <a:cubicBezTo>
                    <a:pt x="1335788" y="963861"/>
                    <a:pt x="264897" y="1050204"/>
                    <a:pt x="60188" y="913727"/>
                  </a:cubicBezTo>
                  <a:close/>
                </a:path>
              </a:pathLst>
            </a:custGeom>
            <a:solidFill>
              <a:schemeClr val="accent5">
                <a:lumMod val="40000"/>
                <a:lumOff val="6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sp>
          <p:nvSpPr>
            <p:cNvPr id="52" name="Rectangle 51"/>
            <p:cNvSpPr/>
            <p:nvPr/>
          </p:nvSpPr>
          <p:spPr>
            <a:xfrm>
              <a:off x="1738484" y="3009693"/>
              <a:ext cx="1882187" cy="369332"/>
            </a:xfrm>
            <a:prstGeom prst="rect">
              <a:avLst/>
            </a:prstGeom>
          </p:spPr>
          <p:txBody>
            <a:bodyPr wrap="square">
              <a:spAutoFit/>
            </a:bodyPr>
            <a:lstStyle/>
            <a:p>
              <a:r>
                <a:rPr lang="en-US" b="1" dirty="0">
                  <a:solidFill>
                    <a:srgbClr val="FFFFFF"/>
                  </a:solidFill>
                </a:rPr>
                <a:t>TUNISIA </a:t>
              </a:r>
              <a:r>
                <a:rPr lang="en-US" i="1" dirty="0">
                  <a:solidFill>
                    <a:srgbClr val="FFFFFF"/>
                  </a:solidFill>
                </a:rPr>
                <a:t>flood</a:t>
              </a:r>
            </a:p>
          </p:txBody>
        </p:sp>
      </p:grpSp>
    </p:spTree>
    <p:extLst>
      <p:ext uri="{BB962C8B-B14F-4D97-AF65-F5344CB8AC3E}">
        <p14:creationId xmlns:p14="http://schemas.microsoft.com/office/powerpoint/2010/main" val="61641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p:cNvCxnSpPr/>
          <p:nvPr/>
        </p:nvCxnSpPr>
        <p:spPr>
          <a:xfrm>
            <a:off x="1025599" y="3092896"/>
            <a:ext cx="7264861" cy="11442"/>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a:off x="1025599" y="1968611"/>
            <a:ext cx="7264861" cy="11442"/>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a:off x="1025599" y="2552562"/>
            <a:ext cx="7264861" cy="11442"/>
          </a:xfrm>
          <a:prstGeom prst="line">
            <a:avLst/>
          </a:prstGeom>
        </p:spPr>
        <p:style>
          <a:lnRef idx="3">
            <a:schemeClr val="dk1"/>
          </a:lnRef>
          <a:fillRef idx="0">
            <a:schemeClr val="dk1"/>
          </a:fillRef>
          <a:effectRef idx="2">
            <a:schemeClr val="dk1"/>
          </a:effectRef>
          <a:fontRef idx="minor">
            <a:schemeClr val="tx1"/>
          </a:fontRef>
        </p:style>
      </p:cxnSp>
      <p:grpSp>
        <p:nvGrpSpPr>
          <p:cNvPr id="7" name="Group 6"/>
          <p:cNvGrpSpPr/>
          <p:nvPr/>
        </p:nvGrpSpPr>
        <p:grpSpPr>
          <a:xfrm>
            <a:off x="4105786" y="1287912"/>
            <a:ext cx="4975010" cy="1093233"/>
            <a:chOff x="1932303" y="1680657"/>
            <a:chExt cx="1096834" cy="588301"/>
          </a:xfrm>
        </p:grpSpPr>
        <p:sp>
          <p:nvSpPr>
            <p:cNvPr id="6" name="Rectangle 5"/>
            <p:cNvSpPr/>
            <p:nvPr/>
          </p:nvSpPr>
          <p:spPr>
            <a:xfrm>
              <a:off x="1932303" y="1839716"/>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4" name="Lightning Bolt 23"/>
            <p:cNvSpPr/>
            <p:nvPr/>
          </p:nvSpPr>
          <p:spPr>
            <a:xfrm rot="21011332">
              <a:off x="2317560" y="1680657"/>
              <a:ext cx="344778" cy="588301"/>
            </a:xfrm>
            <a:prstGeom prst="lightningBolt">
              <a:avLst/>
            </a:prstGeom>
            <a:solidFill>
              <a:schemeClr val="accent2">
                <a:lumMod val="40000"/>
                <a:lumOff val="6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nvGrpSpPr>
          <p:cNvPr id="8" name="Group 7"/>
          <p:cNvGrpSpPr/>
          <p:nvPr/>
        </p:nvGrpSpPr>
        <p:grpSpPr>
          <a:xfrm>
            <a:off x="3315450" y="2083580"/>
            <a:ext cx="4975010" cy="973990"/>
            <a:chOff x="5989744" y="2630250"/>
            <a:chExt cx="1096834" cy="497178"/>
          </a:xfrm>
        </p:grpSpPr>
        <p:sp>
          <p:nvSpPr>
            <p:cNvPr id="13" name="Rectangle 12"/>
            <p:cNvSpPr/>
            <p:nvPr/>
          </p:nvSpPr>
          <p:spPr>
            <a:xfrm>
              <a:off x="5989744" y="2757426"/>
              <a:ext cx="1096834" cy="2399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3" name="Sun 22"/>
            <p:cNvSpPr/>
            <p:nvPr/>
          </p:nvSpPr>
          <p:spPr>
            <a:xfrm>
              <a:off x="6408927" y="2630250"/>
              <a:ext cx="253972" cy="497178"/>
            </a:xfrm>
            <a:prstGeom prst="sun">
              <a:avLst/>
            </a:prstGeom>
            <a:solidFill>
              <a:schemeClr val="accent6">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sp>
        <p:nvSpPr>
          <p:cNvPr id="14" name="Rectangle 13"/>
          <p:cNvSpPr/>
          <p:nvPr/>
        </p:nvSpPr>
        <p:spPr>
          <a:xfrm>
            <a:off x="241767" y="3025912"/>
            <a:ext cx="4975010" cy="42678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 name="Freeform 24"/>
          <p:cNvSpPr/>
          <p:nvPr/>
        </p:nvSpPr>
        <p:spPr>
          <a:xfrm>
            <a:off x="2143094" y="2728655"/>
            <a:ext cx="1142400" cy="699386"/>
          </a:xfrm>
          <a:custGeom>
            <a:avLst/>
            <a:gdLst>
              <a:gd name="connsiteX0" fmla="*/ 60188 w 1613500"/>
              <a:gd name="connsiteY0" fmla="*/ 913727 h 982310"/>
              <a:gd name="connsiteX1" fmla="*/ 319207 w 1613500"/>
              <a:gd name="connsiteY1" fmla="*/ 2948 h 982310"/>
              <a:gd name="connsiteX2" fmla="*/ 586582 w 1613500"/>
              <a:gd name="connsiteY2" fmla="*/ 604563 h 982310"/>
              <a:gd name="connsiteX3" fmla="*/ 795468 w 1613500"/>
              <a:gd name="connsiteY3" fmla="*/ 78150 h 982310"/>
              <a:gd name="connsiteX4" fmla="*/ 1071198 w 1613500"/>
              <a:gd name="connsiteY4" fmla="*/ 571140 h 982310"/>
              <a:gd name="connsiteX5" fmla="*/ 1321862 w 1613500"/>
              <a:gd name="connsiteY5" fmla="*/ 19659 h 982310"/>
              <a:gd name="connsiteX6" fmla="*/ 1547459 w 1613500"/>
              <a:gd name="connsiteY6" fmla="*/ 821813 h 982310"/>
              <a:gd name="connsiteX7" fmla="*/ 60188 w 1613500"/>
              <a:gd name="connsiteY7" fmla="*/ 913727 h 98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3500" h="982310">
                <a:moveTo>
                  <a:pt x="60188" y="913727"/>
                </a:moveTo>
                <a:cubicBezTo>
                  <a:pt x="-144521" y="777250"/>
                  <a:pt x="231475" y="54475"/>
                  <a:pt x="319207" y="2948"/>
                </a:cubicBezTo>
                <a:cubicBezTo>
                  <a:pt x="406939" y="-48579"/>
                  <a:pt x="507205" y="592029"/>
                  <a:pt x="586582" y="604563"/>
                </a:cubicBezTo>
                <a:cubicBezTo>
                  <a:pt x="665959" y="617097"/>
                  <a:pt x="714699" y="83721"/>
                  <a:pt x="795468" y="78150"/>
                </a:cubicBezTo>
                <a:cubicBezTo>
                  <a:pt x="876237" y="72579"/>
                  <a:pt x="983466" y="580888"/>
                  <a:pt x="1071198" y="571140"/>
                </a:cubicBezTo>
                <a:cubicBezTo>
                  <a:pt x="1158930" y="561392"/>
                  <a:pt x="1242485" y="-22120"/>
                  <a:pt x="1321862" y="19659"/>
                </a:cubicBezTo>
                <a:cubicBezTo>
                  <a:pt x="1401239" y="61438"/>
                  <a:pt x="1759130" y="679765"/>
                  <a:pt x="1547459" y="821813"/>
                </a:cubicBezTo>
                <a:cubicBezTo>
                  <a:pt x="1335788" y="963861"/>
                  <a:pt x="264897" y="1050204"/>
                  <a:pt x="60188" y="913727"/>
                </a:cubicBezTo>
                <a:close/>
              </a:path>
            </a:pathLst>
          </a:custGeom>
          <a:solidFill>
            <a:schemeClr val="accent5">
              <a:lumMod val="40000"/>
              <a:lumOff val="6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10" name="Rectangle 9"/>
          <p:cNvSpPr/>
          <p:nvPr/>
        </p:nvSpPr>
        <p:spPr>
          <a:xfrm>
            <a:off x="4105786" y="1609423"/>
            <a:ext cx="4975010" cy="369332"/>
          </a:xfrm>
          <a:prstGeom prst="rect">
            <a:avLst/>
          </a:prstGeom>
        </p:spPr>
        <p:txBody>
          <a:bodyPr wrap="square">
            <a:spAutoFit/>
          </a:bodyPr>
          <a:lstStyle/>
          <a:p>
            <a:r>
              <a:rPr lang="en-US" dirty="0">
                <a:solidFill>
                  <a:srgbClr val="000000"/>
                </a:solidFill>
              </a:rPr>
              <a:t>2002    2003    2004        2005      2006   2007   2008</a:t>
            </a:r>
          </a:p>
        </p:txBody>
      </p:sp>
      <p:sp>
        <p:nvSpPr>
          <p:cNvPr id="26" name="Rectangle 25"/>
          <p:cNvSpPr/>
          <p:nvPr/>
        </p:nvSpPr>
        <p:spPr>
          <a:xfrm>
            <a:off x="3315450" y="2361664"/>
            <a:ext cx="4975010" cy="369332"/>
          </a:xfrm>
          <a:prstGeom prst="rect">
            <a:avLst/>
          </a:prstGeom>
        </p:spPr>
        <p:txBody>
          <a:bodyPr wrap="square">
            <a:spAutoFit/>
          </a:bodyPr>
          <a:lstStyle/>
          <a:p>
            <a:r>
              <a:rPr lang="en-US" dirty="0">
                <a:solidFill>
                  <a:srgbClr val="000000"/>
                </a:solidFill>
              </a:rPr>
              <a:t> 1995    1996   1997       1998      1999    2000   2001</a:t>
            </a:r>
          </a:p>
        </p:txBody>
      </p:sp>
      <p:sp>
        <p:nvSpPr>
          <p:cNvPr id="27" name="Rectangle 26"/>
          <p:cNvSpPr/>
          <p:nvPr/>
        </p:nvSpPr>
        <p:spPr>
          <a:xfrm>
            <a:off x="241767" y="3057570"/>
            <a:ext cx="4975010" cy="369332"/>
          </a:xfrm>
          <a:prstGeom prst="rect">
            <a:avLst/>
          </a:prstGeom>
        </p:spPr>
        <p:txBody>
          <a:bodyPr wrap="square">
            <a:spAutoFit/>
          </a:bodyPr>
          <a:lstStyle/>
          <a:p>
            <a:r>
              <a:rPr lang="en-US" dirty="0">
                <a:solidFill>
                  <a:srgbClr val="000000"/>
                </a:solidFill>
              </a:rPr>
              <a:t> 1966    1967   1968       1969      1970    1971   1972</a:t>
            </a:r>
          </a:p>
        </p:txBody>
      </p:sp>
      <p:sp>
        <p:nvSpPr>
          <p:cNvPr id="18" name="TextBox 17"/>
          <p:cNvSpPr txBox="1"/>
          <p:nvPr/>
        </p:nvSpPr>
        <p:spPr>
          <a:xfrm>
            <a:off x="7780029" y="551105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9452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hlinkClick r:id="rId3" action="ppaction://hlinksldjump"/>
          </p:cNvPr>
          <p:cNvSpPr/>
          <p:nvPr/>
        </p:nvSpPr>
        <p:spPr>
          <a:xfrm>
            <a:off x="7500471" y="5707529"/>
            <a:ext cx="1643529" cy="1150471"/>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cxnSp>
        <p:nvCxnSpPr>
          <p:cNvPr id="31" name="Straight Connector 30"/>
          <p:cNvCxnSpPr/>
          <p:nvPr/>
        </p:nvCxnSpPr>
        <p:spPr>
          <a:xfrm>
            <a:off x="1025599" y="3092896"/>
            <a:ext cx="7264861" cy="11442"/>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a:off x="1025599" y="1968611"/>
            <a:ext cx="7264861" cy="11442"/>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a:off x="1025599" y="2552562"/>
            <a:ext cx="7264861" cy="11442"/>
          </a:xfrm>
          <a:prstGeom prst="line">
            <a:avLst/>
          </a:prstGeom>
        </p:spPr>
        <p:style>
          <a:lnRef idx="3">
            <a:schemeClr val="dk1"/>
          </a:lnRef>
          <a:fillRef idx="0">
            <a:schemeClr val="dk1"/>
          </a:fillRef>
          <a:effectRef idx="2">
            <a:schemeClr val="dk1"/>
          </a:effectRef>
          <a:fontRef idx="minor">
            <a:schemeClr val="tx1"/>
          </a:fontRef>
        </p:style>
      </p:cxnSp>
      <p:grpSp>
        <p:nvGrpSpPr>
          <p:cNvPr id="7" name="Group 6"/>
          <p:cNvGrpSpPr/>
          <p:nvPr/>
        </p:nvGrpSpPr>
        <p:grpSpPr>
          <a:xfrm>
            <a:off x="4105786" y="1287912"/>
            <a:ext cx="4975010" cy="1093233"/>
            <a:chOff x="1932303" y="1680657"/>
            <a:chExt cx="1096834" cy="588301"/>
          </a:xfrm>
        </p:grpSpPr>
        <p:sp>
          <p:nvSpPr>
            <p:cNvPr id="6" name="Rectangle 5"/>
            <p:cNvSpPr/>
            <p:nvPr/>
          </p:nvSpPr>
          <p:spPr>
            <a:xfrm>
              <a:off x="1932303" y="1839716"/>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4" name="Lightning Bolt 23"/>
            <p:cNvSpPr/>
            <p:nvPr/>
          </p:nvSpPr>
          <p:spPr>
            <a:xfrm rot="21011332">
              <a:off x="2317560" y="1680657"/>
              <a:ext cx="344778" cy="588301"/>
            </a:xfrm>
            <a:prstGeom prst="lightningBolt">
              <a:avLst/>
            </a:prstGeom>
            <a:solidFill>
              <a:schemeClr val="accent2">
                <a:lumMod val="40000"/>
                <a:lumOff val="6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nvGrpSpPr>
          <p:cNvPr id="8" name="Group 7"/>
          <p:cNvGrpSpPr/>
          <p:nvPr/>
        </p:nvGrpSpPr>
        <p:grpSpPr>
          <a:xfrm>
            <a:off x="3315450" y="2083580"/>
            <a:ext cx="4975010" cy="973990"/>
            <a:chOff x="5989744" y="2630250"/>
            <a:chExt cx="1096834" cy="497178"/>
          </a:xfrm>
        </p:grpSpPr>
        <p:sp>
          <p:nvSpPr>
            <p:cNvPr id="13" name="Rectangle 12"/>
            <p:cNvSpPr/>
            <p:nvPr/>
          </p:nvSpPr>
          <p:spPr>
            <a:xfrm>
              <a:off x="5989744" y="2757426"/>
              <a:ext cx="1096834" cy="2399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3" name="Sun 22"/>
            <p:cNvSpPr/>
            <p:nvPr/>
          </p:nvSpPr>
          <p:spPr>
            <a:xfrm>
              <a:off x="6408927" y="2630250"/>
              <a:ext cx="253972" cy="497178"/>
            </a:xfrm>
            <a:prstGeom prst="sun">
              <a:avLst/>
            </a:prstGeom>
            <a:solidFill>
              <a:schemeClr val="accent6">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sp>
        <p:nvSpPr>
          <p:cNvPr id="14" name="Rectangle 13"/>
          <p:cNvSpPr/>
          <p:nvPr/>
        </p:nvSpPr>
        <p:spPr>
          <a:xfrm>
            <a:off x="241767" y="3025912"/>
            <a:ext cx="4975010" cy="42678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 name="Freeform 24"/>
          <p:cNvSpPr/>
          <p:nvPr/>
        </p:nvSpPr>
        <p:spPr>
          <a:xfrm>
            <a:off x="2143094" y="2728655"/>
            <a:ext cx="1142400" cy="699386"/>
          </a:xfrm>
          <a:custGeom>
            <a:avLst/>
            <a:gdLst>
              <a:gd name="connsiteX0" fmla="*/ 60188 w 1613500"/>
              <a:gd name="connsiteY0" fmla="*/ 913727 h 982310"/>
              <a:gd name="connsiteX1" fmla="*/ 319207 w 1613500"/>
              <a:gd name="connsiteY1" fmla="*/ 2948 h 982310"/>
              <a:gd name="connsiteX2" fmla="*/ 586582 w 1613500"/>
              <a:gd name="connsiteY2" fmla="*/ 604563 h 982310"/>
              <a:gd name="connsiteX3" fmla="*/ 795468 w 1613500"/>
              <a:gd name="connsiteY3" fmla="*/ 78150 h 982310"/>
              <a:gd name="connsiteX4" fmla="*/ 1071198 w 1613500"/>
              <a:gd name="connsiteY4" fmla="*/ 571140 h 982310"/>
              <a:gd name="connsiteX5" fmla="*/ 1321862 w 1613500"/>
              <a:gd name="connsiteY5" fmla="*/ 19659 h 982310"/>
              <a:gd name="connsiteX6" fmla="*/ 1547459 w 1613500"/>
              <a:gd name="connsiteY6" fmla="*/ 821813 h 982310"/>
              <a:gd name="connsiteX7" fmla="*/ 60188 w 1613500"/>
              <a:gd name="connsiteY7" fmla="*/ 913727 h 98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3500" h="982310">
                <a:moveTo>
                  <a:pt x="60188" y="913727"/>
                </a:moveTo>
                <a:cubicBezTo>
                  <a:pt x="-144521" y="777250"/>
                  <a:pt x="231475" y="54475"/>
                  <a:pt x="319207" y="2948"/>
                </a:cubicBezTo>
                <a:cubicBezTo>
                  <a:pt x="406939" y="-48579"/>
                  <a:pt x="507205" y="592029"/>
                  <a:pt x="586582" y="604563"/>
                </a:cubicBezTo>
                <a:cubicBezTo>
                  <a:pt x="665959" y="617097"/>
                  <a:pt x="714699" y="83721"/>
                  <a:pt x="795468" y="78150"/>
                </a:cubicBezTo>
                <a:cubicBezTo>
                  <a:pt x="876237" y="72579"/>
                  <a:pt x="983466" y="580888"/>
                  <a:pt x="1071198" y="571140"/>
                </a:cubicBezTo>
                <a:cubicBezTo>
                  <a:pt x="1158930" y="561392"/>
                  <a:pt x="1242485" y="-22120"/>
                  <a:pt x="1321862" y="19659"/>
                </a:cubicBezTo>
                <a:cubicBezTo>
                  <a:pt x="1401239" y="61438"/>
                  <a:pt x="1759130" y="679765"/>
                  <a:pt x="1547459" y="821813"/>
                </a:cubicBezTo>
                <a:cubicBezTo>
                  <a:pt x="1335788" y="963861"/>
                  <a:pt x="264897" y="1050204"/>
                  <a:pt x="60188" y="913727"/>
                </a:cubicBezTo>
                <a:close/>
              </a:path>
            </a:pathLst>
          </a:custGeom>
          <a:solidFill>
            <a:schemeClr val="accent5">
              <a:lumMod val="40000"/>
              <a:lumOff val="6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10" name="Rectangle 9"/>
          <p:cNvSpPr/>
          <p:nvPr/>
        </p:nvSpPr>
        <p:spPr>
          <a:xfrm>
            <a:off x="4105786" y="1609423"/>
            <a:ext cx="4975010" cy="369332"/>
          </a:xfrm>
          <a:prstGeom prst="rect">
            <a:avLst/>
          </a:prstGeom>
        </p:spPr>
        <p:txBody>
          <a:bodyPr wrap="square">
            <a:spAutoFit/>
          </a:bodyPr>
          <a:lstStyle/>
          <a:p>
            <a:r>
              <a:rPr lang="en-US" dirty="0">
                <a:solidFill>
                  <a:srgbClr val="000000"/>
                </a:solidFill>
              </a:rPr>
              <a:t>2002    2003    2004        2005      2006   2007   2008</a:t>
            </a:r>
          </a:p>
        </p:txBody>
      </p:sp>
      <p:sp>
        <p:nvSpPr>
          <p:cNvPr id="26" name="Rectangle 25"/>
          <p:cNvSpPr/>
          <p:nvPr/>
        </p:nvSpPr>
        <p:spPr>
          <a:xfrm>
            <a:off x="3315450" y="2361664"/>
            <a:ext cx="4975010" cy="369332"/>
          </a:xfrm>
          <a:prstGeom prst="rect">
            <a:avLst/>
          </a:prstGeom>
        </p:spPr>
        <p:txBody>
          <a:bodyPr wrap="square">
            <a:spAutoFit/>
          </a:bodyPr>
          <a:lstStyle/>
          <a:p>
            <a:r>
              <a:rPr lang="en-US" dirty="0">
                <a:solidFill>
                  <a:srgbClr val="000000"/>
                </a:solidFill>
              </a:rPr>
              <a:t> 1995    1996   1997       1998      1999    2000   2001</a:t>
            </a:r>
          </a:p>
        </p:txBody>
      </p:sp>
      <p:sp>
        <p:nvSpPr>
          <p:cNvPr id="27" name="Rectangle 26"/>
          <p:cNvSpPr/>
          <p:nvPr/>
        </p:nvSpPr>
        <p:spPr>
          <a:xfrm>
            <a:off x="241767" y="3057570"/>
            <a:ext cx="4975010" cy="369332"/>
          </a:xfrm>
          <a:prstGeom prst="rect">
            <a:avLst/>
          </a:prstGeom>
        </p:spPr>
        <p:txBody>
          <a:bodyPr wrap="square">
            <a:spAutoFit/>
          </a:bodyPr>
          <a:lstStyle/>
          <a:p>
            <a:r>
              <a:rPr lang="en-US" dirty="0">
                <a:solidFill>
                  <a:srgbClr val="000000"/>
                </a:solidFill>
              </a:rPr>
              <a:t> 1966    1967   1968       1969      1970    1971   1972</a:t>
            </a:r>
          </a:p>
        </p:txBody>
      </p:sp>
      <p:sp>
        <p:nvSpPr>
          <p:cNvPr id="18" name="TextBox 17"/>
          <p:cNvSpPr txBox="1"/>
          <p:nvPr/>
        </p:nvSpPr>
        <p:spPr>
          <a:xfrm>
            <a:off x="7780029" y="5511058"/>
            <a:ext cx="184666" cy="369332"/>
          </a:xfrm>
          <a:prstGeom prst="rect">
            <a:avLst/>
          </a:prstGeom>
          <a:noFill/>
        </p:spPr>
        <p:txBody>
          <a:bodyPr wrap="none" rtlCol="0">
            <a:spAutoFit/>
          </a:bodyPr>
          <a:lstStyle/>
          <a:p>
            <a:endParaRPr lang="en-US" dirty="0"/>
          </a:p>
        </p:txBody>
      </p:sp>
      <p:cxnSp>
        <p:nvCxnSpPr>
          <p:cNvPr id="5" name="Straight Arrow Connector 4"/>
          <p:cNvCxnSpPr/>
          <p:nvPr/>
        </p:nvCxnSpPr>
        <p:spPr>
          <a:xfrm flipH="1" flipV="1">
            <a:off x="567165" y="3550749"/>
            <a:ext cx="12330" cy="11096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1299060" y="3550749"/>
            <a:ext cx="12330" cy="11096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2001852" y="3550749"/>
            <a:ext cx="12330" cy="11096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2766292" y="3550749"/>
            <a:ext cx="12330" cy="11096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flipV="1">
            <a:off x="3555391" y="3550749"/>
            <a:ext cx="12330" cy="11096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4250298" y="3550749"/>
            <a:ext cx="12330" cy="11096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4911657" y="3550749"/>
            <a:ext cx="12330" cy="11096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7" name="Picture 46"/>
          <p:cNvPicPr>
            <a:picLocks noChangeAspect="1"/>
          </p:cNvPicPr>
          <p:nvPr/>
        </p:nvPicPr>
        <p:blipFill>
          <a:blip r:embed="rId4"/>
          <a:stretch>
            <a:fillRect/>
          </a:stretch>
        </p:blipFill>
        <p:spPr>
          <a:xfrm rot="16200000">
            <a:off x="532385" y="4221224"/>
            <a:ext cx="1558010" cy="1038673"/>
          </a:xfrm>
          <a:prstGeom prst="rect">
            <a:avLst/>
          </a:prstGeom>
        </p:spPr>
      </p:pic>
      <p:pic>
        <p:nvPicPr>
          <p:cNvPr id="49" name="Picture 48"/>
          <p:cNvPicPr>
            <a:picLocks noChangeAspect="1"/>
          </p:cNvPicPr>
          <p:nvPr/>
        </p:nvPicPr>
        <p:blipFill>
          <a:blip r:embed="rId5"/>
          <a:stretch>
            <a:fillRect/>
          </a:stretch>
        </p:blipFill>
        <p:spPr>
          <a:xfrm>
            <a:off x="54501" y="4221035"/>
            <a:ext cx="1049988" cy="1298531"/>
          </a:xfrm>
          <a:prstGeom prst="rect">
            <a:avLst/>
          </a:prstGeom>
        </p:spPr>
      </p:pic>
      <p:pic>
        <p:nvPicPr>
          <p:cNvPr id="51" name="Picture 50"/>
          <p:cNvPicPr>
            <a:picLocks noChangeAspect="1"/>
          </p:cNvPicPr>
          <p:nvPr/>
        </p:nvPicPr>
        <p:blipFill>
          <a:blip r:embed="rId6"/>
          <a:stretch>
            <a:fillRect/>
          </a:stretch>
        </p:blipFill>
        <p:spPr>
          <a:xfrm>
            <a:off x="4568215" y="4208862"/>
            <a:ext cx="1089028" cy="1120995"/>
          </a:xfrm>
          <a:prstGeom prst="rect">
            <a:avLst/>
          </a:prstGeom>
        </p:spPr>
      </p:pic>
      <p:pic>
        <p:nvPicPr>
          <p:cNvPr id="52" name="Picture 5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216777" y="2900924"/>
            <a:ext cx="4106713" cy="4106713"/>
          </a:xfrm>
          <a:prstGeom prst="rect">
            <a:avLst/>
          </a:prstGeom>
        </p:spPr>
      </p:pic>
      <p:pic>
        <p:nvPicPr>
          <p:cNvPr id="53" name="Picture 52"/>
          <p:cNvPicPr>
            <a:picLocks noChangeAspect="1"/>
          </p:cNvPicPr>
          <p:nvPr/>
        </p:nvPicPr>
        <p:blipFill>
          <a:blip r:embed="rId9"/>
          <a:stretch>
            <a:fillRect/>
          </a:stretch>
        </p:blipFill>
        <p:spPr>
          <a:xfrm>
            <a:off x="1375105" y="4033611"/>
            <a:ext cx="1253494" cy="1253494"/>
          </a:xfrm>
          <a:prstGeom prst="rect">
            <a:avLst/>
          </a:prstGeom>
        </p:spPr>
      </p:pic>
      <p:pic>
        <p:nvPicPr>
          <p:cNvPr id="61" name="Picture 60"/>
          <p:cNvPicPr>
            <a:picLocks noChangeAspect="1"/>
          </p:cNvPicPr>
          <p:nvPr/>
        </p:nvPicPr>
        <p:blipFill>
          <a:blip r:embed="rId10"/>
          <a:stretch>
            <a:fillRect/>
          </a:stretch>
        </p:blipFill>
        <p:spPr>
          <a:xfrm rot="3862417">
            <a:off x="2044084" y="4214010"/>
            <a:ext cx="1374292" cy="1027283"/>
          </a:xfrm>
          <a:prstGeom prst="rect">
            <a:avLst/>
          </a:prstGeom>
        </p:spPr>
      </p:pic>
      <p:pic>
        <p:nvPicPr>
          <p:cNvPr id="64" name="Picture 63"/>
          <p:cNvPicPr>
            <a:picLocks noChangeAspect="1"/>
          </p:cNvPicPr>
          <p:nvPr/>
        </p:nvPicPr>
        <p:blipFill>
          <a:blip r:embed="rId11">
            <a:extLst>
              <a:ext uri="{BEBA8EAE-BF5A-486C-A8C5-ECC9F3942E4B}">
                <a14:imgProps xmlns:a14="http://schemas.microsoft.com/office/drawing/2010/main">
                  <a14:imgLayer r:embed="rId12">
                    <a14:imgEffect>
                      <a14:backgroundRemoval t="347" b="96187" l="7500" r="89048"/>
                    </a14:imgEffect>
                  </a14:imgLayer>
                </a14:imgProps>
              </a:ext>
            </a:extLst>
          </a:blip>
          <a:stretch>
            <a:fillRect/>
          </a:stretch>
        </p:blipFill>
        <p:spPr>
          <a:xfrm rot="19282043">
            <a:off x="2664508" y="4277543"/>
            <a:ext cx="1652286" cy="1134963"/>
          </a:xfrm>
          <a:prstGeom prst="rect">
            <a:avLst/>
          </a:prstGeom>
        </p:spPr>
      </p:pic>
      <p:pic>
        <p:nvPicPr>
          <p:cNvPr id="66" name="Picture 65"/>
          <p:cNvPicPr>
            <a:picLocks noChangeAspect="1"/>
          </p:cNvPicPr>
          <p:nvPr/>
        </p:nvPicPr>
        <p:blipFill>
          <a:blip r:embed="rId13"/>
          <a:stretch>
            <a:fillRect/>
          </a:stretch>
        </p:blipFill>
        <p:spPr>
          <a:xfrm>
            <a:off x="3633817" y="4188389"/>
            <a:ext cx="1277839" cy="1277839"/>
          </a:xfrm>
          <a:prstGeom prst="rect">
            <a:avLst/>
          </a:prstGeom>
        </p:spPr>
      </p:pic>
      <p:sp>
        <p:nvSpPr>
          <p:cNvPr id="9" name="TextBox 8"/>
          <p:cNvSpPr txBox="1"/>
          <p:nvPr/>
        </p:nvSpPr>
        <p:spPr>
          <a:xfrm>
            <a:off x="241768" y="4475692"/>
            <a:ext cx="5092232" cy="369332"/>
          </a:xfrm>
          <a:prstGeom prst="rect">
            <a:avLst/>
          </a:prstGeom>
          <a:solidFill>
            <a:srgbClr val="000000">
              <a:alpha val="25000"/>
            </a:srgbClr>
          </a:solidFill>
        </p:spPr>
        <p:txBody>
          <a:bodyPr wrap="square" rtlCol="0">
            <a:spAutoFit/>
          </a:bodyPr>
          <a:lstStyle/>
          <a:p>
            <a:r>
              <a:rPr lang="en-US" b="1" dirty="0"/>
              <a:t>89.2      88.3       86.2       81.5       85.6      88.0      90.2</a:t>
            </a:r>
          </a:p>
        </p:txBody>
      </p:sp>
      <p:sp>
        <p:nvSpPr>
          <p:cNvPr id="67" name="TextBox 66"/>
          <p:cNvSpPr txBox="1"/>
          <p:nvPr/>
        </p:nvSpPr>
        <p:spPr>
          <a:xfrm>
            <a:off x="-341706" y="3524002"/>
            <a:ext cx="6030771" cy="2326823"/>
          </a:xfrm>
          <a:prstGeom prst="rect">
            <a:avLst/>
          </a:prstGeom>
          <a:solidFill>
            <a:srgbClr val="000000"/>
          </a:solidFill>
        </p:spPr>
        <p:txBody>
          <a:bodyPr wrap="square" rtlCol="0">
            <a:spAutoFit/>
          </a:bodyPr>
          <a:lstStyle/>
          <a:p>
            <a:endParaRPr lang="en-US" b="1" dirty="0"/>
          </a:p>
        </p:txBody>
      </p:sp>
    </p:spTree>
    <p:extLst>
      <p:ext uri="{BB962C8B-B14F-4D97-AF65-F5344CB8AC3E}">
        <p14:creationId xmlns:p14="http://schemas.microsoft.com/office/powerpoint/2010/main" val="283276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7"/>
                                        </p:tgtEl>
                                      </p:cBhvr>
                                    </p:animEffect>
                                    <p:set>
                                      <p:cBhvr>
                                        <p:cTn id="7"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2960"/>
            <a:ext cx="9144000" cy="6035040"/>
          </a:xfrm>
          <a:prstGeom prst="rect">
            <a:avLst/>
          </a:prstGeom>
        </p:spPr>
      </p:pic>
      <p:sp>
        <p:nvSpPr>
          <p:cNvPr id="5" name="TextBox 4"/>
          <p:cNvSpPr txBox="1"/>
          <p:nvPr/>
        </p:nvSpPr>
        <p:spPr>
          <a:xfrm>
            <a:off x="328706" y="3974353"/>
            <a:ext cx="373529" cy="636036"/>
          </a:xfrm>
          <a:prstGeom prst="rect">
            <a:avLst/>
          </a:prstGeom>
          <a:solidFill>
            <a:srgbClr val="000000"/>
          </a:solidFill>
        </p:spPr>
        <p:txBody>
          <a:bodyPr wrap="square" rtlCol="0">
            <a:spAutoFit/>
          </a:bodyPr>
          <a:lstStyle/>
          <a:p>
            <a:endParaRPr lang="en-US" b="1" dirty="0"/>
          </a:p>
        </p:txBody>
      </p:sp>
      <p:sp>
        <p:nvSpPr>
          <p:cNvPr id="4" name="TextBox 3"/>
          <p:cNvSpPr txBox="1"/>
          <p:nvPr/>
        </p:nvSpPr>
        <p:spPr>
          <a:xfrm rot="16200000">
            <a:off x="123666" y="3985158"/>
            <a:ext cx="766707" cy="446276"/>
          </a:xfrm>
          <a:prstGeom prst="rect">
            <a:avLst/>
          </a:prstGeom>
          <a:noFill/>
        </p:spPr>
        <p:txBody>
          <a:bodyPr wrap="square" rtlCol="0">
            <a:spAutoFit/>
          </a:bodyPr>
          <a:lstStyle/>
          <a:p>
            <a:r>
              <a:rPr lang="en-US" sz="2300" dirty="0" err="1"/>
              <a:t>VitC</a:t>
            </a:r>
            <a:endParaRPr lang="en-US" sz="2300" dirty="0"/>
          </a:p>
        </p:txBody>
      </p:sp>
    </p:spTree>
    <p:extLst>
      <p:ext uri="{BB962C8B-B14F-4D97-AF65-F5344CB8AC3E}">
        <p14:creationId xmlns:p14="http://schemas.microsoft.com/office/powerpoint/2010/main" val="180683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2960"/>
            <a:ext cx="9144000" cy="6035040"/>
          </a:xfrm>
          <a:prstGeom prst="rect">
            <a:avLst/>
          </a:prstGeom>
        </p:spPr>
      </p:pic>
      <p:sp>
        <p:nvSpPr>
          <p:cNvPr id="4" name="TextBox 3"/>
          <p:cNvSpPr txBox="1"/>
          <p:nvPr/>
        </p:nvSpPr>
        <p:spPr>
          <a:xfrm>
            <a:off x="328706" y="3974353"/>
            <a:ext cx="373529" cy="636036"/>
          </a:xfrm>
          <a:prstGeom prst="rect">
            <a:avLst/>
          </a:prstGeom>
          <a:solidFill>
            <a:srgbClr val="000000"/>
          </a:solidFill>
        </p:spPr>
        <p:txBody>
          <a:bodyPr wrap="square" rtlCol="0">
            <a:spAutoFit/>
          </a:bodyPr>
          <a:lstStyle/>
          <a:p>
            <a:endParaRPr lang="en-US" b="1" dirty="0"/>
          </a:p>
        </p:txBody>
      </p:sp>
      <p:sp>
        <p:nvSpPr>
          <p:cNvPr id="5" name="TextBox 4"/>
          <p:cNvSpPr txBox="1"/>
          <p:nvPr/>
        </p:nvSpPr>
        <p:spPr>
          <a:xfrm rot="16200000">
            <a:off x="123666" y="3985158"/>
            <a:ext cx="766707" cy="446276"/>
          </a:xfrm>
          <a:prstGeom prst="rect">
            <a:avLst/>
          </a:prstGeom>
          <a:noFill/>
        </p:spPr>
        <p:txBody>
          <a:bodyPr wrap="square" rtlCol="0">
            <a:spAutoFit/>
          </a:bodyPr>
          <a:lstStyle/>
          <a:p>
            <a:r>
              <a:rPr lang="en-US" sz="2300" dirty="0" err="1"/>
              <a:t>VitC</a:t>
            </a:r>
            <a:endParaRPr lang="en-US" sz="2300" dirty="0"/>
          </a:p>
        </p:txBody>
      </p:sp>
    </p:spTree>
    <p:extLst>
      <p:ext uri="{BB962C8B-B14F-4D97-AF65-F5344CB8AC3E}">
        <p14:creationId xmlns:p14="http://schemas.microsoft.com/office/powerpoint/2010/main" val="270822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ar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5682"/>
            <a:ext cx="9144000" cy="6035040"/>
          </a:xfrm>
          <a:prstGeom prst="rect">
            <a:avLst/>
          </a:prstGeom>
        </p:spPr>
      </p:pic>
      <p:sp>
        <p:nvSpPr>
          <p:cNvPr id="2" name="TextBox 1"/>
          <p:cNvSpPr txBox="1"/>
          <p:nvPr/>
        </p:nvSpPr>
        <p:spPr>
          <a:xfrm>
            <a:off x="434038" y="359892"/>
            <a:ext cx="8709962" cy="430887"/>
          </a:xfrm>
          <a:prstGeom prst="rect">
            <a:avLst/>
          </a:prstGeom>
          <a:noFill/>
        </p:spPr>
        <p:txBody>
          <a:bodyPr wrap="none" rtlCol="0">
            <a:spAutoFit/>
          </a:bodyPr>
          <a:lstStyle/>
          <a:p>
            <a:r>
              <a:rPr lang="en-US" sz="2200" dirty="0"/>
              <a:t>Normalized composite of Honduras (2005), Vietnam (1997), Tunisia (1969)</a:t>
            </a:r>
          </a:p>
        </p:txBody>
      </p:sp>
      <p:sp>
        <p:nvSpPr>
          <p:cNvPr id="5" name="Freeform 4"/>
          <p:cNvSpPr/>
          <p:nvPr/>
        </p:nvSpPr>
        <p:spPr>
          <a:xfrm>
            <a:off x="1856953" y="2851634"/>
            <a:ext cx="3438360" cy="2084808"/>
          </a:xfrm>
          <a:custGeom>
            <a:avLst/>
            <a:gdLst>
              <a:gd name="connsiteX0" fmla="*/ 0 w 3438360"/>
              <a:gd name="connsiteY0" fmla="*/ 587101 h 2084808"/>
              <a:gd name="connsiteX1" fmla="*/ 563077 w 3438360"/>
              <a:gd name="connsiteY1" fmla="*/ 0 h 2084808"/>
              <a:gd name="connsiteX2" fmla="*/ 1114173 w 3438360"/>
              <a:gd name="connsiteY2" fmla="*/ 395395 h 2084808"/>
              <a:gd name="connsiteX3" fmla="*/ 1725170 w 3438360"/>
              <a:gd name="connsiteY3" fmla="*/ 2084808 h 2084808"/>
              <a:gd name="connsiteX4" fmla="*/ 2324188 w 3438360"/>
              <a:gd name="connsiteY4" fmla="*/ 994477 h 2084808"/>
              <a:gd name="connsiteX5" fmla="*/ 2935186 w 3438360"/>
              <a:gd name="connsiteY5" fmla="*/ 1294019 h 2084808"/>
              <a:gd name="connsiteX6" fmla="*/ 3438360 w 3438360"/>
              <a:gd name="connsiteY6" fmla="*/ 1329964 h 2084808"/>
              <a:gd name="connsiteX7" fmla="*/ 3438360 w 3438360"/>
              <a:gd name="connsiteY7" fmla="*/ 1329964 h 208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8360" h="2084808">
                <a:moveTo>
                  <a:pt x="0" y="587101"/>
                </a:moveTo>
                <a:lnTo>
                  <a:pt x="563077" y="0"/>
                </a:lnTo>
                <a:lnTo>
                  <a:pt x="1114173" y="395395"/>
                </a:lnTo>
                <a:lnTo>
                  <a:pt x="1725170" y="2084808"/>
                </a:lnTo>
                <a:lnTo>
                  <a:pt x="2324188" y="994477"/>
                </a:lnTo>
                <a:lnTo>
                  <a:pt x="2935186" y="1294019"/>
                </a:lnTo>
                <a:lnTo>
                  <a:pt x="3438360" y="1329964"/>
                </a:lnTo>
                <a:lnTo>
                  <a:pt x="3438360" y="1329964"/>
                </a:lnTo>
              </a:path>
            </a:pathLst>
          </a:custGeom>
          <a:ln w="762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1856954" y="2492185"/>
            <a:ext cx="3474301" cy="2132735"/>
          </a:xfrm>
          <a:custGeom>
            <a:avLst/>
            <a:gdLst>
              <a:gd name="connsiteX0" fmla="*/ 0 w 3474301"/>
              <a:gd name="connsiteY0" fmla="*/ 2132735 h 2132735"/>
              <a:gd name="connsiteX1" fmla="*/ 1150113 w 3474301"/>
              <a:gd name="connsiteY1" fmla="*/ 623046 h 2132735"/>
              <a:gd name="connsiteX2" fmla="*/ 1701209 w 3474301"/>
              <a:gd name="connsiteY2" fmla="*/ 1294019 h 2132735"/>
              <a:gd name="connsiteX3" fmla="*/ 2324187 w 3474301"/>
              <a:gd name="connsiteY3" fmla="*/ 1162221 h 2132735"/>
              <a:gd name="connsiteX4" fmla="*/ 2863303 w 3474301"/>
              <a:gd name="connsiteY4" fmla="*/ 1629505 h 2132735"/>
              <a:gd name="connsiteX5" fmla="*/ 3474301 w 3474301"/>
              <a:gd name="connsiteY5" fmla="*/ 0 h 2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4301" h="2132735">
                <a:moveTo>
                  <a:pt x="0" y="2132735"/>
                </a:moveTo>
                <a:lnTo>
                  <a:pt x="1150113" y="623046"/>
                </a:lnTo>
                <a:lnTo>
                  <a:pt x="1701209" y="1294019"/>
                </a:lnTo>
                <a:lnTo>
                  <a:pt x="2324187" y="1162221"/>
                </a:lnTo>
                <a:lnTo>
                  <a:pt x="2863303" y="1629505"/>
                </a:lnTo>
                <a:lnTo>
                  <a:pt x="3474301" y="0"/>
                </a:lnTo>
              </a:path>
            </a:pathLst>
          </a:custGeom>
          <a:ln w="7620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Freeform 6"/>
          <p:cNvSpPr/>
          <p:nvPr/>
        </p:nvSpPr>
        <p:spPr>
          <a:xfrm>
            <a:off x="1821012" y="1461762"/>
            <a:ext cx="3522223" cy="4157635"/>
          </a:xfrm>
          <a:custGeom>
            <a:avLst/>
            <a:gdLst>
              <a:gd name="connsiteX0" fmla="*/ 0 w 3522223"/>
              <a:gd name="connsiteY0" fmla="*/ 1713377 h 4157635"/>
              <a:gd name="connsiteX1" fmla="*/ 599018 w 3522223"/>
              <a:gd name="connsiteY1" fmla="*/ 0 h 4157635"/>
              <a:gd name="connsiteX2" fmla="*/ 1233976 w 3522223"/>
              <a:gd name="connsiteY2" fmla="*/ 3426754 h 4157635"/>
              <a:gd name="connsiteX3" fmla="*/ 1761111 w 3522223"/>
              <a:gd name="connsiteY3" fmla="*/ 4157635 h 4157635"/>
              <a:gd name="connsiteX4" fmla="*/ 2372109 w 3522223"/>
              <a:gd name="connsiteY4" fmla="*/ 3989892 h 4157635"/>
              <a:gd name="connsiteX5" fmla="*/ 2935185 w 3522223"/>
              <a:gd name="connsiteY5" fmla="*/ 3498644 h 4157635"/>
              <a:gd name="connsiteX6" fmla="*/ 3522223 w 3522223"/>
              <a:gd name="connsiteY6" fmla="*/ 431340 h 415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2223" h="4157635">
                <a:moveTo>
                  <a:pt x="0" y="1713377"/>
                </a:moveTo>
                <a:lnTo>
                  <a:pt x="599018" y="0"/>
                </a:lnTo>
                <a:lnTo>
                  <a:pt x="1233976" y="3426754"/>
                </a:lnTo>
                <a:lnTo>
                  <a:pt x="1761111" y="4157635"/>
                </a:lnTo>
                <a:lnTo>
                  <a:pt x="2372109" y="3989892"/>
                </a:lnTo>
                <a:lnTo>
                  <a:pt x="2935185" y="3498644"/>
                </a:lnTo>
                <a:lnTo>
                  <a:pt x="3522223" y="431340"/>
                </a:lnTo>
              </a:path>
            </a:pathLst>
          </a:custGeom>
          <a:noFill/>
          <a:ln w="76200" cmpd="sng">
            <a:solidFill>
              <a:srgbClr val="4F81B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11" name="Picture 10" descr="gar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2960"/>
            <a:ext cx="9144000" cy="6035040"/>
          </a:xfrm>
          <a:prstGeom prst="rect">
            <a:avLst/>
          </a:prstGeom>
        </p:spPr>
      </p:pic>
      <p:pic>
        <p:nvPicPr>
          <p:cNvPr id="12" name="Picture 11" descr="gar4.jpg"/>
          <p:cNvPicPr>
            <a:picLocks noChangeAspect="1"/>
          </p:cNvPicPr>
          <p:nvPr/>
        </p:nvPicPr>
        <p:blipFill rotWithShape="1">
          <a:blip r:embed="rId3">
            <a:extLst>
              <a:ext uri="{28A0092B-C50C-407E-A947-70E740481C1C}">
                <a14:useLocalDpi xmlns:a14="http://schemas.microsoft.com/office/drawing/2010/main" val="0"/>
              </a:ext>
            </a:extLst>
          </a:blip>
          <a:srcRect l="19064" b="17486"/>
          <a:stretch/>
        </p:blipFill>
        <p:spPr>
          <a:xfrm>
            <a:off x="1743196" y="822960"/>
            <a:ext cx="7400803" cy="4979724"/>
          </a:xfrm>
          <a:prstGeom prst="rect">
            <a:avLst/>
          </a:prstGeom>
        </p:spPr>
      </p:pic>
    </p:spTree>
    <p:extLst>
      <p:ext uri="{BB962C8B-B14F-4D97-AF65-F5344CB8AC3E}">
        <p14:creationId xmlns:p14="http://schemas.microsoft.com/office/powerpoint/2010/main" val="184696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5"/>
                                        </p:tgtEl>
                                      </p:cBhvr>
                                      <p:by x="150000" y="150000"/>
                                    </p:animScale>
                                  </p:childTnLst>
                                </p:cTn>
                              </p:par>
                              <p:par>
                                <p:cTn id="7" presetID="6" presetClass="emph" presetSubtype="0" fill="hold" grpId="0" nodeType="withEffect">
                                  <p:stCondLst>
                                    <p:cond delay="0"/>
                                  </p:stCondLst>
                                  <p:childTnLst>
                                    <p:animScale>
                                      <p:cBhvr>
                                        <p:cTn id="8" dur="1000" fill="hold"/>
                                        <p:tgtEl>
                                          <p:spTgt spid="6"/>
                                        </p:tgtEl>
                                      </p:cBhvr>
                                      <p:by x="150000" y="150000"/>
                                    </p:animScale>
                                  </p:childTnLst>
                                </p:cTn>
                              </p:par>
                              <p:par>
                                <p:cTn id="9" presetID="6" presetClass="emph" presetSubtype="0" fill="hold" grpId="0" nodeType="withEffect">
                                  <p:stCondLst>
                                    <p:cond delay="0"/>
                                  </p:stCondLst>
                                  <p:childTnLst>
                                    <p:animScale>
                                      <p:cBhvr>
                                        <p:cTn id="10" dur="1000" fill="hold"/>
                                        <p:tgtEl>
                                          <p:spTgt spid="7"/>
                                        </p:tgtEl>
                                      </p:cBhvr>
                                      <p:by x="150000" y="100000"/>
                                    </p:animScale>
                                  </p:childTnLst>
                                </p:cTn>
                              </p:par>
                              <p:par>
                                <p:cTn id="11" presetID="42" presetClass="path" presetSubtype="0" accel="50000" decel="50000" fill="hold" grpId="1" nodeType="withEffect">
                                  <p:stCondLst>
                                    <p:cond delay="0"/>
                                  </p:stCondLst>
                                  <p:childTnLst>
                                    <p:animMotion origin="layout" path="M 0.00139 -0.05344 L 0.17474 -0.0502 " pathEditMode="relative" rAng="0" ptsTypes="AA">
                                      <p:cBhvr>
                                        <p:cTn id="12" dur="1000" fill="hold"/>
                                        <p:tgtEl>
                                          <p:spTgt spid="7"/>
                                        </p:tgtEl>
                                        <p:attrNameLst>
                                          <p:attrName>ppt_x</p:attrName>
                                          <p:attrName>ppt_y</p:attrName>
                                        </p:attrNameLst>
                                      </p:cBhvr>
                                      <p:rCtr x="8668" y="162"/>
                                    </p:animMotion>
                                  </p:childTnLst>
                                </p:cTn>
                              </p:par>
                              <p:par>
                                <p:cTn id="13" presetID="42" presetClass="path" presetSubtype="0" accel="50000" decel="50000" fill="hold" grpId="1" nodeType="withEffect">
                                  <p:stCondLst>
                                    <p:cond delay="0"/>
                                  </p:stCondLst>
                                  <p:childTnLst>
                                    <p:animMotion origin="layout" path="M -0.03005 -0.05599 L 0.17353 -0.05252 " pathEditMode="relative" rAng="0" ptsTypes="AA">
                                      <p:cBhvr>
                                        <p:cTn id="14" dur="1000" fill="hold"/>
                                        <p:tgtEl>
                                          <p:spTgt spid="6"/>
                                        </p:tgtEl>
                                        <p:attrNameLst>
                                          <p:attrName>ppt_x</p:attrName>
                                          <p:attrName>ppt_y</p:attrName>
                                        </p:attrNameLst>
                                      </p:cBhvr>
                                      <p:rCtr x="10179" y="162"/>
                                    </p:animMotion>
                                  </p:childTnLst>
                                </p:cTn>
                              </p:par>
                              <p:par>
                                <p:cTn id="15" presetID="42" presetClass="path" presetSubtype="0" accel="50000" decel="50000" fill="hold" grpId="1" nodeType="withEffect">
                                  <p:stCondLst>
                                    <p:cond delay="0"/>
                                  </p:stCondLst>
                                  <p:childTnLst>
                                    <p:animMotion origin="layout" path="M -0.05802 -0.09324 L 0.1968 -0.10134 " pathEditMode="relative" rAng="0" ptsTypes="AA">
                                      <p:cBhvr>
                                        <p:cTn id="16" dur="1000" fill="hold"/>
                                        <p:tgtEl>
                                          <p:spTgt spid="5"/>
                                        </p:tgtEl>
                                        <p:attrNameLst>
                                          <p:attrName>ppt_x</p:attrName>
                                          <p:attrName>ppt_y</p:attrName>
                                        </p:attrNameLst>
                                      </p:cBhvr>
                                      <p:rCtr x="12732" y="-416"/>
                                    </p:animMotion>
                                  </p:childTnLst>
                                </p:cTn>
                              </p:par>
                              <p:par>
                                <p:cTn id="17" presetID="10" presetClass="exit" presetSubtype="0" fill="hold" nodeType="withEffect">
                                  <p:stCondLst>
                                    <p:cond delay="0"/>
                                  </p:stCondLst>
                                  <p:childTnLst>
                                    <p:animEffect transition="out" filter="fade">
                                      <p:cBhvr>
                                        <p:cTn id="18" dur="400"/>
                                        <p:tgtEl>
                                          <p:spTgt spid="9"/>
                                        </p:tgtEl>
                                      </p:cBhvr>
                                    </p:animEffect>
                                    <p:set>
                                      <p:cBhvr>
                                        <p:cTn id="19" dur="1" fill="hold">
                                          <p:stCondLst>
                                            <p:cond delay="399"/>
                                          </p:stCondLst>
                                        </p:cTn>
                                        <p:tgtEl>
                                          <p:spTgt spid="9"/>
                                        </p:tgtEl>
                                        <p:attrNameLst>
                                          <p:attrName>style.visibility</p:attrName>
                                        </p:attrNameLst>
                                      </p:cBhvr>
                                      <p:to>
                                        <p:strVal val="hidden"/>
                                      </p:to>
                                    </p:set>
                                  </p:childTnLst>
                                </p:cTn>
                              </p:par>
                            </p:childTnLst>
                          </p:cTn>
                        </p:par>
                        <p:par>
                          <p:cTn id="20" fill="hold">
                            <p:stCondLst>
                              <p:cond delay="1000"/>
                            </p:stCondLst>
                            <p:childTnLst>
                              <p:par>
                                <p:cTn id="21" presetID="55"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600" fill="hold"/>
                                        <p:tgtEl>
                                          <p:spTgt spid="12"/>
                                        </p:tgtEl>
                                        <p:attrNameLst>
                                          <p:attrName>ppt_w</p:attrName>
                                        </p:attrNameLst>
                                      </p:cBhvr>
                                      <p:tavLst>
                                        <p:tav tm="0">
                                          <p:val>
                                            <p:strVal val="#ppt_w*0.70"/>
                                          </p:val>
                                        </p:tav>
                                        <p:tav tm="100000">
                                          <p:val>
                                            <p:strVal val="#ppt_w"/>
                                          </p:val>
                                        </p:tav>
                                      </p:tavLst>
                                    </p:anim>
                                    <p:anim calcmode="lin" valueType="num">
                                      <p:cBhvr>
                                        <p:cTn id="24" dur="600" fill="hold"/>
                                        <p:tgtEl>
                                          <p:spTgt spid="12"/>
                                        </p:tgtEl>
                                        <p:attrNameLst>
                                          <p:attrName>ppt_h</p:attrName>
                                        </p:attrNameLst>
                                      </p:cBhvr>
                                      <p:tavLst>
                                        <p:tav tm="0">
                                          <p:val>
                                            <p:strVal val="#ppt_h"/>
                                          </p:val>
                                        </p:tav>
                                        <p:tav tm="100000">
                                          <p:val>
                                            <p:strVal val="#ppt_h"/>
                                          </p:val>
                                        </p:tav>
                                      </p:tavLst>
                                    </p:anim>
                                    <p:animEffect transition="in" filter="fade">
                                      <p:cBhvr>
                                        <p:cTn id="25" dur="600"/>
                                        <p:tgtEl>
                                          <p:spTgt spid="12"/>
                                        </p:tgtEl>
                                      </p:cBhvr>
                                    </p:animEffect>
                                  </p:childTnLst>
                                </p:cTn>
                              </p:par>
                            </p:childTnLst>
                          </p:cTn>
                        </p:par>
                        <p:par>
                          <p:cTn id="26" fill="hold">
                            <p:stCondLst>
                              <p:cond delay="16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6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42255" y="1470384"/>
            <a:ext cx="8450523" cy="999767"/>
            <a:chOff x="416449" y="1447632"/>
            <a:chExt cx="8450523" cy="999767"/>
          </a:xfrm>
        </p:grpSpPr>
        <p:cxnSp>
          <p:nvCxnSpPr>
            <p:cNvPr id="3" name="Straight Connector 2"/>
            <p:cNvCxnSpPr/>
            <p:nvPr/>
          </p:nvCxnSpPr>
          <p:spPr>
            <a:xfrm>
              <a:off x="899793" y="1957301"/>
              <a:ext cx="7264861" cy="11442"/>
            </a:xfrm>
            <a:prstGeom prst="line">
              <a:avLst/>
            </a:prstGeom>
            <a:ln>
              <a:solidFill>
                <a:srgbClr val="FFFFFF"/>
              </a:solidFill>
            </a:ln>
            <a:effectLst>
              <a:glow rad="63500">
                <a:schemeClr val="accent2">
                  <a:satMod val="175000"/>
                  <a:alpha val="4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6" name="Rectangle 5"/>
            <p:cNvSpPr/>
            <p:nvPr/>
          </p:nvSpPr>
          <p:spPr>
            <a:xfrm>
              <a:off x="6637694" y="1827459"/>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FFFF"/>
                </a:solidFill>
              </a:endParaRPr>
            </a:p>
          </p:txBody>
        </p:sp>
        <p:sp>
          <p:nvSpPr>
            <p:cNvPr id="15" name="TextBox 14"/>
            <p:cNvSpPr txBox="1"/>
            <p:nvPr/>
          </p:nvSpPr>
          <p:spPr>
            <a:xfrm>
              <a:off x="416449" y="2078067"/>
              <a:ext cx="8450523" cy="369332"/>
            </a:xfrm>
            <a:prstGeom prst="rect">
              <a:avLst/>
            </a:prstGeom>
            <a:noFill/>
          </p:spPr>
          <p:txBody>
            <a:bodyPr wrap="square" rtlCol="0">
              <a:spAutoFit/>
            </a:bodyPr>
            <a:lstStyle/>
            <a:p>
              <a:r>
                <a:rPr lang="en-US" dirty="0">
                  <a:solidFill>
                    <a:srgbClr val="FFFFFF"/>
                  </a:solidFill>
                </a:rPr>
                <a:t>1961                     						  2005            2010</a:t>
              </a:r>
            </a:p>
          </p:txBody>
        </p:sp>
        <p:sp>
          <p:nvSpPr>
            <p:cNvPr id="24" name="Lightning Bolt 23"/>
            <p:cNvSpPr/>
            <p:nvPr/>
          </p:nvSpPr>
          <p:spPr>
            <a:xfrm>
              <a:off x="6923782" y="1727517"/>
              <a:ext cx="450928" cy="459568"/>
            </a:xfrm>
            <a:prstGeom prst="lightningBolt">
              <a:avLst/>
            </a:prstGeom>
            <a:solidFill>
              <a:schemeClr val="accent2">
                <a:lumMod val="40000"/>
                <a:lumOff val="6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sp>
          <p:nvSpPr>
            <p:cNvPr id="50" name="TextBox 49"/>
            <p:cNvSpPr txBox="1"/>
            <p:nvPr/>
          </p:nvSpPr>
          <p:spPr>
            <a:xfrm>
              <a:off x="6207918" y="1447632"/>
              <a:ext cx="1956736" cy="369332"/>
            </a:xfrm>
            <a:prstGeom prst="rect">
              <a:avLst/>
            </a:prstGeom>
            <a:noFill/>
          </p:spPr>
          <p:txBody>
            <a:bodyPr wrap="none" rtlCol="0">
              <a:spAutoFit/>
            </a:bodyPr>
            <a:lstStyle/>
            <a:p>
              <a:r>
                <a:rPr lang="en-US" b="1" dirty="0">
                  <a:solidFill>
                    <a:srgbClr val="FFFFFF"/>
                  </a:solidFill>
                </a:rPr>
                <a:t>HONDURAS </a:t>
              </a:r>
              <a:r>
                <a:rPr lang="en-US" i="1" dirty="0">
                  <a:solidFill>
                    <a:srgbClr val="FFFFFF"/>
                  </a:solidFill>
                </a:rPr>
                <a:t>storm</a:t>
              </a:r>
            </a:p>
          </p:txBody>
        </p:sp>
      </p:grpSp>
      <p:grpSp>
        <p:nvGrpSpPr>
          <p:cNvPr id="4" name="Group 3"/>
          <p:cNvGrpSpPr/>
          <p:nvPr/>
        </p:nvGrpSpPr>
        <p:grpSpPr>
          <a:xfrm>
            <a:off x="542255" y="2041689"/>
            <a:ext cx="8450523" cy="976522"/>
            <a:chOff x="416449" y="2198251"/>
            <a:chExt cx="8450523" cy="976522"/>
          </a:xfrm>
        </p:grpSpPr>
        <p:cxnSp>
          <p:nvCxnSpPr>
            <p:cNvPr id="12" name="Straight Connector 11"/>
            <p:cNvCxnSpPr/>
            <p:nvPr/>
          </p:nvCxnSpPr>
          <p:spPr>
            <a:xfrm>
              <a:off x="899793" y="2709124"/>
              <a:ext cx="7264861" cy="11442"/>
            </a:xfrm>
            <a:prstGeom prst="line">
              <a:avLst/>
            </a:prstGeom>
            <a:ln>
              <a:solidFill>
                <a:srgbClr val="FFFFFF"/>
              </a:solidFill>
            </a:ln>
            <a:effectLst>
              <a:glow rad="63500">
                <a:schemeClr val="accent6">
                  <a:satMod val="175000"/>
                  <a:alpha val="4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13" name="Rectangle 12"/>
            <p:cNvSpPr/>
            <p:nvPr/>
          </p:nvSpPr>
          <p:spPr>
            <a:xfrm>
              <a:off x="5395398" y="2592241"/>
              <a:ext cx="1096834" cy="2399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16" name="TextBox 15"/>
            <p:cNvSpPr txBox="1"/>
            <p:nvPr/>
          </p:nvSpPr>
          <p:spPr>
            <a:xfrm>
              <a:off x="416449" y="2805441"/>
              <a:ext cx="8450523" cy="369332"/>
            </a:xfrm>
            <a:prstGeom prst="rect">
              <a:avLst/>
            </a:prstGeom>
            <a:noFill/>
          </p:spPr>
          <p:txBody>
            <a:bodyPr wrap="square" rtlCol="0">
              <a:spAutoFit/>
            </a:bodyPr>
            <a:lstStyle/>
            <a:p>
              <a:r>
                <a:rPr lang="en-US" dirty="0">
                  <a:solidFill>
                    <a:srgbClr val="FFFFFF"/>
                  </a:solidFill>
                </a:rPr>
                <a:t>1961 					           1997		     2010</a:t>
              </a:r>
            </a:p>
          </p:txBody>
        </p:sp>
        <p:sp>
          <p:nvSpPr>
            <p:cNvPr id="23" name="Sun 22"/>
            <p:cNvSpPr/>
            <p:nvPr/>
          </p:nvSpPr>
          <p:spPr>
            <a:xfrm>
              <a:off x="5692111" y="2450291"/>
              <a:ext cx="514033" cy="497178"/>
            </a:xfrm>
            <a:prstGeom prst="sun">
              <a:avLst/>
            </a:prstGeom>
            <a:solidFill>
              <a:schemeClr val="accent6">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sp>
          <p:nvSpPr>
            <p:cNvPr id="51" name="Rectangle 50"/>
            <p:cNvSpPr/>
            <p:nvPr/>
          </p:nvSpPr>
          <p:spPr>
            <a:xfrm>
              <a:off x="4984917" y="2198251"/>
              <a:ext cx="2389798" cy="369332"/>
            </a:xfrm>
            <a:prstGeom prst="rect">
              <a:avLst/>
            </a:prstGeom>
          </p:spPr>
          <p:txBody>
            <a:bodyPr wrap="square">
              <a:spAutoFit/>
            </a:bodyPr>
            <a:lstStyle/>
            <a:p>
              <a:r>
                <a:rPr lang="en-US" b="1" dirty="0">
                  <a:solidFill>
                    <a:srgbClr val="FFFFFF"/>
                  </a:solidFill>
                </a:rPr>
                <a:t>VIETNAM </a:t>
              </a:r>
              <a:r>
                <a:rPr lang="en-US" i="1" dirty="0">
                  <a:solidFill>
                    <a:srgbClr val="FFFFFF"/>
                  </a:solidFill>
                </a:rPr>
                <a:t>drought</a:t>
              </a:r>
            </a:p>
          </p:txBody>
        </p:sp>
      </p:grpSp>
      <p:grpSp>
        <p:nvGrpSpPr>
          <p:cNvPr id="2" name="Group 1"/>
          <p:cNvGrpSpPr/>
          <p:nvPr/>
        </p:nvGrpSpPr>
        <p:grpSpPr>
          <a:xfrm>
            <a:off x="542256" y="2606681"/>
            <a:ext cx="8450522" cy="953944"/>
            <a:chOff x="416450" y="3009693"/>
            <a:chExt cx="8450522" cy="953944"/>
          </a:xfrm>
        </p:grpSpPr>
        <p:cxnSp>
          <p:nvCxnSpPr>
            <p:cNvPr id="11" name="Straight Connector 10"/>
            <p:cNvCxnSpPr/>
            <p:nvPr/>
          </p:nvCxnSpPr>
          <p:spPr>
            <a:xfrm>
              <a:off x="899793" y="3495908"/>
              <a:ext cx="7264861" cy="11442"/>
            </a:xfrm>
            <a:prstGeom prst="line">
              <a:avLst/>
            </a:prstGeom>
            <a:ln>
              <a:solidFill>
                <a:srgbClr val="FFFFFF"/>
              </a:solidFill>
            </a:ln>
            <a:effectLst>
              <a:glow rad="63500">
                <a:schemeClr val="accent5">
                  <a:satMod val="175000"/>
                  <a:alpha val="4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14" name="Rectangle 13"/>
            <p:cNvSpPr/>
            <p:nvPr/>
          </p:nvSpPr>
          <p:spPr>
            <a:xfrm>
              <a:off x="1915653" y="3379025"/>
              <a:ext cx="1096834" cy="23993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sp>
          <p:nvSpPr>
            <p:cNvPr id="17" name="TextBox 16"/>
            <p:cNvSpPr txBox="1"/>
            <p:nvPr/>
          </p:nvSpPr>
          <p:spPr>
            <a:xfrm>
              <a:off x="416450" y="3594305"/>
              <a:ext cx="8450522" cy="369332"/>
            </a:xfrm>
            <a:prstGeom prst="rect">
              <a:avLst/>
            </a:prstGeom>
            <a:noFill/>
          </p:spPr>
          <p:txBody>
            <a:bodyPr wrap="square" rtlCol="0">
              <a:spAutoFit/>
            </a:bodyPr>
            <a:lstStyle/>
            <a:p>
              <a:r>
                <a:rPr lang="en-US" dirty="0">
                  <a:solidFill>
                    <a:srgbClr val="FFFFFF"/>
                  </a:solidFill>
                </a:rPr>
                <a:t>1961	               1969				 		    2010</a:t>
              </a:r>
            </a:p>
          </p:txBody>
        </p:sp>
        <p:sp>
          <p:nvSpPr>
            <p:cNvPr id="45" name="Freeform 44"/>
            <p:cNvSpPr/>
            <p:nvPr/>
          </p:nvSpPr>
          <p:spPr>
            <a:xfrm>
              <a:off x="2227046" y="3285735"/>
              <a:ext cx="457200" cy="393192"/>
            </a:xfrm>
            <a:custGeom>
              <a:avLst/>
              <a:gdLst>
                <a:gd name="connsiteX0" fmla="*/ 60188 w 1613500"/>
                <a:gd name="connsiteY0" fmla="*/ 913727 h 982310"/>
                <a:gd name="connsiteX1" fmla="*/ 319207 w 1613500"/>
                <a:gd name="connsiteY1" fmla="*/ 2948 h 982310"/>
                <a:gd name="connsiteX2" fmla="*/ 586582 w 1613500"/>
                <a:gd name="connsiteY2" fmla="*/ 604563 h 982310"/>
                <a:gd name="connsiteX3" fmla="*/ 795468 w 1613500"/>
                <a:gd name="connsiteY3" fmla="*/ 78150 h 982310"/>
                <a:gd name="connsiteX4" fmla="*/ 1071198 w 1613500"/>
                <a:gd name="connsiteY4" fmla="*/ 571140 h 982310"/>
                <a:gd name="connsiteX5" fmla="*/ 1321862 w 1613500"/>
                <a:gd name="connsiteY5" fmla="*/ 19659 h 982310"/>
                <a:gd name="connsiteX6" fmla="*/ 1547459 w 1613500"/>
                <a:gd name="connsiteY6" fmla="*/ 821813 h 982310"/>
                <a:gd name="connsiteX7" fmla="*/ 60188 w 1613500"/>
                <a:gd name="connsiteY7" fmla="*/ 913727 h 98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3500" h="982310">
                  <a:moveTo>
                    <a:pt x="60188" y="913727"/>
                  </a:moveTo>
                  <a:cubicBezTo>
                    <a:pt x="-144521" y="777250"/>
                    <a:pt x="231475" y="54475"/>
                    <a:pt x="319207" y="2948"/>
                  </a:cubicBezTo>
                  <a:cubicBezTo>
                    <a:pt x="406939" y="-48579"/>
                    <a:pt x="507205" y="592029"/>
                    <a:pt x="586582" y="604563"/>
                  </a:cubicBezTo>
                  <a:cubicBezTo>
                    <a:pt x="665959" y="617097"/>
                    <a:pt x="714699" y="83721"/>
                    <a:pt x="795468" y="78150"/>
                  </a:cubicBezTo>
                  <a:cubicBezTo>
                    <a:pt x="876237" y="72579"/>
                    <a:pt x="983466" y="580888"/>
                    <a:pt x="1071198" y="571140"/>
                  </a:cubicBezTo>
                  <a:cubicBezTo>
                    <a:pt x="1158930" y="561392"/>
                    <a:pt x="1242485" y="-22120"/>
                    <a:pt x="1321862" y="19659"/>
                  </a:cubicBezTo>
                  <a:cubicBezTo>
                    <a:pt x="1401239" y="61438"/>
                    <a:pt x="1759130" y="679765"/>
                    <a:pt x="1547459" y="821813"/>
                  </a:cubicBezTo>
                  <a:cubicBezTo>
                    <a:pt x="1335788" y="963861"/>
                    <a:pt x="264897" y="1050204"/>
                    <a:pt x="60188" y="913727"/>
                  </a:cubicBezTo>
                  <a:close/>
                </a:path>
              </a:pathLst>
            </a:custGeom>
            <a:solidFill>
              <a:schemeClr val="accent5">
                <a:lumMod val="40000"/>
                <a:lumOff val="6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sp>
          <p:nvSpPr>
            <p:cNvPr id="52" name="Rectangle 51"/>
            <p:cNvSpPr/>
            <p:nvPr/>
          </p:nvSpPr>
          <p:spPr>
            <a:xfrm>
              <a:off x="1738484" y="3009693"/>
              <a:ext cx="1882187" cy="369332"/>
            </a:xfrm>
            <a:prstGeom prst="rect">
              <a:avLst/>
            </a:prstGeom>
          </p:spPr>
          <p:txBody>
            <a:bodyPr wrap="square">
              <a:spAutoFit/>
            </a:bodyPr>
            <a:lstStyle/>
            <a:p>
              <a:r>
                <a:rPr lang="en-US" b="1" dirty="0">
                  <a:solidFill>
                    <a:srgbClr val="FFFFFF"/>
                  </a:solidFill>
                </a:rPr>
                <a:t>TUNISIA </a:t>
              </a:r>
              <a:r>
                <a:rPr lang="en-US" i="1" dirty="0">
                  <a:solidFill>
                    <a:srgbClr val="FFFFFF"/>
                  </a:solidFill>
                </a:rPr>
                <a:t>flood</a:t>
              </a:r>
            </a:p>
          </p:txBody>
        </p:sp>
      </p:grpSp>
    </p:spTree>
    <p:extLst>
      <p:ext uri="{BB962C8B-B14F-4D97-AF65-F5344CB8AC3E}">
        <p14:creationId xmlns:p14="http://schemas.microsoft.com/office/powerpoint/2010/main" val="390538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42255" y="1750269"/>
            <a:ext cx="8450523" cy="719882"/>
            <a:chOff x="416449" y="1727517"/>
            <a:chExt cx="8450523" cy="719882"/>
          </a:xfrm>
        </p:grpSpPr>
        <p:cxnSp>
          <p:nvCxnSpPr>
            <p:cNvPr id="3" name="Straight Connector 2"/>
            <p:cNvCxnSpPr/>
            <p:nvPr/>
          </p:nvCxnSpPr>
          <p:spPr>
            <a:xfrm>
              <a:off x="899793" y="1957301"/>
              <a:ext cx="7264861" cy="11442"/>
            </a:xfrm>
            <a:prstGeom prst="line">
              <a:avLst/>
            </a:prstGeom>
            <a:ln>
              <a:solidFill>
                <a:srgbClr val="FFFFFF"/>
              </a:solidFill>
            </a:ln>
            <a:effectLst>
              <a:glow rad="63500">
                <a:schemeClr val="accent6">
                  <a:satMod val="175000"/>
                  <a:alpha val="4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6" name="Rectangle 5"/>
            <p:cNvSpPr/>
            <p:nvPr/>
          </p:nvSpPr>
          <p:spPr>
            <a:xfrm>
              <a:off x="6637694" y="1827459"/>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FFFF"/>
                </a:solidFill>
              </a:endParaRPr>
            </a:p>
          </p:txBody>
        </p:sp>
        <p:sp>
          <p:nvSpPr>
            <p:cNvPr id="15" name="TextBox 14"/>
            <p:cNvSpPr txBox="1"/>
            <p:nvPr/>
          </p:nvSpPr>
          <p:spPr>
            <a:xfrm>
              <a:off x="416449" y="2078067"/>
              <a:ext cx="8450523" cy="369332"/>
            </a:xfrm>
            <a:prstGeom prst="rect">
              <a:avLst/>
            </a:prstGeom>
            <a:noFill/>
          </p:spPr>
          <p:txBody>
            <a:bodyPr wrap="square" rtlCol="0">
              <a:spAutoFit/>
            </a:bodyPr>
            <a:lstStyle/>
            <a:p>
              <a:r>
                <a:rPr lang="en-US" dirty="0">
                  <a:solidFill>
                    <a:srgbClr val="FFFFFF"/>
                  </a:solidFill>
                </a:rPr>
                <a:t>1961                     						  	     2010</a:t>
              </a:r>
            </a:p>
          </p:txBody>
        </p:sp>
        <p:sp>
          <p:nvSpPr>
            <p:cNvPr id="24" name="Lightning Bolt 23"/>
            <p:cNvSpPr/>
            <p:nvPr/>
          </p:nvSpPr>
          <p:spPr>
            <a:xfrm>
              <a:off x="6923782" y="1727517"/>
              <a:ext cx="450928" cy="459568"/>
            </a:xfrm>
            <a:prstGeom prst="lightningBolt">
              <a:avLst/>
            </a:prstGeom>
            <a:solidFill>
              <a:schemeClr val="accent2">
                <a:lumMod val="40000"/>
                <a:lumOff val="6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grpSp>
      <p:grpSp>
        <p:nvGrpSpPr>
          <p:cNvPr id="4" name="Group 3"/>
          <p:cNvGrpSpPr/>
          <p:nvPr/>
        </p:nvGrpSpPr>
        <p:grpSpPr>
          <a:xfrm>
            <a:off x="542255" y="2293729"/>
            <a:ext cx="8450523" cy="724482"/>
            <a:chOff x="416449" y="2450291"/>
            <a:chExt cx="8450523" cy="724482"/>
          </a:xfrm>
        </p:grpSpPr>
        <p:cxnSp>
          <p:nvCxnSpPr>
            <p:cNvPr id="12" name="Straight Connector 11"/>
            <p:cNvCxnSpPr/>
            <p:nvPr/>
          </p:nvCxnSpPr>
          <p:spPr>
            <a:xfrm>
              <a:off x="899793" y="2709124"/>
              <a:ext cx="7264861" cy="11442"/>
            </a:xfrm>
            <a:prstGeom prst="line">
              <a:avLst/>
            </a:prstGeom>
            <a:ln>
              <a:solidFill>
                <a:srgbClr val="FFFFFF"/>
              </a:solidFill>
            </a:ln>
            <a:effectLst>
              <a:glow rad="63500">
                <a:schemeClr val="accent6">
                  <a:satMod val="175000"/>
                  <a:alpha val="4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13" name="Rectangle 12"/>
            <p:cNvSpPr/>
            <p:nvPr/>
          </p:nvSpPr>
          <p:spPr>
            <a:xfrm>
              <a:off x="5395398" y="2592241"/>
              <a:ext cx="1096834" cy="2399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16" name="TextBox 15"/>
            <p:cNvSpPr txBox="1"/>
            <p:nvPr/>
          </p:nvSpPr>
          <p:spPr>
            <a:xfrm>
              <a:off x="416449" y="2805441"/>
              <a:ext cx="8450523" cy="369332"/>
            </a:xfrm>
            <a:prstGeom prst="rect">
              <a:avLst/>
            </a:prstGeom>
            <a:noFill/>
          </p:spPr>
          <p:txBody>
            <a:bodyPr wrap="square" rtlCol="0">
              <a:spAutoFit/>
            </a:bodyPr>
            <a:lstStyle/>
            <a:p>
              <a:r>
                <a:rPr lang="en-US" dirty="0">
                  <a:solidFill>
                    <a:srgbClr val="FFFFFF"/>
                  </a:solidFill>
                </a:rPr>
                <a:t>1961 					           			     2010</a:t>
              </a:r>
            </a:p>
          </p:txBody>
        </p:sp>
        <p:sp>
          <p:nvSpPr>
            <p:cNvPr id="23" name="Sun 22"/>
            <p:cNvSpPr/>
            <p:nvPr/>
          </p:nvSpPr>
          <p:spPr>
            <a:xfrm>
              <a:off x="5692111" y="2450291"/>
              <a:ext cx="514033" cy="497178"/>
            </a:xfrm>
            <a:prstGeom prst="sun">
              <a:avLst/>
            </a:prstGeom>
            <a:solidFill>
              <a:schemeClr val="accent6">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grpSp>
      <p:grpSp>
        <p:nvGrpSpPr>
          <p:cNvPr id="2" name="Group 1"/>
          <p:cNvGrpSpPr/>
          <p:nvPr/>
        </p:nvGrpSpPr>
        <p:grpSpPr>
          <a:xfrm>
            <a:off x="542256" y="2882723"/>
            <a:ext cx="8450522" cy="677902"/>
            <a:chOff x="416450" y="3285735"/>
            <a:chExt cx="8450522" cy="677902"/>
          </a:xfrm>
        </p:grpSpPr>
        <p:cxnSp>
          <p:nvCxnSpPr>
            <p:cNvPr id="11" name="Straight Connector 10"/>
            <p:cNvCxnSpPr/>
            <p:nvPr/>
          </p:nvCxnSpPr>
          <p:spPr>
            <a:xfrm>
              <a:off x="899793" y="3495908"/>
              <a:ext cx="7264861" cy="11442"/>
            </a:xfrm>
            <a:prstGeom prst="line">
              <a:avLst/>
            </a:prstGeom>
            <a:ln>
              <a:solidFill>
                <a:srgbClr val="FFFFFF"/>
              </a:solidFill>
            </a:ln>
            <a:effectLst>
              <a:glow rad="63500">
                <a:schemeClr val="accent6">
                  <a:satMod val="175000"/>
                  <a:alpha val="4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14" name="Rectangle 13"/>
            <p:cNvSpPr/>
            <p:nvPr/>
          </p:nvSpPr>
          <p:spPr>
            <a:xfrm>
              <a:off x="1915653" y="3379025"/>
              <a:ext cx="1096834" cy="23993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sp>
          <p:nvSpPr>
            <p:cNvPr id="17" name="TextBox 16"/>
            <p:cNvSpPr txBox="1"/>
            <p:nvPr/>
          </p:nvSpPr>
          <p:spPr>
            <a:xfrm>
              <a:off x="416450" y="3594305"/>
              <a:ext cx="8450522" cy="369332"/>
            </a:xfrm>
            <a:prstGeom prst="rect">
              <a:avLst/>
            </a:prstGeom>
            <a:noFill/>
          </p:spPr>
          <p:txBody>
            <a:bodyPr wrap="square" rtlCol="0">
              <a:spAutoFit/>
            </a:bodyPr>
            <a:lstStyle/>
            <a:p>
              <a:r>
                <a:rPr lang="en-US" dirty="0">
                  <a:solidFill>
                    <a:srgbClr val="FFFFFF"/>
                  </a:solidFill>
                </a:rPr>
                <a:t>1961	               					 		     2010</a:t>
              </a:r>
            </a:p>
          </p:txBody>
        </p:sp>
        <p:sp>
          <p:nvSpPr>
            <p:cNvPr id="45" name="Freeform 44"/>
            <p:cNvSpPr/>
            <p:nvPr/>
          </p:nvSpPr>
          <p:spPr>
            <a:xfrm>
              <a:off x="2227046" y="3285735"/>
              <a:ext cx="457200" cy="393192"/>
            </a:xfrm>
            <a:custGeom>
              <a:avLst/>
              <a:gdLst>
                <a:gd name="connsiteX0" fmla="*/ 60188 w 1613500"/>
                <a:gd name="connsiteY0" fmla="*/ 913727 h 982310"/>
                <a:gd name="connsiteX1" fmla="*/ 319207 w 1613500"/>
                <a:gd name="connsiteY1" fmla="*/ 2948 h 982310"/>
                <a:gd name="connsiteX2" fmla="*/ 586582 w 1613500"/>
                <a:gd name="connsiteY2" fmla="*/ 604563 h 982310"/>
                <a:gd name="connsiteX3" fmla="*/ 795468 w 1613500"/>
                <a:gd name="connsiteY3" fmla="*/ 78150 h 982310"/>
                <a:gd name="connsiteX4" fmla="*/ 1071198 w 1613500"/>
                <a:gd name="connsiteY4" fmla="*/ 571140 h 982310"/>
                <a:gd name="connsiteX5" fmla="*/ 1321862 w 1613500"/>
                <a:gd name="connsiteY5" fmla="*/ 19659 h 982310"/>
                <a:gd name="connsiteX6" fmla="*/ 1547459 w 1613500"/>
                <a:gd name="connsiteY6" fmla="*/ 821813 h 982310"/>
                <a:gd name="connsiteX7" fmla="*/ 60188 w 1613500"/>
                <a:gd name="connsiteY7" fmla="*/ 913727 h 98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3500" h="982310">
                  <a:moveTo>
                    <a:pt x="60188" y="913727"/>
                  </a:moveTo>
                  <a:cubicBezTo>
                    <a:pt x="-144521" y="777250"/>
                    <a:pt x="231475" y="54475"/>
                    <a:pt x="319207" y="2948"/>
                  </a:cubicBezTo>
                  <a:cubicBezTo>
                    <a:pt x="406939" y="-48579"/>
                    <a:pt x="507205" y="592029"/>
                    <a:pt x="586582" y="604563"/>
                  </a:cubicBezTo>
                  <a:cubicBezTo>
                    <a:pt x="665959" y="617097"/>
                    <a:pt x="714699" y="83721"/>
                    <a:pt x="795468" y="78150"/>
                  </a:cubicBezTo>
                  <a:cubicBezTo>
                    <a:pt x="876237" y="72579"/>
                    <a:pt x="983466" y="580888"/>
                    <a:pt x="1071198" y="571140"/>
                  </a:cubicBezTo>
                  <a:cubicBezTo>
                    <a:pt x="1158930" y="561392"/>
                    <a:pt x="1242485" y="-22120"/>
                    <a:pt x="1321862" y="19659"/>
                  </a:cubicBezTo>
                  <a:cubicBezTo>
                    <a:pt x="1401239" y="61438"/>
                    <a:pt x="1759130" y="679765"/>
                    <a:pt x="1547459" y="821813"/>
                  </a:cubicBezTo>
                  <a:cubicBezTo>
                    <a:pt x="1335788" y="963861"/>
                    <a:pt x="264897" y="1050204"/>
                    <a:pt x="60188" y="913727"/>
                  </a:cubicBezTo>
                  <a:close/>
                </a:path>
              </a:pathLst>
            </a:custGeom>
            <a:solidFill>
              <a:schemeClr val="accent5">
                <a:lumMod val="40000"/>
                <a:lumOff val="6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grpSp>
      <p:grpSp>
        <p:nvGrpSpPr>
          <p:cNvPr id="20" name="Group 19"/>
          <p:cNvGrpSpPr/>
          <p:nvPr/>
        </p:nvGrpSpPr>
        <p:grpSpPr>
          <a:xfrm>
            <a:off x="533254" y="134931"/>
            <a:ext cx="8450523" cy="698567"/>
            <a:chOff x="416449" y="1748832"/>
            <a:chExt cx="8450523" cy="698567"/>
          </a:xfrm>
        </p:grpSpPr>
        <p:cxnSp>
          <p:nvCxnSpPr>
            <p:cNvPr id="21" name="Straight Connector 20"/>
            <p:cNvCxnSpPr/>
            <p:nvPr/>
          </p:nvCxnSpPr>
          <p:spPr>
            <a:xfrm>
              <a:off x="899793" y="1957301"/>
              <a:ext cx="7264861" cy="11442"/>
            </a:xfrm>
            <a:prstGeom prst="line">
              <a:avLst/>
            </a:prstGeom>
            <a:ln>
              <a:solidFill>
                <a:srgbClr val="FFFFFF"/>
              </a:solidFill>
            </a:ln>
            <a:effectLst>
              <a:glow rad="63500">
                <a:schemeClr val="accent6">
                  <a:satMod val="175000"/>
                  <a:alpha val="4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22" name="Rectangle 21"/>
            <p:cNvSpPr/>
            <p:nvPr/>
          </p:nvSpPr>
          <p:spPr>
            <a:xfrm>
              <a:off x="620809" y="1848774"/>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FFFF"/>
                </a:solidFill>
              </a:endParaRPr>
            </a:p>
          </p:txBody>
        </p:sp>
        <p:sp>
          <p:nvSpPr>
            <p:cNvPr id="25" name="TextBox 24"/>
            <p:cNvSpPr txBox="1"/>
            <p:nvPr/>
          </p:nvSpPr>
          <p:spPr>
            <a:xfrm>
              <a:off x="416449" y="2078067"/>
              <a:ext cx="8450523" cy="369332"/>
            </a:xfrm>
            <a:prstGeom prst="rect">
              <a:avLst/>
            </a:prstGeom>
            <a:noFill/>
          </p:spPr>
          <p:txBody>
            <a:bodyPr wrap="square" rtlCol="0">
              <a:spAutoFit/>
            </a:bodyPr>
            <a:lstStyle/>
            <a:p>
              <a:r>
                <a:rPr lang="en-US" dirty="0">
                  <a:solidFill>
                    <a:srgbClr val="FFFFFF"/>
                  </a:solidFill>
                </a:rPr>
                <a:t>1961                     						  	     2010</a:t>
              </a:r>
            </a:p>
          </p:txBody>
        </p:sp>
        <p:sp>
          <p:nvSpPr>
            <p:cNvPr id="26" name="Lightning Bolt 25"/>
            <p:cNvSpPr/>
            <p:nvPr/>
          </p:nvSpPr>
          <p:spPr>
            <a:xfrm>
              <a:off x="906897" y="1748832"/>
              <a:ext cx="450928" cy="459568"/>
            </a:xfrm>
            <a:prstGeom prst="lightningBolt">
              <a:avLst/>
            </a:prstGeom>
            <a:solidFill>
              <a:schemeClr val="accent2">
                <a:lumMod val="40000"/>
                <a:lumOff val="6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grpSp>
      <p:grpSp>
        <p:nvGrpSpPr>
          <p:cNvPr id="27" name="Group 26"/>
          <p:cNvGrpSpPr/>
          <p:nvPr/>
        </p:nvGrpSpPr>
        <p:grpSpPr>
          <a:xfrm>
            <a:off x="533254" y="653990"/>
            <a:ext cx="8450523" cy="727568"/>
            <a:chOff x="416449" y="2447205"/>
            <a:chExt cx="8450523" cy="727568"/>
          </a:xfrm>
        </p:grpSpPr>
        <p:cxnSp>
          <p:nvCxnSpPr>
            <p:cNvPr id="28" name="Straight Connector 27"/>
            <p:cNvCxnSpPr/>
            <p:nvPr/>
          </p:nvCxnSpPr>
          <p:spPr>
            <a:xfrm>
              <a:off x="899793" y="2709124"/>
              <a:ext cx="7264861" cy="11442"/>
            </a:xfrm>
            <a:prstGeom prst="line">
              <a:avLst/>
            </a:prstGeom>
            <a:ln>
              <a:solidFill>
                <a:srgbClr val="FFFFFF"/>
              </a:solidFill>
            </a:ln>
            <a:effectLst>
              <a:glow rad="63500">
                <a:schemeClr val="accent6">
                  <a:satMod val="175000"/>
                  <a:alpha val="4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29" name="Rectangle 28"/>
            <p:cNvSpPr/>
            <p:nvPr/>
          </p:nvSpPr>
          <p:spPr>
            <a:xfrm>
              <a:off x="3607594" y="2589155"/>
              <a:ext cx="1096834" cy="2399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30" name="TextBox 29"/>
            <p:cNvSpPr txBox="1"/>
            <p:nvPr/>
          </p:nvSpPr>
          <p:spPr>
            <a:xfrm>
              <a:off x="416449" y="2805441"/>
              <a:ext cx="8450523" cy="369332"/>
            </a:xfrm>
            <a:prstGeom prst="rect">
              <a:avLst/>
            </a:prstGeom>
            <a:noFill/>
          </p:spPr>
          <p:txBody>
            <a:bodyPr wrap="square" rtlCol="0">
              <a:spAutoFit/>
            </a:bodyPr>
            <a:lstStyle/>
            <a:p>
              <a:r>
                <a:rPr lang="en-US" dirty="0">
                  <a:solidFill>
                    <a:srgbClr val="FFFFFF"/>
                  </a:solidFill>
                </a:rPr>
                <a:t>1961 					           			     2010</a:t>
              </a:r>
            </a:p>
          </p:txBody>
        </p:sp>
        <p:sp>
          <p:nvSpPr>
            <p:cNvPr id="31" name="Sun 30"/>
            <p:cNvSpPr/>
            <p:nvPr/>
          </p:nvSpPr>
          <p:spPr>
            <a:xfrm>
              <a:off x="3904307" y="2447205"/>
              <a:ext cx="514033" cy="497178"/>
            </a:xfrm>
            <a:prstGeom prst="sun">
              <a:avLst/>
            </a:prstGeom>
            <a:solidFill>
              <a:schemeClr val="accent6">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grpSp>
      <p:grpSp>
        <p:nvGrpSpPr>
          <p:cNvPr id="32" name="Group 31"/>
          <p:cNvGrpSpPr/>
          <p:nvPr/>
        </p:nvGrpSpPr>
        <p:grpSpPr>
          <a:xfrm>
            <a:off x="533255" y="1456243"/>
            <a:ext cx="8450522" cy="467729"/>
            <a:chOff x="416450" y="3495908"/>
            <a:chExt cx="8450522" cy="467729"/>
          </a:xfrm>
        </p:grpSpPr>
        <p:cxnSp>
          <p:nvCxnSpPr>
            <p:cNvPr id="33" name="Straight Connector 32"/>
            <p:cNvCxnSpPr/>
            <p:nvPr/>
          </p:nvCxnSpPr>
          <p:spPr>
            <a:xfrm>
              <a:off x="899793" y="3495908"/>
              <a:ext cx="7264861" cy="11442"/>
            </a:xfrm>
            <a:prstGeom prst="line">
              <a:avLst/>
            </a:prstGeom>
            <a:ln>
              <a:solidFill>
                <a:srgbClr val="FFFFFF"/>
              </a:solidFill>
            </a:ln>
            <a:effectLst>
              <a:glow rad="63500">
                <a:schemeClr val="accent6">
                  <a:satMod val="175000"/>
                  <a:alpha val="4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35" name="TextBox 34"/>
            <p:cNvSpPr txBox="1"/>
            <p:nvPr/>
          </p:nvSpPr>
          <p:spPr>
            <a:xfrm>
              <a:off x="416450" y="3594305"/>
              <a:ext cx="8450522" cy="369332"/>
            </a:xfrm>
            <a:prstGeom prst="rect">
              <a:avLst/>
            </a:prstGeom>
            <a:noFill/>
          </p:spPr>
          <p:txBody>
            <a:bodyPr wrap="square" rtlCol="0">
              <a:spAutoFit/>
            </a:bodyPr>
            <a:lstStyle/>
            <a:p>
              <a:r>
                <a:rPr lang="en-US" dirty="0">
                  <a:solidFill>
                    <a:srgbClr val="FFFFFF"/>
                  </a:solidFill>
                </a:rPr>
                <a:t>1961	               					 		     2010</a:t>
              </a:r>
            </a:p>
          </p:txBody>
        </p:sp>
      </p:grpSp>
      <p:grpSp>
        <p:nvGrpSpPr>
          <p:cNvPr id="37" name="Group 36"/>
          <p:cNvGrpSpPr/>
          <p:nvPr/>
        </p:nvGrpSpPr>
        <p:grpSpPr>
          <a:xfrm>
            <a:off x="533253" y="3449630"/>
            <a:ext cx="8450523" cy="698567"/>
            <a:chOff x="416449" y="1748832"/>
            <a:chExt cx="8450523" cy="698567"/>
          </a:xfrm>
        </p:grpSpPr>
        <p:cxnSp>
          <p:nvCxnSpPr>
            <p:cNvPr id="38" name="Straight Connector 37"/>
            <p:cNvCxnSpPr/>
            <p:nvPr/>
          </p:nvCxnSpPr>
          <p:spPr>
            <a:xfrm>
              <a:off x="899793" y="1957301"/>
              <a:ext cx="7264861" cy="11442"/>
            </a:xfrm>
            <a:prstGeom prst="line">
              <a:avLst/>
            </a:prstGeom>
            <a:ln>
              <a:solidFill>
                <a:srgbClr val="FFFFFF"/>
              </a:solidFill>
            </a:ln>
            <a:effectLst>
              <a:glow rad="63500">
                <a:schemeClr val="accent6">
                  <a:satMod val="175000"/>
                  <a:alpha val="4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39" name="Rectangle 38"/>
            <p:cNvSpPr/>
            <p:nvPr/>
          </p:nvSpPr>
          <p:spPr>
            <a:xfrm>
              <a:off x="7383712" y="1848774"/>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FFFF"/>
                </a:solidFill>
              </a:endParaRPr>
            </a:p>
          </p:txBody>
        </p:sp>
        <p:sp>
          <p:nvSpPr>
            <p:cNvPr id="40" name="TextBox 39"/>
            <p:cNvSpPr txBox="1"/>
            <p:nvPr/>
          </p:nvSpPr>
          <p:spPr>
            <a:xfrm>
              <a:off x="416449" y="2078067"/>
              <a:ext cx="8450523" cy="369332"/>
            </a:xfrm>
            <a:prstGeom prst="rect">
              <a:avLst/>
            </a:prstGeom>
            <a:noFill/>
          </p:spPr>
          <p:txBody>
            <a:bodyPr wrap="square" rtlCol="0">
              <a:spAutoFit/>
            </a:bodyPr>
            <a:lstStyle/>
            <a:p>
              <a:r>
                <a:rPr lang="en-US" dirty="0">
                  <a:solidFill>
                    <a:srgbClr val="FFFFFF"/>
                  </a:solidFill>
                </a:rPr>
                <a:t>1961                     						  	     2010</a:t>
              </a:r>
            </a:p>
          </p:txBody>
        </p:sp>
        <p:sp>
          <p:nvSpPr>
            <p:cNvPr id="41" name="Lightning Bolt 40"/>
            <p:cNvSpPr/>
            <p:nvPr/>
          </p:nvSpPr>
          <p:spPr>
            <a:xfrm>
              <a:off x="7669800" y="1748832"/>
              <a:ext cx="450928" cy="459568"/>
            </a:xfrm>
            <a:prstGeom prst="lightningBolt">
              <a:avLst/>
            </a:prstGeom>
            <a:solidFill>
              <a:schemeClr val="accent2">
                <a:lumMod val="40000"/>
                <a:lumOff val="6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grpSp>
      <p:grpSp>
        <p:nvGrpSpPr>
          <p:cNvPr id="42" name="Group 41"/>
          <p:cNvGrpSpPr/>
          <p:nvPr/>
        </p:nvGrpSpPr>
        <p:grpSpPr>
          <a:xfrm>
            <a:off x="533253" y="4123072"/>
            <a:ext cx="8450523" cy="573185"/>
            <a:chOff x="416449" y="2601588"/>
            <a:chExt cx="8450523" cy="573185"/>
          </a:xfrm>
        </p:grpSpPr>
        <p:cxnSp>
          <p:nvCxnSpPr>
            <p:cNvPr id="43" name="Straight Connector 42"/>
            <p:cNvCxnSpPr/>
            <p:nvPr/>
          </p:nvCxnSpPr>
          <p:spPr>
            <a:xfrm>
              <a:off x="899793" y="2709124"/>
              <a:ext cx="7264861" cy="11442"/>
            </a:xfrm>
            <a:prstGeom prst="line">
              <a:avLst/>
            </a:prstGeom>
            <a:ln>
              <a:solidFill>
                <a:srgbClr val="FFFFFF"/>
              </a:solidFill>
            </a:ln>
            <a:effectLst>
              <a:glow rad="63500">
                <a:schemeClr val="accent6">
                  <a:satMod val="175000"/>
                  <a:alpha val="4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44" name="Rectangle 43"/>
            <p:cNvSpPr/>
            <p:nvPr/>
          </p:nvSpPr>
          <p:spPr>
            <a:xfrm>
              <a:off x="6492231" y="2601588"/>
              <a:ext cx="1096834" cy="23993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rgbClr val="FFFFFF"/>
                </a:solidFill>
              </a:endParaRPr>
            </a:p>
          </p:txBody>
        </p:sp>
        <p:sp>
          <p:nvSpPr>
            <p:cNvPr id="46" name="TextBox 45"/>
            <p:cNvSpPr txBox="1"/>
            <p:nvPr/>
          </p:nvSpPr>
          <p:spPr>
            <a:xfrm>
              <a:off x="416449" y="2805441"/>
              <a:ext cx="8450523" cy="369332"/>
            </a:xfrm>
            <a:prstGeom prst="rect">
              <a:avLst/>
            </a:prstGeom>
            <a:noFill/>
          </p:spPr>
          <p:txBody>
            <a:bodyPr wrap="square" rtlCol="0">
              <a:spAutoFit/>
            </a:bodyPr>
            <a:lstStyle/>
            <a:p>
              <a:r>
                <a:rPr lang="en-US" dirty="0">
                  <a:solidFill>
                    <a:srgbClr val="FFFFFF"/>
                  </a:solidFill>
                </a:rPr>
                <a:t>1961 					           			     2010</a:t>
              </a:r>
            </a:p>
          </p:txBody>
        </p:sp>
      </p:grpSp>
      <p:grpSp>
        <p:nvGrpSpPr>
          <p:cNvPr id="48" name="Group 47"/>
          <p:cNvGrpSpPr/>
          <p:nvPr/>
        </p:nvGrpSpPr>
        <p:grpSpPr>
          <a:xfrm>
            <a:off x="533254" y="4557683"/>
            <a:ext cx="8450522" cy="680988"/>
            <a:chOff x="416450" y="3282649"/>
            <a:chExt cx="8450522" cy="680988"/>
          </a:xfrm>
        </p:grpSpPr>
        <p:cxnSp>
          <p:nvCxnSpPr>
            <p:cNvPr id="49" name="Straight Connector 48"/>
            <p:cNvCxnSpPr/>
            <p:nvPr/>
          </p:nvCxnSpPr>
          <p:spPr>
            <a:xfrm>
              <a:off x="899793" y="3495908"/>
              <a:ext cx="7264861" cy="11442"/>
            </a:xfrm>
            <a:prstGeom prst="line">
              <a:avLst/>
            </a:prstGeom>
            <a:ln>
              <a:solidFill>
                <a:srgbClr val="FFFFFF"/>
              </a:solidFill>
            </a:ln>
            <a:effectLst>
              <a:glow rad="63500">
                <a:schemeClr val="accent6">
                  <a:satMod val="175000"/>
                  <a:alpha val="4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53" name="Rectangle 52"/>
            <p:cNvSpPr/>
            <p:nvPr/>
          </p:nvSpPr>
          <p:spPr>
            <a:xfrm>
              <a:off x="4855983" y="3375939"/>
              <a:ext cx="1096834" cy="23993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sp>
          <p:nvSpPr>
            <p:cNvPr id="54" name="TextBox 53"/>
            <p:cNvSpPr txBox="1"/>
            <p:nvPr/>
          </p:nvSpPr>
          <p:spPr>
            <a:xfrm>
              <a:off x="416450" y="3594305"/>
              <a:ext cx="8450522" cy="369332"/>
            </a:xfrm>
            <a:prstGeom prst="rect">
              <a:avLst/>
            </a:prstGeom>
            <a:noFill/>
          </p:spPr>
          <p:txBody>
            <a:bodyPr wrap="square" rtlCol="0">
              <a:spAutoFit/>
            </a:bodyPr>
            <a:lstStyle/>
            <a:p>
              <a:r>
                <a:rPr lang="en-US" dirty="0">
                  <a:solidFill>
                    <a:srgbClr val="FFFFFF"/>
                  </a:solidFill>
                </a:rPr>
                <a:t>1961	               					 		     2010</a:t>
              </a:r>
            </a:p>
          </p:txBody>
        </p:sp>
        <p:sp>
          <p:nvSpPr>
            <p:cNvPr id="55" name="Freeform 54"/>
            <p:cNvSpPr/>
            <p:nvPr/>
          </p:nvSpPr>
          <p:spPr>
            <a:xfrm>
              <a:off x="5167376" y="3282649"/>
              <a:ext cx="457200" cy="393192"/>
            </a:xfrm>
            <a:custGeom>
              <a:avLst/>
              <a:gdLst>
                <a:gd name="connsiteX0" fmla="*/ 60188 w 1613500"/>
                <a:gd name="connsiteY0" fmla="*/ 913727 h 982310"/>
                <a:gd name="connsiteX1" fmla="*/ 319207 w 1613500"/>
                <a:gd name="connsiteY1" fmla="*/ 2948 h 982310"/>
                <a:gd name="connsiteX2" fmla="*/ 586582 w 1613500"/>
                <a:gd name="connsiteY2" fmla="*/ 604563 h 982310"/>
                <a:gd name="connsiteX3" fmla="*/ 795468 w 1613500"/>
                <a:gd name="connsiteY3" fmla="*/ 78150 h 982310"/>
                <a:gd name="connsiteX4" fmla="*/ 1071198 w 1613500"/>
                <a:gd name="connsiteY4" fmla="*/ 571140 h 982310"/>
                <a:gd name="connsiteX5" fmla="*/ 1321862 w 1613500"/>
                <a:gd name="connsiteY5" fmla="*/ 19659 h 982310"/>
                <a:gd name="connsiteX6" fmla="*/ 1547459 w 1613500"/>
                <a:gd name="connsiteY6" fmla="*/ 821813 h 982310"/>
                <a:gd name="connsiteX7" fmla="*/ 60188 w 1613500"/>
                <a:gd name="connsiteY7" fmla="*/ 913727 h 98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3500" h="982310">
                  <a:moveTo>
                    <a:pt x="60188" y="913727"/>
                  </a:moveTo>
                  <a:cubicBezTo>
                    <a:pt x="-144521" y="777250"/>
                    <a:pt x="231475" y="54475"/>
                    <a:pt x="319207" y="2948"/>
                  </a:cubicBezTo>
                  <a:cubicBezTo>
                    <a:pt x="406939" y="-48579"/>
                    <a:pt x="507205" y="592029"/>
                    <a:pt x="586582" y="604563"/>
                  </a:cubicBezTo>
                  <a:cubicBezTo>
                    <a:pt x="665959" y="617097"/>
                    <a:pt x="714699" y="83721"/>
                    <a:pt x="795468" y="78150"/>
                  </a:cubicBezTo>
                  <a:cubicBezTo>
                    <a:pt x="876237" y="72579"/>
                    <a:pt x="983466" y="580888"/>
                    <a:pt x="1071198" y="571140"/>
                  </a:cubicBezTo>
                  <a:cubicBezTo>
                    <a:pt x="1158930" y="561392"/>
                    <a:pt x="1242485" y="-22120"/>
                    <a:pt x="1321862" y="19659"/>
                  </a:cubicBezTo>
                  <a:cubicBezTo>
                    <a:pt x="1401239" y="61438"/>
                    <a:pt x="1759130" y="679765"/>
                    <a:pt x="1547459" y="821813"/>
                  </a:cubicBezTo>
                  <a:cubicBezTo>
                    <a:pt x="1335788" y="963861"/>
                    <a:pt x="264897" y="1050204"/>
                    <a:pt x="60188" y="913727"/>
                  </a:cubicBezTo>
                  <a:close/>
                </a:path>
              </a:pathLst>
            </a:custGeom>
            <a:solidFill>
              <a:schemeClr val="accent5">
                <a:lumMod val="40000"/>
                <a:lumOff val="6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grpSp>
      <p:grpSp>
        <p:nvGrpSpPr>
          <p:cNvPr id="56" name="Group 55"/>
          <p:cNvGrpSpPr/>
          <p:nvPr/>
        </p:nvGrpSpPr>
        <p:grpSpPr>
          <a:xfrm>
            <a:off x="533252" y="5046495"/>
            <a:ext cx="8450523" cy="721031"/>
            <a:chOff x="416449" y="1726368"/>
            <a:chExt cx="8450523" cy="721031"/>
          </a:xfrm>
        </p:grpSpPr>
        <p:cxnSp>
          <p:nvCxnSpPr>
            <p:cNvPr id="57" name="Straight Connector 56"/>
            <p:cNvCxnSpPr/>
            <p:nvPr/>
          </p:nvCxnSpPr>
          <p:spPr>
            <a:xfrm>
              <a:off x="899793" y="1957301"/>
              <a:ext cx="7264861" cy="11442"/>
            </a:xfrm>
            <a:prstGeom prst="line">
              <a:avLst/>
            </a:prstGeom>
            <a:ln>
              <a:solidFill>
                <a:srgbClr val="FFFFFF"/>
              </a:solidFill>
            </a:ln>
            <a:effectLst>
              <a:glow rad="63500">
                <a:schemeClr val="accent6">
                  <a:satMod val="175000"/>
                  <a:alpha val="4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58" name="Rectangle 57"/>
            <p:cNvSpPr/>
            <p:nvPr/>
          </p:nvSpPr>
          <p:spPr>
            <a:xfrm>
              <a:off x="5826948" y="1826310"/>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FFFF"/>
                </a:solidFill>
              </a:endParaRPr>
            </a:p>
          </p:txBody>
        </p:sp>
        <p:sp>
          <p:nvSpPr>
            <p:cNvPr id="59" name="TextBox 58"/>
            <p:cNvSpPr txBox="1"/>
            <p:nvPr/>
          </p:nvSpPr>
          <p:spPr>
            <a:xfrm>
              <a:off x="416449" y="2078067"/>
              <a:ext cx="8450523" cy="369332"/>
            </a:xfrm>
            <a:prstGeom prst="rect">
              <a:avLst/>
            </a:prstGeom>
            <a:noFill/>
          </p:spPr>
          <p:txBody>
            <a:bodyPr wrap="square" rtlCol="0">
              <a:spAutoFit/>
            </a:bodyPr>
            <a:lstStyle/>
            <a:p>
              <a:r>
                <a:rPr lang="en-US" dirty="0">
                  <a:solidFill>
                    <a:srgbClr val="FFFFFF"/>
                  </a:solidFill>
                </a:rPr>
                <a:t>1961                     						  	     2010</a:t>
              </a:r>
            </a:p>
          </p:txBody>
        </p:sp>
        <p:sp>
          <p:nvSpPr>
            <p:cNvPr id="60" name="Lightning Bolt 59"/>
            <p:cNvSpPr/>
            <p:nvPr/>
          </p:nvSpPr>
          <p:spPr>
            <a:xfrm>
              <a:off x="6113036" y="1726368"/>
              <a:ext cx="450928" cy="459568"/>
            </a:xfrm>
            <a:prstGeom prst="lightningBolt">
              <a:avLst/>
            </a:prstGeom>
            <a:solidFill>
              <a:schemeClr val="accent2">
                <a:lumMod val="40000"/>
                <a:lumOff val="6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grpSp>
      <p:grpSp>
        <p:nvGrpSpPr>
          <p:cNvPr id="61" name="Group 60"/>
          <p:cNvGrpSpPr/>
          <p:nvPr/>
        </p:nvGrpSpPr>
        <p:grpSpPr>
          <a:xfrm>
            <a:off x="533252" y="5591104"/>
            <a:ext cx="8450523" cy="724482"/>
            <a:chOff x="416449" y="2450291"/>
            <a:chExt cx="8450523" cy="724482"/>
          </a:xfrm>
        </p:grpSpPr>
        <p:cxnSp>
          <p:nvCxnSpPr>
            <p:cNvPr id="62" name="Straight Connector 61"/>
            <p:cNvCxnSpPr/>
            <p:nvPr/>
          </p:nvCxnSpPr>
          <p:spPr>
            <a:xfrm>
              <a:off x="899793" y="2709124"/>
              <a:ext cx="7264861" cy="11442"/>
            </a:xfrm>
            <a:prstGeom prst="line">
              <a:avLst/>
            </a:prstGeom>
            <a:ln>
              <a:solidFill>
                <a:srgbClr val="FFFFFF"/>
              </a:solidFill>
            </a:ln>
            <a:effectLst>
              <a:glow rad="63500">
                <a:schemeClr val="accent6">
                  <a:satMod val="175000"/>
                  <a:alpha val="4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63" name="Rectangle 62"/>
            <p:cNvSpPr/>
            <p:nvPr/>
          </p:nvSpPr>
          <p:spPr>
            <a:xfrm>
              <a:off x="1104907" y="2592241"/>
              <a:ext cx="1096834" cy="2399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64" name="TextBox 63"/>
            <p:cNvSpPr txBox="1"/>
            <p:nvPr/>
          </p:nvSpPr>
          <p:spPr>
            <a:xfrm>
              <a:off x="416449" y="2805441"/>
              <a:ext cx="8450523" cy="369332"/>
            </a:xfrm>
            <a:prstGeom prst="rect">
              <a:avLst/>
            </a:prstGeom>
            <a:noFill/>
          </p:spPr>
          <p:txBody>
            <a:bodyPr wrap="square" rtlCol="0">
              <a:spAutoFit/>
            </a:bodyPr>
            <a:lstStyle/>
            <a:p>
              <a:r>
                <a:rPr lang="en-US" dirty="0">
                  <a:solidFill>
                    <a:srgbClr val="FFFFFF"/>
                  </a:solidFill>
                </a:rPr>
                <a:t>1961 					           			     2010</a:t>
              </a:r>
            </a:p>
          </p:txBody>
        </p:sp>
        <p:sp>
          <p:nvSpPr>
            <p:cNvPr id="65" name="Sun 64"/>
            <p:cNvSpPr/>
            <p:nvPr/>
          </p:nvSpPr>
          <p:spPr>
            <a:xfrm>
              <a:off x="1401620" y="2450291"/>
              <a:ext cx="514033" cy="497178"/>
            </a:xfrm>
            <a:prstGeom prst="sun">
              <a:avLst/>
            </a:prstGeom>
            <a:solidFill>
              <a:schemeClr val="accent6">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grpSp>
      <p:grpSp>
        <p:nvGrpSpPr>
          <p:cNvPr id="66" name="Group 65"/>
          <p:cNvGrpSpPr/>
          <p:nvPr/>
        </p:nvGrpSpPr>
        <p:grpSpPr>
          <a:xfrm>
            <a:off x="533253" y="6208611"/>
            <a:ext cx="8450522" cy="649389"/>
            <a:chOff x="416450" y="3314248"/>
            <a:chExt cx="8450522" cy="649389"/>
          </a:xfrm>
        </p:grpSpPr>
        <p:cxnSp>
          <p:nvCxnSpPr>
            <p:cNvPr id="67" name="Straight Connector 66"/>
            <p:cNvCxnSpPr/>
            <p:nvPr/>
          </p:nvCxnSpPr>
          <p:spPr>
            <a:xfrm>
              <a:off x="899793" y="3495908"/>
              <a:ext cx="7264861" cy="11442"/>
            </a:xfrm>
            <a:prstGeom prst="line">
              <a:avLst/>
            </a:prstGeom>
            <a:ln>
              <a:solidFill>
                <a:srgbClr val="FFFFFF"/>
              </a:solidFill>
            </a:ln>
            <a:effectLst>
              <a:glow rad="63500">
                <a:schemeClr val="accent6">
                  <a:satMod val="175000"/>
                  <a:alpha val="4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68" name="Rectangle 67"/>
            <p:cNvSpPr/>
            <p:nvPr/>
          </p:nvSpPr>
          <p:spPr>
            <a:xfrm>
              <a:off x="6923782" y="3407538"/>
              <a:ext cx="1096834" cy="23993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sp>
          <p:nvSpPr>
            <p:cNvPr id="69" name="TextBox 68"/>
            <p:cNvSpPr txBox="1"/>
            <p:nvPr/>
          </p:nvSpPr>
          <p:spPr>
            <a:xfrm>
              <a:off x="416450" y="3594305"/>
              <a:ext cx="8450522" cy="369332"/>
            </a:xfrm>
            <a:prstGeom prst="rect">
              <a:avLst/>
            </a:prstGeom>
            <a:noFill/>
          </p:spPr>
          <p:txBody>
            <a:bodyPr wrap="square" rtlCol="0">
              <a:spAutoFit/>
            </a:bodyPr>
            <a:lstStyle/>
            <a:p>
              <a:r>
                <a:rPr lang="en-US" dirty="0">
                  <a:solidFill>
                    <a:srgbClr val="FFFFFF"/>
                  </a:solidFill>
                </a:rPr>
                <a:t>1961	               					 		     2010</a:t>
              </a:r>
            </a:p>
          </p:txBody>
        </p:sp>
        <p:sp>
          <p:nvSpPr>
            <p:cNvPr id="70" name="Freeform 69"/>
            <p:cNvSpPr/>
            <p:nvPr/>
          </p:nvSpPr>
          <p:spPr>
            <a:xfrm>
              <a:off x="7235175" y="3314248"/>
              <a:ext cx="457200" cy="393192"/>
            </a:xfrm>
            <a:custGeom>
              <a:avLst/>
              <a:gdLst>
                <a:gd name="connsiteX0" fmla="*/ 60188 w 1613500"/>
                <a:gd name="connsiteY0" fmla="*/ 913727 h 982310"/>
                <a:gd name="connsiteX1" fmla="*/ 319207 w 1613500"/>
                <a:gd name="connsiteY1" fmla="*/ 2948 h 982310"/>
                <a:gd name="connsiteX2" fmla="*/ 586582 w 1613500"/>
                <a:gd name="connsiteY2" fmla="*/ 604563 h 982310"/>
                <a:gd name="connsiteX3" fmla="*/ 795468 w 1613500"/>
                <a:gd name="connsiteY3" fmla="*/ 78150 h 982310"/>
                <a:gd name="connsiteX4" fmla="*/ 1071198 w 1613500"/>
                <a:gd name="connsiteY4" fmla="*/ 571140 h 982310"/>
                <a:gd name="connsiteX5" fmla="*/ 1321862 w 1613500"/>
                <a:gd name="connsiteY5" fmla="*/ 19659 h 982310"/>
                <a:gd name="connsiteX6" fmla="*/ 1547459 w 1613500"/>
                <a:gd name="connsiteY6" fmla="*/ 821813 h 982310"/>
                <a:gd name="connsiteX7" fmla="*/ 60188 w 1613500"/>
                <a:gd name="connsiteY7" fmla="*/ 913727 h 98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3500" h="982310">
                  <a:moveTo>
                    <a:pt x="60188" y="913727"/>
                  </a:moveTo>
                  <a:cubicBezTo>
                    <a:pt x="-144521" y="777250"/>
                    <a:pt x="231475" y="54475"/>
                    <a:pt x="319207" y="2948"/>
                  </a:cubicBezTo>
                  <a:cubicBezTo>
                    <a:pt x="406939" y="-48579"/>
                    <a:pt x="507205" y="592029"/>
                    <a:pt x="586582" y="604563"/>
                  </a:cubicBezTo>
                  <a:cubicBezTo>
                    <a:pt x="665959" y="617097"/>
                    <a:pt x="714699" y="83721"/>
                    <a:pt x="795468" y="78150"/>
                  </a:cubicBezTo>
                  <a:cubicBezTo>
                    <a:pt x="876237" y="72579"/>
                    <a:pt x="983466" y="580888"/>
                    <a:pt x="1071198" y="571140"/>
                  </a:cubicBezTo>
                  <a:cubicBezTo>
                    <a:pt x="1158930" y="561392"/>
                    <a:pt x="1242485" y="-22120"/>
                    <a:pt x="1321862" y="19659"/>
                  </a:cubicBezTo>
                  <a:cubicBezTo>
                    <a:pt x="1401239" y="61438"/>
                    <a:pt x="1759130" y="679765"/>
                    <a:pt x="1547459" y="821813"/>
                  </a:cubicBezTo>
                  <a:cubicBezTo>
                    <a:pt x="1335788" y="963861"/>
                    <a:pt x="264897" y="1050204"/>
                    <a:pt x="60188" y="913727"/>
                  </a:cubicBezTo>
                  <a:close/>
                </a:path>
              </a:pathLst>
            </a:custGeom>
            <a:solidFill>
              <a:schemeClr val="accent5">
                <a:lumMod val="40000"/>
                <a:lumOff val="60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FFFF"/>
                </a:solidFill>
              </a:endParaRPr>
            </a:p>
          </p:txBody>
        </p:sp>
      </p:grpSp>
      <p:sp>
        <p:nvSpPr>
          <p:cNvPr id="7" name="Cloud 6"/>
          <p:cNvSpPr/>
          <p:nvPr/>
        </p:nvSpPr>
        <p:spPr>
          <a:xfrm>
            <a:off x="6865714" y="4112624"/>
            <a:ext cx="625799" cy="286823"/>
          </a:xfrm>
          <a:prstGeom prst="cloud">
            <a:avLst/>
          </a:prstGeom>
          <a:solidFill>
            <a:schemeClr val="accent3">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5" name="Rectangle 74"/>
          <p:cNvSpPr/>
          <p:nvPr/>
        </p:nvSpPr>
        <p:spPr>
          <a:xfrm>
            <a:off x="3405002" y="1355557"/>
            <a:ext cx="1096834" cy="23993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rgbClr val="FFFFFF"/>
              </a:solidFill>
            </a:endParaRPr>
          </a:p>
        </p:txBody>
      </p:sp>
      <p:sp>
        <p:nvSpPr>
          <p:cNvPr id="76" name="Cloud 75"/>
          <p:cNvSpPr/>
          <p:nvPr/>
        </p:nvSpPr>
        <p:spPr>
          <a:xfrm>
            <a:off x="3708212" y="1341226"/>
            <a:ext cx="625799" cy="286823"/>
          </a:xfrm>
          <a:prstGeom prst="cloud">
            <a:avLst/>
          </a:prstGeom>
          <a:solidFill>
            <a:schemeClr val="accent3">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388441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469109992_c9316113a5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5" y="-1"/>
            <a:ext cx="4580820" cy="3412887"/>
          </a:xfrm>
          <a:prstGeom prst="rect">
            <a:avLst/>
          </a:prstGeom>
        </p:spPr>
      </p:pic>
      <p:sp>
        <p:nvSpPr>
          <p:cNvPr id="6" name="Content Placeholder 2"/>
          <p:cNvSpPr txBox="1">
            <a:spLocks/>
          </p:cNvSpPr>
          <p:nvPr/>
        </p:nvSpPr>
        <p:spPr>
          <a:xfrm>
            <a:off x="2637771" y="2824196"/>
            <a:ext cx="2029889" cy="509674"/>
          </a:xfrm>
          <a:prstGeom prst="rect">
            <a:avLst/>
          </a:prstGeom>
          <a:noFill/>
          <a:ln>
            <a:noFill/>
          </a:ln>
        </p:spPr>
        <p:style>
          <a:lnRef idx="1">
            <a:schemeClr val="dk1"/>
          </a:lnRef>
          <a:fillRef idx="3">
            <a:schemeClr val="dk1"/>
          </a:fillRef>
          <a:effectRef idx="2">
            <a:schemeClr val="dk1"/>
          </a:effectRef>
          <a:fontRef idx="minor">
            <a:schemeClr val="lt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a:solidFill>
                  <a:schemeClr val="bg1"/>
                </a:solidFill>
              </a:rPr>
              <a:t>Background</a:t>
            </a:r>
          </a:p>
          <a:p>
            <a:pPr marL="0" indent="0">
              <a:buFont typeface="Arial" pitchFamily="34" charset="0"/>
              <a:buNone/>
            </a:pPr>
            <a:endParaRPr lang="en-US" sz="2800" dirty="0"/>
          </a:p>
        </p:txBody>
      </p:sp>
      <p:grpSp>
        <p:nvGrpSpPr>
          <p:cNvPr id="10" name="Group 9"/>
          <p:cNvGrpSpPr/>
          <p:nvPr/>
        </p:nvGrpSpPr>
        <p:grpSpPr>
          <a:xfrm>
            <a:off x="4580820" y="-32568"/>
            <a:ext cx="4563181" cy="3445114"/>
            <a:chOff x="4580820" y="-32568"/>
            <a:chExt cx="4563181" cy="3445114"/>
          </a:xfrm>
        </p:grpSpPr>
        <p:pic>
          <p:nvPicPr>
            <p:cNvPr id="3" name="Picture 2" descr="19482101799_2474ca1a47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820" y="-32568"/>
              <a:ext cx="4563181" cy="3445114"/>
            </a:xfrm>
            <a:prstGeom prst="rect">
              <a:avLst/>
            </a:prstGeom>
          </p:spPr>
        </p:pic>
        <p:sp>
          <p:nvSpPr>
            <p:cNvPr id="7" name="Content Placeholder 2"/>
            <p:cNvSpPr txBox="1">
              <a:spLocks/>
            </p:cNvSpPr>
            <p:nvPr/>
          </p:nvSpPr>
          <p:spPr>
            <a:xfrm>
              <a:off x="7114110" y="2045574"/>
              <a:ext cx="2029889" cy="509674"/>
            </a:xfrm>
            <a:prstGeom prst="rect">
              <a:avLst/>
            </a:prstGeom>
            <a:noFill/>
            <a:ln>
              <a:noFill/>
            </a:ln>
          </p:spPr>
          <p:style>
            <a:lnRef idx="1">
              <a:schemeClr val="dk1"/>
            </a:lnRef>
            <a:fillRef idx="3">
              <a:schemeClr val="dk1"/>
            </a:fillRef>
            <a:effectRef idx="2">
              <a:schemeClr val="dk1"/>
            </a:effectRef>
            <a:fontRef idx="minor">
              <a:schemeClr val="lt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2800" dirty="0">
                  <a:solidFill>
                    <a:schemeClr val="bg1"/>
                  </a:solidFill>
                </a:rPr>
                <a:t>Study 1: global nutrients</a:t>
              </a:r>
            </a:p>
            <a:p>
              <a:pPr marL="0" indent="0" algn="r">
                <a:buFont typeface="Arial" pitchFamily="34" charset="0"/>
                <a:buNone/>
              </a:pPr>
              <a:endParaRPr lang="en-US" sz="2800" dirty="0"/>
            </a:p>
          </p:txBody>
        </p:sp>
      </p:grpSp>
      <p:grpSp>
        <p:nvGrpSpPr>
          <p:cNvPr id="11" name="Group 10"/>
          <p:cNvGrpSpPr/>
          <p:nvPr/>
        </p:nvGrpSpPr>
        <p:grpSpPr>
          <a:xfrm>
            <a:off x="10855" y="3402030"/>
            <a:ext cx="4580820" cy="3466826"/>
            <a:chOff x="10855" y="3402030"/>
            <a:chExt cx="4580820" cy="3466826"/>
          </a:xfrm>
        </p:grpSpPr>
        <p:pic>
          <p:nvPicPr>
            <p:cNvPr id="5" name="Picture 4" descr="19729293951_dd7d045629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5" y="3402030"/>
              <a:ext cx="4580820" cy="3466826"/>
            </a:xfrm>
            <a:prstGeom prst="rect">
              <a:avLst/>
            </a:prstGeom>
          </p:spPr>
        </p:pic>
        <p:sp>
          <p:nvSpPr>
            <p:cNvPr id="8" name="Content Placeholder 2"/>
            <p:cNvSpPr txBox="1">
              <a:spLocks/>
            </p:cNvSpPr>
            <p:nvPr/>
          </p:nvSpPr>
          <p:spPr>
            <a:xfrm>
              <a:off x="2540075" y="5473564"/>
              <a:ext cx="2029889" cy="509674"/>
            </a:xfrm>
            <a:prstGeom prst="rect">
              <a:avLst/>
            </a:prstGeom>
            <a:noFill/>
            <a:ln>
              <a:noFill/>
            </a:ln>
          </p:spPr>
          <p:style>
            <a:lnRef idx="1">
              <a:schemeClr val="dk1"/>
            </a:lnRef>
            <a:fillRef idx="3">
              <a:schemeClr val="dk1"/>
            </a:fillRef>
            <a:effectRef idx="2">
              <a:schemeClr val="dk1"/>
            </a:effectRef>
            <a:fontRef idx="minor">
              <a:schemeClr val="lt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2800" dirty="0">
                  <a:solidFill>
                    <a:schemeClr val="bg1"/>
                  </a:solidFill>
                </a:rPr>
                <a:t>Study 2: Indigenous heat</a:t>
              </a:r>
              <a:endParaRPr lang="en-US" sz="2800" dirty="0"/>
            </a:p>
          </p:txBody>
        </p:sp>
      </p:grpSp>
      <p:grpSp>
        <p:nvGrpSpPr>
          <p:cNvPr id="12" name="Group 11"/>
          <p:cNvGrpSpPr/>
          <p:nvPr/>
        </p:nvGrpSpPr>
        <p:grpSpPr>
          <a:xfrm>
            <a:off x="4580820" y="3402030"/>
            <a:ext cx="4563179" cy="3466825"/>
            <a:chOff x="4580820" y="3402030"/>
            <a:chExt cx="4563179" cy="3466825"/>
          </a:xfrm>
        </p:grpSpPr>
        <p:pic>
          <p:nvPicPr>
            <p:cNvPr id="4" name="Picture 3" descr="19886459852_d85c5ca202_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820" y="3402030"/>
              <a:ext cx="4563179" cy="3466825"/>
            </a:xfrm>
            <a:prstGeom prst="rect">
              <a:avLst/>
            </a:prstGeom>
          </p:spPr>
        </p:pic>
        <p:sp>
          <p:nvSpPr>
            <p:cNvPr id="9" name="Content Placeholder 2"/>
            <p:cNvSpPr txBox="1">
              <a:spLocks/>
            </p:cNvSpPr>
            <p:nvPr/>
          </p:nvSpPr>
          <p:spPr>
            <a:xfrm>
              <a:off x="6447884" y="5906639"/>
              <a:ext cx="2656766" cy="509674"/>
            </a:xfrm>
            <a:prstGeom prst="rect">
              <a:avLst/>
            </a:prstGeom>
            <a:noFill/>
            <a:ln>
              <a:noFill/>
            </a:ln>
          </p:spPr>
          <p:style>
            <a:lnRef idx="1">
              <a:schemeClr val="dk1"/>
            </a:lnRef>
            <a:fillRef idx="3">
              <a:schemeClr val="dk1"/>
            </a:fillRef>
            <a:effectRef idx="2">
              <a:schemeClr val="dk1"/>
            </a:effectRef>
            <a:fontRef idx="minor">
              <a:schemeClr val="lt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2800" dirty="0">
                  <a:solidFill>
                    <a:schemeClr val="bg1"/>
                  </a:solidFill>
                </a:rPr>
                <a:t>Concluding remarks</a:t>
              </a:r>
            </a:p>
            <a:p>
              <a:pPr marL="0" indent="0" algn="r">
                <a:buFont typeface="Arial" pitchFamily="34" charset="0"/>
                <a:buNone/>
              </a:pPr>
              <a:endParaRPr lang="en-US" sz="2800" dirty="0"/>
            </a:p>
          </p:txBody>
        </p:sp>
      </p:grpSp>
    </p:spTree>
    <p:extLst>
      <p:ext uri="{BB962C8B-B14F-4D97-AF65-F5344CB8AC3E}">
        <p14:creationId xmlns:p14="http://schemas.microsoft.com/office/powerpoint/2010/main" val="318013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3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3064" y="234873"/>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 name="Rectangle 3"/>
          <p:cNvSpPr/>
          <p:nvPr/>
        </p:nvSpPr>
        <p:spPr>
          <a:xfrm>
            <a:off x="495464" y="387273"/>
            <a:ext cx="1096834" cy="23993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5" name="Rectangle 4"/>
          <p:cNvSpPr/>
          <p:nvPr/>
        </p:nvSpPr>
        <p:spPr>
          <a:xfrm>
            <a:off x="647864" y="539673"/>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 name="Rectangle 5"/>
          <p:cNvSpPr/>
          <p:nvPr/>
        </p:nvSpPr>
        <p:spPr>
          <a:xfrm>
            <a:off x="800264" y="692073"/>
            <a:ext cx="1096834" cy="2399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7" name="Rectangle 6"/>
          <p:cNvSpPr/>
          <p:nvPr/>
        </p:nvSpPr>
        <p:spPr>
          <a:xfrm>
            <a:off x="952664" y="844473"/>
            <a:ext cx="1096834" cy="23993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 name="Rectangle 7"/>
          <p:cNvSpPr/>
          <p:nvPr/>
        </p:nvSpPr>
        <p:spPr>
          <a:xfrm>
            <a:off x="1105064" y="996873"/>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9" name="Rectangle 8"/>
          <p:cNvSpPr/>
          <p:nvPr/>
        </p:nvSpPr>
        <p:spPr>
          <a:xfrm>
            <a:off x="1257464" y="1149273"/>
            <a:ext cx="1096834" cy="2399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0" name="Rectangle 9"/>
          <p:cNvSpPr/>
          <p:nvPr/>
        </p:nvSpPr>
        <p:spPr>
          <a:xfrm>
            <a:off x="1409864" y="1301673"/>
            <a:ext cx="1096834" cy="23993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1" name="Rectangle 10"/>
          <p:cNvSpPr/>
          <p:nvPr/>
        </p:nvSpPr>
        <p:spPr>
          <a:xfrm>
            <a:off x="1562264" y="1454073"/>
            <a:ext cx="1096834" cy="23993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2" name="Rectangle 11"/>
          <p:cNvSpPr/>
          <p:nvPr/>
        </p:nvSpPr>
        <p:spPr>
          <a:xfrm>
            <a:off x="1714664" y="1606473"/>
            <a:ext cx="1096834" cy="23993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3" name="Rectangle 12"/>
          <p:cNvSpPr/>
          <p:nvPr/>
        </p:nvSpPr>
        <p:spPr>
          <a:xfrm>
            <a:off x="1867064" y="1758873"/>
            <a:ext cx="1096834" cy="23993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4" name="Rectangle 13"/>
          <p:cNvSpPr/>
          <p:nvPr/>
        </p:nvSpPr>
        <p:spPr>
          <a:xfrm>
            <a:off x="2019464" y="1911273"/>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5" name="Rectangle 14"/>
          <p:cNvSpPr/>
          <p:nvPr/>
        </p:nvSpPr>
        <p:spPr>
          <a:xfrm>
            <a:off x="2171864" y="2063673"/>
            <a:ext cx="1096834" cy="2399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6" name="Rectangle 15"/>
          <p:cNvSpPr/>
          <p:nvPr/>
        </p:nvSpPr>
        <p:spPr>
          <a:xfrm>
            <a:off x="2324264" y="2216073"/>
            <a:ext cx="1096834" cy="23993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7" name="Rectangle 16"/>
          <p:cNvSpPr/>
          <p:nvPr/>
        </p:nvSpPr>
        <p:spPr>
          <a:xfrm>
            <a:off x="2476664" y="2368473"/>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8" name="Rectangle 17"/>
          <p:cNvSpPr/>
          <p:nvPr/>
        </p:nvSpPr>
        <p:spPr>
          <a:xfrm>
            <a:off x="2629064" y="2520873"/>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9" name="Rectangle 18"/>
          <p:cNvSpPr/>
          <p:nvPr/>
        </p:nvSpPr>
        <p:spPr>
          <a:xfrm>
            <a:off x="2781464" y="2673273"/>
            <a:ext cx="1096834" cy="23993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20" name="Rectangle 19"/>
          <p:cNvSpPr/>
          <p:nvPr/>
        </p:nvSpPr>
        <p:spPr>
          <a:xfrm>
            <a:off x="2933864" y="2825673"/>
            <a:ext cx="1096834" cy="2399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1" name="Rectangle 20"/>
          <p:cNvSpPr/>
          <p:nvPr/>
        </p:nvSpPr>
        <p:spPr>
          <a:xfrm>
            <a:off x="3086264" y="2978073"/>
            <a:ext cx="1096834" cy="23993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22" name="Rectangle 21"/>
          <p:cNvSpPr/>
          <p:nvPr/>
        </p:nvSpPr>
        <p:spPr>
          <a:xfrm>
            <a:off x="3238664" y="3130473"/>
            <a:ext cx="1096834" cy="23993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3" name="Rectangle 22"/>
          <p:cNvSpPr/>
          <p:nvPr/>
        </p:nvSpPr>
        <p:spPr>
          <a:xfrm>
            <a:off x="3391064" y="3282873"/>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4" name="Rectangle 23"/>
          <p:cNvSpPr/>
          <p:nvPr/>
        </p:nvSpPr>
        <p:spPr>
          <a:xfrm>
            <a:off x="3543464" y="3435273"/>
            <a:ext cx="1096834" cy="2399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5" name="Rectangle 24"/>
          <p:cNvSpPr/>
          <p:nvPr/>
        </p:nvSpPr>
        <p:spPr>
          <a:xfrm>
            <a:off x="3695864" y="3587673"/>
            <a:ext cx="1096834" cy="23993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26" name="Rectangle 25"/>
          <p:cNvSpPr/>
          <p:nvPr/>
        </p:nvSpPr>
        <p:spPr>
          <a:xfrm>
            <a:off x="3848264" y="3740073"/>
            <a:ext cx="1096834" cy="23993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27" name="Rectangle 26"/>
          <p:cNvSpPr/>
          <p:nvPr/>
        </p:nvSpPr>
        <p:spPr>
          <a:xfrm>
            <a:off x="4000664" y="3892473"/>
            <a:ext cx="1096834" cy="23993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28" name="Rectangle 27"/>
          <p:cNvSpPr/>
          <p:nvPr/>
        </p:nvSpPr>
        <p:spPr>
          <a:xfrm>
            <a:off x="4153064" y="4044873"/>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9" name="Rectangle 28"/>
          <p:cNvSpPr/>
          <p:nvPr/>
        </p:nvSpPr>
        <p:spPr>
          <a:xfrm>
            <a:off x="4305464" y="4197273"/>
            <a:ext cx="1096834" cy="23993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30" name="Rectangle 29"/>
          <p:cNvSpPr/>
          <p:nvPr/>
        </p:nvSpPr>
        <p:spPr>
          <a:xfrm>
            <a:off x="4457864" y="4349673"/>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1" name="Rectangle 30"/>
          <p:cNvSpPr/>
          <p:nvPr/>
        </p:nvSpPr>
        <p:spPr>
          <a:xfrm>
            <a:off x="4610264" y="4502073"/>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2" name="Rectangle 31"/>
          <p:cNvSpPr/>
          <p:nvPr/>
        </p:nvSpPr>
        <p:spPr>
          <a:xfrm>
            <a:off x="4762664" y="4654473"/>
            <a:ext cx="1096834" cy="23993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33" name="Rectangle 32"/>
          <p:cNvSpPr/>
          <p:nvPr/>
        </p:nvSpPr>
        <p:spPr>
          <a:xfrm>
            <a:off x="4915064" y="4806873"/>
            <a:ext cx="1096834" cy="23993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34" name="Rectangle 33"/>
          <p:cNvSpPr/>
          <p:nvPr/>
        </p:nvSpPr>
        <p:spPr>
          <a:xfrm>
            <a:off x="5067464" y="4959273"/>
            <a:ext cx="1096834" cy="2399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35" name="Rectangle 34"/>
          <p:cNvSpPr/>
          <p:nvPr/>
        </p:nvSpPr>
        <p:spPr>
          <a:xfrm>
            <a:off x="5219864" y="5111673"/>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6" name="Rectangle 35"/>
          <p:cNvSpPr/>
          <p:nvPr/>
        </p:nvSpPr>
        <p:spPr>
          <a:xfrm>
            <a:off x="5372264" y="5264073"/>
            <a:ext cx="1096834" cy="23993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37" name="Rectangle 36"/>
          <p:cNvSpPr/>
          <p:nvPr/>
        </p:nvSpPr>
        <p:spPr>
          <a:xfrm>
            <a:off x="5524664" y="5416473"/>
            <a:ext cx="1096834" cy="23993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38" name="Rectangle 37"/>
          <p:cNvSpPr/>
          <p:nvPr/>
        </p:nvSpPr>
        <p:spPr>
          <a:xfrm>
            <a:off x="5677064" y="5568873"/>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9" name="Rectangle 38"/>
          <p:cNvSpPr/>
          <p:nvPr/>
        </p:nvSpPr>
        <p:spPr>
          <a:xfrm>
            <a:off x="5829464" y="5721273"/>
            <a:ext cx="1096834" cy="23993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40" name="Rectangle 39"/>
          <p:cNvSpPr/>
          <p:nvPr/>
        </p:nvSpPr>
        <p:spPr>
          <a:xfrm>
            <a:off x="5981864" y="5873673"/>
            <a:ext cx="1096834" cy="2399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41" name="Rectangle 40"/>
          <p:cNvSpPr/>
          <p:nvPr/>
        </p:nvSpPr>
        <p:spPr>
          <a:xfrm>
            <a:off x="6134264" y="6026073"/>
            <a:ext cx="1096834" cy="23993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2" name="Rectangle 41"/>
          <p:cNvSpPr/>
          <p:nvPr/>
        </p:nvSpPr>
        <p:spPr>
          <a:xfrm>
            <a:off x="6286664" y="6178473"/>
            <a:ext cx="1096834" cy="2399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43" name="Rectangle 42"/>
          <p:cNvSpPr/>
          <p:nvPr/>
        </p:nvSpPr>
        <p:spPr>
          <a:xfrm>
            <a:off x="6439064" y="6330873"/>
            <a:ext cx="1096834" cy="23993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pic>
        <p:nvPicPr>
          <p:cNvPr id="45" name="Picture 44"/>
          <p:cNvPicPr>
            <a:picLocks noChangeAspect="1"/>
          </p:cNvPicPr>
          <p:nvPr/>
        </p:nvPicPr>
        <p:blipFill>
          <a:blip r:embed="rId2"/>
          <a:stretch>
            <a:fillRect/>
          </a:stretch>
        </p:blipFill>
        <p:spPr>
          <a:xfrm>
            <a:off x="5618576" y="251609"/>
            <a:ext cx="3225043" cy="3880802"/>
          </a:xfrm>
          <a:prstGeom prst="rect">
            <a:avLst/>
          </a:prstGeom>
        </p:spPr>
      </p:pic>
    </p:spTree>
    <p:extLst>
      <p:ext uri="{BB962C8B-B14F-4D97-AF65-F5344CB8AC3E}">
        <p14:creationId xmlns:p14="http://schemas.microsoft.com/office/powerpoint/2010/main" val="133275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10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100"/>
                            </p:stCondLst>
                            <p:childTnLst>
                              <p:par>
                                <p:cTn id="10" presetID="1" presetClass="entr" presetSubtype="0" fill="hold" grpId="0" nodeType="afterEffect">
                                  <p:stCondLst>
                                    <p:cond delay="10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200"/>
                            </p:stCondLst>
                            <p:childTnLst>
                              <p:par>
                                <p:cTn id="13" presetID="1" presetClass="entr" presetSubtype="0" fill="hold" grpId="0" nodeType="afterEffect">
                                  <p:stCondLst>
                                    <p:cond delay="10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300"/>
                            </p:stCondLst>
                            <p:childTnLst>
                              <p:par>
                                <p:cTn id="16" presetID="1" presetClass="entr" presetSubtype="0" fill="hold" grpId="0" nodeType="afterEffect">
                                  <p:stCondLst>
                                    <p:cond delay="10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400"/>
                            </p:stCondLst>
                            <p:childTnLst>
                              <p:par>
                                <p:cTn id="19" presetID="1" presetClass="entr" presetSubtype="0" fill="hold" grpId="0" nodeType="afterEffect">
                                  <p:stCondLst>
                                    <p:cond delay="100"/>
                                  </p:stCondLst>
                                  <p:childTnLst>
                                    <p:set>
                                      <p:cBhvr>
                                        <p:cTn id="20" dur="1" fill="hold">
                                          <p:stCondLst>
                                            <p:cond delay="0"/>
                                          </p:stCondLst>
                                        </p:cTn>
                                        <p:tgtEl>
                                          <p:spTgt spid="9"/>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10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600"/>
                            </p:stCondLst>
                            <p:childTnLst>
                              <p:par>
                                <p:cTn id="25" presetID="1" presetClass="entr" presetSubtype="0" fill="hold" grpId="0" nodeType="afterEffect">
                                  <p:stCondLst>
                                    <p:cond delay="10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700"/>
                            </p:stCondLst>
                            <p:childTnLst>
                              <p:par>
                                <p:cTn id="28" presetID="1" presetClass="entr" presetSubtype="0" fill="hold" grpId="0" nodeType="afterEffect">
                                  <p:stCondLst>
                                    <p:cond delay="10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800"/>
                            </p:stCondLst>
                            <p:childTnLst>
                              <p:par>
                                <p:cTn id="31" presetID="1" presetClass="entr" presetSubtype="0" fill="hold" grpId="0" nodeType="afterEffect">
                                  <p:stCondLst>
                                    <p:cond delay="100"/>
                                  </p:stCondLst>
                                  <p:childTnLst>
                                    <p:set>
                                      <p:cBhvr>
                                        <p:cTn id="32" dur="1" fill="hold">
                                          <p:stCondLst>
                                            <p:cond delay="0"/>
                                          </p:stCondLst>
                                        </p:cTn>
                                        <p:tgtEl>
                                          <p:spTgt spid="13"/>
                                        </p:tgtEl>
                                        <p:attrNameLst>
                                          <p:attrName>style.visibility</p:attrName>
                                        </p:attrNameLst>
                                      </p:cBhvr>
                                      <p:to>
                                        <p:strVal val="visible"/>
                                      </p:to>
                                    </p:set>
                                  </p:childTnLst>
                                </p:cTn>
                              </p:par>
                            </p:childTnLst>
                          </p:cTn>
                        </p:par>
                        <p:par>
                          <p:cTn id="33" fill="hold">
                            <p:stCondLst>
                              <p:cond delay="900"/>
                            </p:stCondLst>
                            <p:childTnLst>
                              <p:par>
                                <p:cTn id="34" presetID="1" presetClass="entr" presetSubtype="0" fill="hold" grpId="0" nodeType="afterEffect">
                                  <p:stCondLst>
                                    <p:cond delay="100"/>
                                  </p:stCondLst>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1000"/>
                            </p:stCondLst>
                            <p:childTnLst>
                              <p:par>
                                <p:cTn id="37" presetID="1" presetClass="entr" presetSubtype="0" fill="hold" grpId="0" nodeType="afterEffect">
                                  <p:stCondLst>
                                    <p:cond delay="100"/>
                                  </p:stCondLst>
                                  <p:childTnLst>
                                    <p:set>
                                      <p:cBhvr>
                                        <p:cTn id="38" dur="1" fill="hold">
                                          <p:stCondLst>
                                            <p:cond delay="0"/>
                                          </p:stCondLst>
                                        </p:cTn>
                                        <p:tgtEl>
                                          <p:spTgt spid="15"/>
                                        </p:tgtEl>
                                        <p:attrNameLst>
                                          <p:attrName>style.visibility</p:attrName>
                                        </p:attrNameLst>
                                      </p:cBhvr>
                                      <p:to>
                                        <p:strVal val="visible"/>
                                      </p:to>
                                    </p:set>
                                  </p:childTnLst>
                                </p:cTn>
                              </p:par>
                            </p:childTnLst>
                          </p:cTn>
                        </p:par>
                        <p:par>
                          <p:cTn id="39" fill="hold">
                            <p:stCondLst>
                              <p:cond delay="1100"/>
                            </p:stCondLst>
                            <p:childTnLst>
                              <p:par>
                                <p:cTn id="40" presetID="1" presetClass="entr" presetSubtype="0" fill="hold" grpId="0" nodeType="afterEffect">
                                  <p:stCondLst>
                                    <p:cond delay="100"/>
                                  </p:stCondLst>
                                  <p:childTnLst>
                                    <p:set>
                                      <p:cBhvr>
                                        <p:cTn id="41" dur="1" fill="hold">
                                          <p:stCondLst>
                                            <p:cond delay="0"/>
                                          </p:stCondLst>
                                        </p:cTn>
                                        <p:tgtEl>
                                          <p:spTgt spid="16"/>
                                        </p:tgtEl>
                                        <p:attrNameLst>
                                          <p:attrName>style.visibility</p:attrName>
                                        </p:attrNameLst>
                                      </p:cBhvr>
                                      <p:to>
                                        <p:strVal val="visible"/>
                                      </p:to>
                                    </p:set>
                                  </p:childTnLst>
                                </p:cTn>
                              </p:par>
                            </p:childTnLst>
                          </p:cTn>
                        </p:par>
                        <p:par>
                          <p:cTn id="42" fill="hold">
                            <p:stCondLst>
                              <p:cond delay="1200"/>
                            </p:stCondLst>
                            <p:childTnLst>
                              <p:par>
                                <p:cTn id="43" presetID="1" presetClass="entr" presetSubtype="0" fill="hold" grpId="0" nodeType="afterEffect">
                                  <p:stCondLst>
                                    <p:cond delay="100"/>
                                  </p:stCondLst>
                                  <p:childTnLst>
                                    <p:set>
                                      <p:cBhvr>
                                        <p:cTn id="44" dur="1" fill="hold">
                                          <p:stCondLst>
                                            <p:cond delay="0"/>
                                          </p:stCondLst>
                                        </p:cTn>
                                        <p:tgtEl>
                                          <p:spTgt spid="17"/>
                                        </p:tgtEl>
                                        <p:attrNameLst>
                                          <p:attrName>style.visibility</p:attrName>
                                        </p:attrNameLst>
                                      </p:cBhvr>
                                      <p:to>
                                        <p:strVal val="visible"/>
                                      </p:to>
                                    </p:set>
                                  </p:childTnLst>
                                </p:cTn>
                              </p:par>
                            </p:childTnLst>
                          </p:cTn>
                        </p:par>
                        <p:par>
                          <p:cTn id="45" fill="hold">
                            <p:stCondLst>
                              <p:cond delay="1300"/>
                            </p:stCondLst>
                            <p:childTnLst>
                              <p:par>
                                <p:cTn id="46" presetID="1" presetClass="entr" presetSubtype="0" fill="hold" grpId="0" nodeType="afterEffect">
                                  <p:stCondLst>
                                    <p:cond delay="100"/>
                                  </p:stCondLst>
                                  <p:childTnLst>
                                    <p:set>
                                      <p:cBhvr>
                                        <p:cTn id="47" dur="1" fill="hold">
                                          <p:stCondLst>
                                            <p:cond delay="0"/>
                                          </p:stCondLst>
                                        </p:cTn>
                                        <p:tgtEl>
                                          <p:spTgt spid="18"/>
                                        </p:tgtEl>
                                        <p:attrNameLst>
                                          <p:attrName>style.visibility</p:attrName>
                                        </p:attrNameLst>
                                      </p:cBhvr>
                                      <p:to>
                                        <p:strVal val="visible"/>
                                      </p:to>
                                    </p:set>
                                  </p:childTnLst>
                                </p:cTn>
                              </p:par>
                            </p:childTnLst>
                          </p:cTn>
                        </p:par>
                        <p:par>
                          <p:cTn id="48" fill="hold">
                            <p:stCondLst>
                              <p:cond delay="1400"/>
                            </p:stCondLst>
                            <p:childTnLst>
                              <p:par>
                                <p:cTn id="49" presetID="1" presetClass="entr" presetSubtype="0" fill="hold" grpId="0" nodeType="afterEffect">
                                  <p:stCondLst>
                                    <p:cond delay="100"/>
                                  </p:stCondLst>
                                  <p:childTnLst>
                                    <p:set>
                                      <p:cBhvr>
                                        <p:cTn id="50" dur="1" fill="hold">
                                          <p:stCondLst>
                                            <p:cond delay="0"/>
                                          </p:stCondLst>
                                        </p:cTn>
                                        <p:tgtEl>
                                          <p:spTgt spid="19"/>
                                        </p:tgtEl>
                                        <p:attrNameLst>
                                          <p:attrName>style.visibility</p:attrName>
                                        </p:attrNameLst>
                                      </p:cBhvr>
                                      <p:to>
                                        <p:strVal val="visible"/>
                                      </p:to>
                                    </p:set>
                                  </p:childTnLst>
                                </p:cTn>
                              </p:par>
                            </p:childTnLst>
                          </p:cTn>
                        </p:par>
                        <p:par>
                          <p:cTn id="51" fill="hold">
                            <p:stCondLst>
                              <p:cond delay="1500"/>
                            </p:stCondLst>
                            <p:childTnLst>
                              <p:par>
                                <p:cTn id="52" presetID="1" presetClass="entr" presetSubtype="0" fill="hold" grpId="0" nodeType="afterEffect">
                                  <p:stCondLst>
                                    <p:cond delay="100"/>
                                  </p:stCondLst>
                                  <p:childTnLst>
                                    <p:set>
                                      <p:cBhvr>
                                        <p:cTn id="53" dur="1" fill="hold">
                                          <p:stCondLst>
                                            <p:cond delay="0"/>
                                          </p:stCondLst>
                                        </p:cTn>
                                        <p:tgtEl>
                                          <p:spTgt spid="20"/>
                                        </p:tgtEl>
                                        <p:attrNameLst>
                                          <p:attrName>style.visibility</p:attrName>
                                        </p:attrNameLst>
                                      </p:cBhvr>
                                      <p:to>
                                        <p:strVal val="visible"/>
                                      </p:to>
                                    </p:set>
                                  </p:childTnLst>
                                </p:cTn>
                              </p:par>
                            </p:childTnLst>
                          </p:cTn>
                        </p:par>
                        <p:par>
                          <p:cTn id="54" fill="hold">
                            <p:stCondLst>
                              <p:cond delay="1600"/>
                            </p:stCondLst>
                            <p:childTnLst>
                              <p:par>
                                <p:cTn id="55" presetID="1" presetClass="entr" presetSubtype="0" fill="hold" grpId="0" nodeType="afterEffect">
                                  <p:stCondLst>
                                    <p:cond delay="100"/>
                                  </p:stCondLst>
                                  <p:childTnLst>
                                    <p:set>
                                      <p:cBhvr>
                                        <p:cTn id="56" dur="1" fill="hold">
                                          <p:stCondLst>
                                            <p:cond delay="0"/>
                                          </p:stCondLst>
                                        </p:cTn>
                                        <p:tgtEl>
                                          <p:spTgt spid="21"/>
                                        </p:tgtEl>
                                        <p:attrNameLst>
                                          <p:attrName>style.visibility</p:attrName>
                                        </p:attrNameLst>
                                      </p:cBhvr>
                                      <p:to>
                                        <p:strVal val="visible"/>
                                      </p:to>
                                    </p:set>
                                  </p:childTnLst>
                                </p:cTn>
                              </p:par>
                            </p:childTnLst>
                          </p:cTn>
                        </p:par>
                        <p:par>
                          <p:cTn id="57" fill="hold">
                            <p:stCondLst>
                              <p:cond delay="1700"/>
                            </p:stCondLst>
                            <p:childTnLst>
                              <p:par>
                                <p:cTn id="58" presetID="1" presetClass="entr" presetSubtype="0" fill="hold" grpId="0" nodeType="afterEffect">
                                  <p:stCondLst>
                                    <p:cond delay="100"/>
                                  </p:stCondLst>
                                  <p:childTnLst>
                                    <p:set>
                                      <p:cBhvr>
                                        <p:cTn id="59" dur="1" fill="hold">
                                          <p:stCondLst>
                                            <p:cond delay="0"/>
                                          </p:stCondLst>
                                        </p:cTn>
                                        <p:tgtEl>
                                          <p:spTgt spid="22"/>
                                        </p:tgtEl>
                                        <p:attrNameLst>
                                          <p:attrName>style.visibility</p:attrName>
                                        </p:attrNameLst>
                                      </p:cBhvr>
                                      <p:to>
                                        <p:strVal val="visible"/>
                                      </p:to>
                                    </p:set>
                                  </p:childTnLst>
                                </p:cTn>
                              </p:par>
                            </p:childTnLst>
                          </p:cTn>
                        </p:par>
                        <p:par>
                          <p:cTn id="60" fill="hold">
                            <p:stCondLst>
                              <p:cond delay="1800"/>
                            </p:stCondLst>
                            <p:childTnLst>
                              <p:par>
                                <p:cTn id="61" presetID="1" presetClass="entr" presetSubtype="0" fill="hold" grpId="0" nodeType="afterEffect">
                                  <p:stCondLst>
                                    <p:cond delay="100"/>
                                  </p:stCondLst>
                                  <p:childTnLst>
                                    <p:set>
                                      <p:cBhvr>
                                        <p:cTn id="62" dur="1" fill="hold">
                                          <p:stCondLst>
                                            <p:cond delay="0"/>
                                          </p:stCondLst>
                                        </p:cTn>
                                        <p:tgtEl>
                                          <p:spTgt spid="23"/>
                                        </p:tgtEl>
                                        <p:attrNameLst>
                                          <p:attrName>style.visibility</p:attrName>
                                        </p:attrNameLst>
                                      </p:cBhvr>
                                      <p:to>
                                        <p:strVal val="visible"/>
                                      </p:to>
                                    </p:set>
                                  </p:childTnLst>
                                </p:cTn>
                              </p:par>
                            </p:childTnLst>
                          </p:cTn>
                        </p:par>
                        <p:par>
                          <p:cTn id="63" fill="hold">
                            <p:stCondLst>
                              <p:cond delay="1900"/>
                            </p:stCondLst>
                            <p:childTnLst>
                              <p:par>
                                <p:cTn id="64" presetID="1" presetClass="entr" presetSubtype="0" fill="hold" grpId="0" nodeType="afterEffect">
                                  <p:stCondLst>
                                    <p:cond delay="100"/>
                                  </p:stCondLst>
                                  <p:childTnLst>
                                    <p:set>
                                      <p:cBhvr>
                                        <p:cTn id="65" dur="1" fill="hold">
                                          <p:stCondLst>
                                            <p:cond delay="0"/>
                                          </p:stCondLst>
                                        </p:cTn>
                                        <p:tgtEl>
                                          <p:spTgt spid="24"/>
                                        </p:tgtEl>
                                        <p:attrNameLst>
                                          <p:attrName>style.visibility</p:attrName>
                                        </p:attrNameLst>
                                      </p:cBhvr>
                                      <p:to>
                                        <p:strVal val="visible"/>
                                      </p:to>
                                    </p:set>
                                  </p:childTnLst>
                                </p:cTn>
                              </p:par>
                            </p:childTnLst>
                          </p:cTn>
                        </p:par>
                        <p:par>
                          <p:cTn id="66" fill="hold">
                            <p:stCondLst>
                              <p:cond delay="2000"/>
                            </p:stCondLst>
                            <p:childTnLst>
                              <p:par>
                                <p:cTn id="67" presetID="1" presetClass="entr" presetSubtype="0" fill="hold" grpId="0" nodeType="afterEffect">
                                  <p:stCondLst>
                                    <p:cond delay="100"/>
                                  </p:stCondLst>
                                  <p:childTnLst>
                                    <p:set>
                                      <p:cBhvr>
                                        <p:cTn id="68" dur="1" fill="hold">
                                          <p:stCondLst>
                                            <p:cond delay="0"/>
                                          </p:stCondLst>
                                        </p:cTn>
                                        <p:tgtEl>
                                          <p:spTgt spid="25"/>
                                        </p:tgtEl>
                                        <p:attrNameLst>
                                          <p:attrName>style.visibility</p:attrName>
                                        </p:attrNameLst>
                                      </p:cBhvr>
                                      <p:to>
                                        <p:strVal val="visible"/>
                                      </p:to>
                                    </p:set>
                                  </p:childTnLst>
                                </p:cTn>
                              </p:par>
                            </p:childTnLst>
                          </p:cTn>
                        </p:par>
                        <p:par>
                          <p:cTn id="69" fill="hold">
                            <p:stCondLst>
                              <p:cond delay="2100"/>
                            </p:stCondLst>
                            <p:childTnLst>
                              <p:par>
                                <p:cTn id="70" presetID="1" presetClass="entr" presetSubtype="0" fill="hold" grpId="0" nodeType="afterEffect">
                                  <p:stCondLst>
                                    <p:cond delay="100"/>
                                  </p:stCondLst>
                                  <p:childTnLst>
                                    <p:set>
                                      <p:cBhvr>
                                        <p:cTn id="71" dur="1" fill="hold">
                                          <p:stCondLst>
                                            <p:cond delay="0"/>
                                          </p:stCondLst>
                                        </p:cTn>
                                        <p:tgtEl>
                                          <p:spTgt spid="26"/>
                                        </p:tgtEl>
                                        <p:attrNameLst>
                                          <p:attrName>style.visibility</p:attrName>
                                        </p:attrNameLst>
                                      </p:cBhvr>
                                      <p:to>
                                        <p:strVal val="visible"/>
                                      </p:to>
                                    </p:set>
                                  </p:childTnLst>
                                </p:cTn>
                              </p:par>
                            </p:childTnLst>
                          </p:cTn>
                        </p:par>
                        <p:par>
                          <p:cTn id="72" fill="hold">
                            <p:stCondLst>
                              <p:cond delay="2200"/>
                            </p:stCondLst>
                            <p:childTnLst>
                              <p:par>
                                <p:cTn id="73" presetID="1" presetClass="entr" presetSubtype="0" fill="hold" grpId="0" nodeType="afterEffect">
                                  <p:stCondLst>
                                    <p:cond delay="100"/>
                                  </p:stCondLst>
                                  <p:childTnLst>
                                    <p:set>
                                      <p:cBhvr>
                                        <p:cTn id="74" dur="1" fill="hold">
                                          <p:stCondLst>
                                            <p:cond delay="0"/>
                                          </p:stCondLst>
                                        </p:cTn>
                                        <p:tgtEl>
                                          <p:spTgt spid="27"/>
                                        </p:tgtEl>
                                        <p:attrNameLst>
                                          <p:attrName>style.visibility</p:attrName>
                                        </p:attrNameLst>
                                      </p:cBhvr>
                                      <p:to>
                                        <p:strVal val="visible"/>
                                      </p:to>
                                    </p:set>
                                  </p:childTnLst>
                                </p:cTn>
                              </p:par>
                            </p:childTnLst>
                          </p:cTn>
                        </p:par>
                        <p:par>
                          <p:cTn id="75" fill="hold">
                            <p:stCondLst>
                              <p:cond delay="2300"/>
                            </p:stCondLst>
                            <p:childTnLst>
                              <p:par>
                                <p:cTn id="76" presetID="1" presetClass="entr" presetSubtype="0" fill="hold" grpId="0" nodeType="afterEffect">
                                  <p:stCondLst>
                                    <p:cond delay="100"/>
                                  </p:stCondLst>
                                  <p:childTnLst>
                                    <p:set>
                                      <p:cBhvr>
                                        <p:cTn id="77" dur="1" fill="hold">
                                          <p:stCondLst>
                                            <p:cond delay="0"/>
                                          </p:stCondLst>
                                        </p:cTn>
                                        <p:tgtEl>
                                          <p:spTgt spid="28"/>
                                        </p:tgtEl>
                                        <p:attrNameLst>
                                          <p:attrName>style.visibility</p:attrName>
                                        </p:attrNameLst>
                                      </p:cBhvr>
                                      <p:to>
                                        <p:strVal val="visible"/>
                                      </p:to>
                                    </p:set>
                                  </p:childTnLst>
                                </p:cTn>
                              </p:par>
                            </p:childTnLst>
                          </p:cTn>
                        </p:par>
                        <p:par>
                          <p:cTn id="78" fill="hold">
                            <p:stCondLst>
                              <p:cond delay="2400"/>
                            </p:stCondLst>
                            <p:childTnLst>
                              <p:par>
                                <p:cTn id="79" presetID="1" presetClass="entr" presetSubtype="0" fill="hold" grpId="0" nodeType="afterEffect">
                                  <p:stCondLst>
                                    <p:cond delay="100"/>
                                  </p:stCondLst>
                                  <p:childTnLst>
                                    <p:set>
                                      <p:cBhvr>
                                        <p:cTn id="80" dur="1" fill="hold">
                                          <p:stCondLst>
                                            <p:cond delay="0"/>
                                          </p:stCondLst>
                                        </p:cTn>
                                        <p:tgtEl>
                                          <p:spTgt spid="29"/>
                                        </p:tgtEl>
                                        <p:attrNameLst>
                                          <p:attrName>style.visibility</p:attrName>
                                        </p:attrNameLst>
                                      </p:cBhvr>
                                      <p:to>
                                        <p:strVal val="visible"/>
                                      </p:to>
                                    </p:set>
                                  </p:childTnLst>
                                </p:cTn>
                              </p:par>
                            </p:childTnLst>
                          </p:cTn>
                        </p:par>
                        <p:par>
                          <p:cTn id="81" fill="hold">
                            <p:stCondLst>
                              <p:cond delay="2500"/>
                            </p:stCondLst>
                            <p:childTnLst>
                              <p:par>
                                <p:cTn id="82" presetID="1" presetClass="entr" presetSubtype="0" fill="hold" grpId="0" nodeType="afterEffect">
                                  <p:stCondLst>
                                    <p:cond delay="100"/>
                                  </p:stCondLst>
                                  <p:childTnLst>
                                    <p:set>
                                      <p:cBhvr>
                                        <p:cTn id="83" dur="1" fill="hold">
                                          <p:stCondLst>
                                            <p:cond delay="0"/>
                                          </p:stCondLst>
                                        </p:cTn>
                                        <p:tgtEl>
                                          <p:spTgt spid="30"/>
                                        </p:tgtEl>
                                        <p:attrNameLst>
                                          <p:attrName>style.visibility</p:attrName>
                                        </p:attrNameLst>
                                      </p:cBhvr>
                                      <p:to>
                                        <p:strVal val="visible"/>
                                      </p:to>
                                    </p:set>
                                  </p:childTnLst>
                                </p:cTn>
                              </p:par>
                            </p:childTnLst>
                          </p:cTn>
                        </p:par>
                        <p:par>
                          <p:cTn id="84" fill="hold">
                            <p:stCondLst>
                              <p:cond delay="2600"/>
                            </p:stCondLst>
                            <p:childTnLst>
                              <p:par>
                                <p:cTn id="85" presetID="1" presetClass="entr" presetSubtype="0" fill="hold" grpId="0" nodeType="afterEffect">
                                  <p:stCondLst>
                                    <p:cond delay="100"/>
                                  </p:stCondLst>
                                  <p:childTnLst>
                                    <p:set>
                                      <p:cBhvr>
                                        <p:cTn id="86" dur="1" fill="hold">
                                          <p:stCondLst>
                                            <p:cond delay="0"/>
                                          </p:stCondLst>
                                        </p:cTn>
                                        <p:tgtEl>
                                          <p:spTgt spid="31"/>
                                        </p:tgtEl>
                                        <p:attrNameLst>
                                          <p:attrName>style.visibility</p:attrName>
                                        </p:attrNameLst>
                                      </p:cBhvr>
                                      <p:to>
                                        <p:strVal val="visible"/>
                                      </p:to>
                                    </p:set>
                                  </p:childTnLst>
                                </p:cTn>
                              </p:par>
                            </p:childTnLst>
                          </p:cTn>
                        </p:par>
                        <p:par>
                          <p:cTn id="87" fill="hold">
                            <p:stCondLst>
                              <p:cond delay="2700"/>
                            </p:stCondLst>
                            <p:childTnLst>
                              <p:par>
                                <p:cTn id="88" presetID="1" presetClass="entr" presetSubtype="0" fill="hold" grpId="0" nodeType="afterEffect">
                                  <p:stCondLst>
                                    <p:cond delay="100"/>
                                  </p:stCondLst>
                                  <p:childTnLst>
                                    <p:set>
                                      <p:cBhvr>
                                        <p:cTn id="89" dur="1" fill="hold">
                                          <p:stCondLst>
                                            <p:cond delay="0"/>
                                          </p:stCondLst>
                                        </p:cTn>
                                        <p:tgtEl>
                                          <p:spTgt spid="33"/>
                                        </p:tgtEl>
                                        <p:attrNameLst>
                                          <p:attrName>style.visibility</p:attrName>
                                        </p:attrNameLst>
                                      </p:cBhvr>
                                      <p:to>
                                        <p:strVal val="visible"/>
                                      </p:to>
                                    </p:set>
                                  </p:childTnLst>
                                </p:cTn>
                              </p:par>
                            </p:childTnLst>
                          </p:cTn>
                        </p:par>
                        <p:par>
                          <p:cTn id="90" fill="hold">
                            <p:stCondLst>
                              <p:cond delay="2800"/>
                            </p:stCondLst>
                            <p:childTnLst>
                              <p:par>
                                <p:cTn id="91" presetID="1" presetClass="entr" presetSubtype="0" fill="hold" grpId="0" nodeType="afterEffect">
                                  <p:stCondLst>
                                    <p:cond delay="100"/>
                                  </p:stCondLst>
                                  <p:childTnLst>
                                    <p:set>
                                      <p:cBhvr>
                                        <p:cTn id="92" dur="1" fill="hold">
                                          <p:stCondLst>
                                            <p:cond delay="0"/>
                                          </p:stCondLst>
                                        </p:cTn>
                                        <p:tgtEl>
                                          <p:spTgt spid="32"/>
                                        </p:tgtEl>
                                        <p:attrNameLst>
                                          <p:attrName>style.visibility</p:attrName>
                                        </p:attrNameLst>
                                      </p:cBhvr>
                                      <p:to>
                                        <p:strVal val="visible"/>
                                      </p:to>
                                    </p:set>
                                  </p:childTnLst>
                                </p:cTn>
                              </p:par>
                            </p:childTnLst>
                          </p:cTn>
                        </p:par>
                        <p:par>
                          <p:cTn id="93" fill="hold">
                            <p:stCondLst>
                              <p:cond delay="2900"/>
                            </p:stCondLst>
                            <p:childTnLst>
                              <p:par>
                                <p:cTn id="94" presetID="1" presetClass="entr" presetSubtype="0" fill="hold" grpId="0" nodeType="afterEffect">
                                  <p:stCondLst>
                                    <p:cond delay="100"/>
                                  </p:stCondLst>
                                  <p:childTnLst>
                                    <p:set>
                                      <p:cBhvr>
                                        <p:cTn id="95" dur="1" fill="hold">
                                          <p:stCondLst>
                                            <p:cond delay="0"/>
                                          </p:stCondLst>
                                        </p:cTn>
                                        <p:tgtEl>
                                          <p:spTgt spid="34"/>
                                        </p:tgtEl>
                                        <p:attrNameLst>
                                          <p:attrName>style.visibility</p:attrName>
                                        </p:attrNameLst>
                                      </p:cBhvr>
                                      <p:to>
                                        <p:strVal val="visible"/>
                                      </p:to>
                                    </p:set>
                                  </p:childTnLst>
                                </p:cTn>
                              </p:par>
                            </p:childTnLst>
                          </p:cTn>
                        </p:par>
                        <p:par>
                          <p:cTn id="96" fill="hold">
                            <p:stCondLst>
                              <p:cond delay="3000"/>
                            </p:stCondLst>
                            <p:childTnLst>
                              <p:par>
                                <p:cTn id="97" presetID="1" presetClass="entr" presetSubtype="0" fill="hold" grpId="0" nodeType="afterEffect">
                                  <p:stCondLst>
                                    <p:cond delay="100"/>
                                  </p:stCondLst>
                                  <p:childTnLst>
                                    <p:set>
                                      <p:cBhvr>
                                        <p:cTn id="98" dur="1" fill="hold">
                                          <p:stCondLst>
                                            <p:cond delay="0"/>
                                          </p:stCondLst>
                                        </p:cTn>
                                        <p:tgtEl>
                                          <p:spTgt spid="35"/>
                                        </p:tgtEl>
                                        <p:attrNameLst>
                                          <p:attrName>style.visibility</p:attrName>
                                        </p:attrNameLst>
                                      </p:cBhvr>
                                      <p:to>
                                        <p:strVal val="visible"/>
                                      </p:to>
                                    </p:set>
                                  </p:childTnLst>
                                </p:cTn>
                              </p:par>
                            </p:childTnLst>
                          </p:cTn>
                        </p:par>
                        <p:par>
                          <p:cTn id="99" fill="hold">
                            <p:stCondLst>
                              <p:cond delay="3100"/>
                            </p:stCondLst>
                            <p:childTnLst>
                              <p:par>
                                <p:cTn id="100" presetID="1" presetClass="entr" presetSubtype="0" fill="hold" grpId="0" nodeType="afterEffect">
                                  <p:stCondLst>
                                    <p:cond delay="100"/>
                                  </p:stCondLst>
                                  <p:childTnLst>
                                    <p:set>
                                      <p:cBhvr>
                                        <p:cTn id="101" dur="1" fill="hold">
                                          <p:stCondLst>
                                            <p:cond delay="0"/>
                                          </p:stCondLst>
                                        </p:cTn>
                                        <p:tgtEl>
                                          <p:spTgt spid="36"/>
                                        </p:tgtEl>
                                        <p:attrNameLst>
                                          <p:attrName>style.visibility</p:attrName>
                                        </p:attrNameLst>
                                      </p:cBhvr>
                                      <p:to>
                                        <p:strVal val="visible"/>
                                      </p:to>
                                    </p:set>
                                  </p:childTnLst>
                                </p:cTn>
                              </p:par>
                            </p:childTnLst>
                          </p:cTn>
                        </p:par>
                        <p:par>
                          <p:cTn id="102" fill="hold">
                            <p:stCondLst>
                              <p:cond delay="3200"/>
                            </p:stCondLst>
                            <p:childTnLst>
                              <p:par>
                                <p:cTn id="103" presetID="1" presetClass="entr" presetSubtype="0" fill="hold" grpId="0" nodeType="afterEffect">
                                  <p:stCondLst>
                                    <p:cond delay="100"/>
                                  </p:stCondLst>
                                  <p:childTnLst>
                                    <p:set>
                                      <p:cBhvr>
                                        <p:cTn id="104" dur="1" fill="hold">
                                          <p:stCondLst>
                                            <p:cond delay="0"/>
                                          </p:stCondLst>
                                        </p:cTn>
                                        <p:tgtEl>
                                          <p:spTgt spid="37"/>
                                        </p:tgtEl>
                                        <p:attrNameLst>
                                          <p:attrName>style.visibility</p:attrName>
                                        </p:attrNameLst>
                                      </p:cBhvr>
                                      <p:to>
                                        <p:strVal val="visible"/>
                                      </p:to>
                                    </p:set>
                                  </p:childTnLst>
                                </p:cTn>
                              </p:par>
                            </p:childTnLst>
                          </p:cTn>
                        </p:par>
                        <p:par>
                          <p:cTn id="105" fill="hold">
                            <p:stCondLst>
                              <p:cond delay="3300"/>
                            </p:stCondLst>
                            <p:childTnLst>
                              <p:par>
                                <p:cTn id="106" presetID="1" presetClass="entr" presetSubtype="0" fill="hold" grpId="0" nodeType="afterEffect">
                                  <p:stCondLst>
                                    <p:cond delay="100"/>
                                  </p:stCondLst>
                                  <p:childTnLst>
                                    <p:set>
                                      <p:cBhvr>
                                        <p:cTn id="107" dur="1" fill="hold">
                                          <p:stCondLst>
                                            <p:cond delay="0"/>
                                          </p:stCondLst>
                                        </p:cTn>
                                        <p:tgtEl>
                                          <p:spTgt spid="39"/>
                                        </p:tgtEl>
                                        <p:attrNameLst>
                                          <p:attrName>style.visibility</p:attrName>
                                        </p:attrNameLst>
                                      </p:cBhvr>
                                      <p:to>
                                        <p:strVal val="visible"/>
                                      </p:to>
                                    </p:set>
                                  </p:childTnLst>
                                </p:cTn>
                              </p:par>
                            </p:childTnLst>
                          </p:cTn>
                        </p:par>
                        <p:par>
                          <p:cTn id="108" fill="hold">
                            <p:stCondLst>
                              <p:cond delay="3400"/>
                            </p:stCondLst>
                            <p:childTnLst>
                              <p:par>
                                <p:cTn id="109" presetID="1" presetClass="entr" presetSubtype="0" fill="hold" grpId="0" nodeType="afterEffect">
                                  <p:stCondLst>
                                    <p:cond delay="100"/>
                                  </p:stCondLst>
                                  <p:childTnLst>
                                    <p:set>
                                      <p:cBhvr>
                                        <p:cTn id="110" dur="1" fill="hold">
                                          <p:stCondLst>
                                            <p:cond delay="0"/>
                                          </p:stCondLst>
                                        </p:cTn>
                                        <p:tgtEl>
                                          <p:spTgt spid="38"/>
                                        </p:tgtEl>
                                        <p:attrNameLst>
                                          <p:attrName>style.visibility</p:attrName>
                                        </p:attrNameLst>
                                      </p:cBhvr>
                                      <p:to>
                                        <p:strVal val="visible"/>
                                      </p:to>
                                    </p:set>
                                  </p:childTnLst>
                                </p:cTn>
                              </p:par>
                            </p:childTnLst>
                          </p:cTn>
                        </p:par>
                        <p:par>
                          <p:cTn id="111" fill="hold">
                            <p:stCondLst>
                              <p:cond delay="3500"/>
                            </p:stCondLst>
                            <p:childTnLst>
                              <p:par>
                                <p:cTn id="112" presetID="1" presetClass="entr" presetSubtype="0" fill="hold" grpId="0" nodeType="afterEffect">
                                  <p:stCondLst>
                                    <p:cond delay="100"/>
                                  </p:stCondLst>
                                  <p:childTnLst>
                                    <p:set>
                                      <p:cBhvr>
                                        <p:cTn id="113" dur="1" fill="hold">
                                          <p:stCondLst>
                                            <p:cond delay="0"/>
                                          </p:stCondLst>
                                        </p:cTn>
                                        <p:tgtEl>
                                          <p:spTgt spid="40"/>
                                        </p:tgtEl>
                                        <p:attrNameLst>
                                          <p:attrName>style.visibility</p:attrName>
                                        </p:attrNameLst>
                                      </p:cBhvr>
                                      <p:to>
                                        <p:strVal val="visible"/>
                                      </p:to>
                                    </p:set>
                                  </p:childTnLst>
                                </p:cTn>
                              </p:par>
                            </p:childTnLst>
                          </p:cTn>
                        </p:par>
                        <p:par>
                          <p:cTn id="114" fill="hold">
                            <p:stCondLst>
                              <p:cond delay="3600"/>
                            </p:stCondLst>
                            <p:childTnLst>
                              <p:par>
                                <p:cTn id="115" presetID="1" presetClass="entr" presetSubtype="0" fill="hold" grpId="0" nodeType="afterEffect">
                                  <p:stCondLst>
                                    <p:cond delay="100"/>
                                  </p:stCondLst>
                                  <p:childTnLst>
                                    <p:set>
                                      <p:cBhvr>
                                        <p:cTn id="116" dur="1" fill="hold">
                                          <p:stCondLst>
                                            <p:cond delay="0"/>
                                          </p:stCondLst>
                                        </p:cTn>
                                        <p:tgtEl>
                                          <p:spTgt spid="41"/>
                                        </p:tgtEl>
                                        <p:attrNameLst>
                                          <p:attrName>style.visibility</p:attrName>
                                        </p:attrNameLst>
                                      </p:cBhvr>
                                      <p:to>
                                        <p:strVal val="visible"/>
                                      </p:to>
                                    </p:set>
                                  </p:childTnLst>
                                </p:cTn>
                              </p:par>
                            </p:childTnLst>
                          </p:cTn>
                        </p:par>
                        <p:par>
                          <p:cTn id="117" fill="hold">
                            <p:stCondLst>
                              <p:cond delay="3700"/>
                            </p:stCondLst>
                            <p:childTnLst>
                              <p:par>
                                <p:cTn id="118" presetID="1" presetClass="entr" presetSubtype="0" fill="hold" grpId="0" nodeType="afterEffect">
                                  <p:stCondLst>
                                    <p:cond delay="100"/>
                                  </p:stCondLst>
                                  <p:childTnLst>
                                    <p:set>
                                      <p:cBhvr>
                                        <p:cTn id="119" dur="1" fill="hold">
                                          <p:stCondLst>
                                            <p:cond delay="0"/>
                                          </p:stCondLst>
                                        </p:cTn>
                                        <p:tgtEl>
                                          <p:spTgt spid="42"/>
                                        </p:tgtEl>
                                        <p:attrNameLst>
                                          <p:attrName>style.visibility</p:attrName>
                                        </p:attrNameLst>
                                      </p:cBhvr>
                                      <p:to>
                                        <p:strVal val="visible"/>
                                      </p:to>
                                    </p:set>
                                  </p:childTnLst>
                                </p:cTn>
                              </p:par>
                            </p:childTnLst>
                          </p:cTn>
                        </p:par>
                        <p:par>
                          <p:cTn id="120" fill="hold">
                            <p:stCondLst>
                              <p:cond delay="3800"/>
                            </p:stCondLst>
                            <p:childTnLst>
                              <p:par>
                                <p:cTn id="121" presetID="1" presetClass="entr" presetSubtype="0" fill="hold" grpId="0" nodeType="afterEffect">
                                  <p:stCondLst>
                                    <p:cond delay="100"/>
                                  </p:stCondLst>
                                  <p:childTnLst>
                                    <p:set>
                                      <p:cBhvr>
                                        <p:cTn id="1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135023" y="2828835"/>
            <a:ext cx="2873954" cy="1200329"/>
          </a:xfrm>
          <a:prstGeom prst="rect">
            <a:avLst/>
          </a:prstGeom>
          <a:noFill/>
        </p:spPr>
        <p:txBody>
          <a:bodyPr wrap="none" rtlCol="0">
            <a:spAutoFit/>
          </a:bodyPr>
          <a:lstStyle/>
          <a:p>
            <a:r>
              <a:rPr lang="en-US" sz="7200" dirty="0">
                <a:solidFill>
                  <a:srgbClr val="000000"/>
                </a:solidFill>
              </a:rPr>
              <a:t>Results</a:t>
            </a:r>
          </a:p>
        </p:txBody>
      </p:sp>
    </p:spTree>
    <p:extLst>
      <p:ext uri="{BB962C8B-B14F-4D97-AF65-F5344CB8AC3E}">
        <p14:creationId xmlns:p14="http://schemas.microsoft.com/office/powerpoint/2010/main" val="23045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descr="greymean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870" y="536486"/>
            <a:ext cx="7981612" cy="5912305"/>
          </a:xfrm>
          <a:prstGeom prst="rect">
            <a:avLst/>
          </a:prstGeom>
        </p:spPr>
      </p:pic>
      <p:sp>
        <p:nvSpPr>
          <p:cNvPr id="18" name="Rectangle 17"/>
          <p:cNvSpPr/>
          <p:nvPr/>
        </p:nvSpPr>
        <p:spPr>
          <a:xfrm>
            <a:off x="3062418" y="2222588"/>
            <a:ext cx="5706628" cy="392176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804580" y="349478"/>
            <a:ext cx="8866707" cy="413949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1058136" y="743630"/>
            <a:ext cx="288421" cy="395248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444130" y="-43802"/>
            <a:ext cx="368364" cy="422621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rot="16200000">
            <a:off x="-396490" y="4965181"/>
            <a:ext cx="2063586" cy="338554"/>
          </a:xfrm>
          <a:prstGeom prst="rect">
            <a:avLst/>
          </a:prstGeom>
          <a:solidFill>
            <a:srgbClr val="FFFFFF"/>
          </a:solidFill>
        </p:spPr>
        <p:txBody>
          <a:bodyPr wrap="none" rtlCol="0">
            <a:spAutoFit/>
          </a:bodyPr>
          <a:lstStyle/>
          <a:p>
            <a:r>
              <a:rPr lang="en-US" sz="1600" dirty="0">
                <a:solidFill>
                  <a:schemeClr val="bg1"/>
                </a:solidFill>
              </a:rPr>
              <a:t>Normalized composite</a:t>
            </a:r>
          </a:p>
        </p:txBody>
      </p:sp>
      <p:sp>
        <p:nvSpPr>
          <p:cNvPr id="23" name="Rectangle 22"/>
          <p:cNvSpPr/>
          <p:nvPr/>
        </p:nvSpPr>
        <p:spPr>
          <a:xfrm rot="5400000">
            <a:off x="5982759" y="4292904"/>
            <a:ext cx="368364" cy="413949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1439065" y="6144353"/>
            <a:ext cx="1546717" cy="338554"/>
          </a:xfrm>
          <a:prstGeom prst="rect">
            <a:avLst/>
          </a:prstGeom>
          <a:solidFill>
            <a:srgbClr val="FFFFFF"/>
          </a:solidFill>
        </p:spPr>
        <p:txBody>
          <a:bodyPr wrap="none" rtlCol="0">
            <a:spAutoFit/>
          </a:bodyPr>
          <a:lstStyle/>
          <a:p>
            <a:r>
              <a:rPr lang="en-US" sz="1600" dirty="0">
                <a:solidFill>
                  <a:schemeClr val="bg1"/>
                </a:solidFill>
              </a:rPr>
              <a:t>Year since event</a:t>
            </a:r>
          </a:p>
        </p:txBody>
      </p:sp>
      <p:grpSp>
        <p:nvGrpSpPr>
          <p:cNvPr id="24" name="Group 23"/>
          <p:cNvGrpSpPr/>
          <p:nvPr/>
        </p:nvGrpSpPr>
        <p:grpSpPr>
          <a:xfrm>
            <a:off x="2025310" y="1576613"/>
            <a:ext cx="5607246" cy="4452927"/>
            <a:chOff x="2025310" y="1576613"/>
            <a:chExt cx="5607246" cy="4452927"/>
          </a:xfrm>
        </p:grpSpPr>
        <p:sp>
          <p:nvSpPr>
            <p:cNvPr id="25" name="TextBox 24"/>
            <p:cNvSpPr txBox="1"/>
            <p:nvPr/>
          </p:nvSpPr>
          <p:spPr>
            <a:xfrm>
              <a:off x="2025310" y="1587562"/>
              <a:ext cx="364202" cy="523220"/>
            </a:xfrm>
            <a:prstGeom prst="rect">
              <a:avLst/>
            </a:prstGeom>
            <a:noFill/>
          </p:spPr>
          <p:txBody>
            <a:bodyPr wrap="none" rtlCol="0">
              <a:spAutoFit/>
            </a:bodyPr>
            <a:lstStyle/>
            <a:p>
              <a:r>
                <a:rPr lang="en-US" sz="2800" b="1" dirty="0">
                  <a:solidFill>
                    <a:srgbClr val="FA9D4D"/>
                  </a:solidFill>
                </a:rPr>
                <a:t>*</a:t>
              </a:r>
            </a:p>
          </p:txBody>
        </p:sp>
        <p:sp>
          <p:nvSpPr>
            <p:cNvPr id="26" name="TextBox 25"/>
            <p:cNvSpPr txBox="1"/>
            <p:nvPr/>
          </p:nvSpPr>
          <p:spPr>
            <a:xfrm>
              <a:off x="3767178" y="1576613"/>
              <a:ext cx="364202" cy="523220"/>
            </a:xfrm>
            <a:prstGeom prst="rect">
              <a:avLst/>
            </a:prstGeom>
            <a:noFill/>
          </p:spPr>
          <p:txBody>
            <a:bodyPr wrap="none" rtlCol="0">
              <a:spAutoFit/>
            </a:bodyPr>
            <a:lstStyle/>
            <a:p>
              <a:r>
                <a:rPr lang="en-US" sz="2800" b="1" dirty="0">
                  <a:solidFill>
                    <a:srgbClr val="FA9D4D"/>
                  </a:solidFill>
                </a:rPr>
                <a:t>*</a:t>
              </a:r>
            </a:p>
          </p:txBody>
        </p:sp>
        <p:sp>
          <p:nvSpPr>
            <p:cNvPr id="27" name="TextBox 26"/>
            <p:cNvSpPr txBox="1"/>
            <p:nvPr/>
          </p:nvSpPr>
          <p:spPr>
            <a:xfrm>
              <a:off x="7268354" y="1598511"/>
              <a:ext cx="364202" cy="523220"/>
            </a:xfrm>
            <a:prstGeom prst="rect">
              <a:avLst/>
            </a:prstGeom>
            <a:noFill/>
          </p:spPr>
          <p:txBody>
            <a:bodyPr wrap="none" rtlCol="0">
              <a:spAutoFit/>
            </a:bodyPr>
            <a:lstStyle/>
            <a:p>
              <a:r>
                <a:rPr lang="en-US" sz="2800" b="1" dirty="0">
                  <a:solidFill>
                    <a:srgbClr val="FA9D4D"/>
                  </a:solidFill>
                </a:rPr>
                <a:t>*</a:t>
              </a:r>
            </a:p>
          </p:txBody>
        </p:sp>
        <p:sp>
          <p:nvSpPr>
            <p:cNvPr id="28" name="TextBox 27"/>
            <p:cNvSpPr txBox="1"/>
            <p:nvPr/>
          </p:nvSpPr>
          <p:spPr>
            <a:xfrm>
              <a:off x="2025310" y="2834832"/>
              <a:ext cx="364202" cy="523220"/>
            </a:xfrm>
            <a:prstGeom prst="rect">
              <a:avLst/>
            </a:prstGeom>
            <a:noFill/>
          </p:spPr>
          <p:txBody>
            <a:bodyPr wrap="none" rtlCol="0">
              <a:spAutoFit/>
            </a:bodyPr>
            <a:lstStyle/>
            <a:p>
              <a:r>
                <a:rPr lang="en-US" sz="2800" b="1" dirty="0">
                  <a:solidFill>
                    <a:srgbClr val="FA9D4D"/>
                  </a:solidFill>
                </a:rPr>
                <a:t>*</a:t>
              </a:r>
            </a:p>
          </p:txBody>
        </p:sp>
        <p:sp>
          <p:nvSpPr>
            <p:cNvPr id="29" name="TextBox 28"/>
            <p:cNvSpPr txBox="1"/>
            <p:nvPr/>
          </p:nvSpPr>
          <p:spPr>
            <a:xfrm>
              <a:off x="2025310" y="4115833"/>
              <a:ext cx="364202" cy="523220"/>
            </a:xfrm>
            <a:prstGeom prst="rect">
              <a:avLst/>
            </a:prstGeom>
            <a:noFill/>
          </p:spPr>
          <p:txBody>
            <a:bodyPr wrap="none" rtlCol="0">
              <a:spAutoFit/>
            </a:bodyPr>
            <a:lstStyle/>
            <a:p>
              <a:r>
                <a:rPr lang="en-US" sz="2800" b="1" dirty="0">
                  <a:solidFill>
                    <a:srgbClr val="FA9D4D"/>
                  </a:solidFill>
                </a:rPr>
                <a:t>*</a:t>
              </a:r>
            </a:p>
          </p:txBody>
        </p:sp>
        <p:sp>
          <p:nvSpPr>
            <p:cNvPr id="30" name="TextBox 29"/>
            <p:cNvSpPr txBox="1"/>
            <p:nvPr/>
          </p:nvSpPr>
          <p:spPr>
            <a:xfrm>
              <a:off x="3767178" y="2810615"/>
              <a:ext cx="364202" cy="523220"/>
            </a:xfrm>
            <a:prstGeom prst="rect">
              <a:avLst/>
            </a:prstGeom>
            <a:noFill/>
          </p:spPr>
          <p:txBody>
            <a:bodyPr wrap="none" rtlCol="0">
              <a:spAutoFit/>
            </a:bodyPr>
            <a:lstStyle/>
            <a:p>
              <a:r>
                <a:rPr lang="en-US" sz="2800" b="1" dirty="0">
                  <a:solidFill>
                    <a:srgbClr val="FA9D4D"/>
                  </a:solidFill>
                </a:rPr>
                <a:t>*</a:t>
              </a:r>
            </a:p>
          </p:txBody>
        </p:sp>
        <p:sp>
          <p:nvSpPr>
            <p:cNvPr id="31" name="TextBox 30"/>
            <p:cNvSpPr txBox="1"/>
            <p:nvPr/>
          </p:nvSpPr>
          <p:spPr>
            <a:xfrm>
              <a:off x="3767178" y="4115833"/>
              <a:ext cx="364202" cy="523220"/>
            </a:xfrm>
            <a:prstGeom prst="rect">
              <a:avLst/>
            </a:prstGeom>
            <a:noFill/>
          </p:spPr>
          <p:txBody>
            <a:bodyPr wrap="none" rtlCol="0">
              <a:spAutoFit/>
            </a:bodyPr>
            <a:lstStyle/>
            <a:p>
              <a:r>
                <a:rPr lang="en-US" sz="2800" b="1" dirty="0">
                  <a:solidFill>
                    <a:srgbClr val="FA9D4D"/>
                  </a:solidFill>
                </a:rPr>
                <a:t>*</a:t>
              </a:r>
            </a:p>
          </p:txBody>
        </p:sp>
        <p:sp>
          <p:nvSpPr>
            <p:cNvPr id="32" name="TextBox 31"/>
            <p:cNvSpPr txBox="1"/>
            <p:nvPr/>
          </p:nvSpPr>
          <p:spPr>
            <a:xfrm>
              <a:off x="5505788" y="2791041"/>
              <a:ext cx="364202" cy="523220"/>
            </a:xfrm>
            <a:prstGeom prst="rect">
              <a:avLst/>
            </a:prstGeom>
            <a:noFill/>
          </p:spPr>
          <p:txBody>
            <a:bodyPr wrap="none" rtlCol="0">
              <a:spAutoFit/>
            </a:bodyPr>
            <a:lstStyle/>
            <a:p>
              <a:r>
                <a:rPr lang="en-US" sz="2800" b="1" dirty="0">
                  <a:solidFill>
                    <a:srgbClr val="FA9D4D"/>
                  </a:solidFill>
                </a:rPr>
                <a:t>*</a:t>
              </a:r>
            </a:p>
          </p:txBody>
        </p:sp>
        <p:sp>
          <p:nvSpPr>
            <p:cNvPr id="33" name="TextBox 32"/>
            <p:cNvSpPr txBox="1"/>
            <p:nvPr/>
          </p:nvSpPr>
          <p:spPr>
            <a:xfrm>
              <a:off x="5505788" y="5506320"/>
              <a:ext cx="364202" cy="523220"/>
            </a:xfrm>
            <a:prstGeom prst="rect">
              <a:avLst/>
            </a:prstGeom>
            <a:noFill/>
          </p:spPr>
          <p:txBody>
            <a:bodyPr wrap="none" rtlCol="0">
              <a:spAutoFit/>
            </a:bodyPr>
            <a:lstStyle/>
            <a:p>
              <a:r>
                <a:rPr lang="en-US" sz="2800" b="1" dirty="0">
                  <a:solidFill>
                    <a:srgbClr val="FA9D4D"/>
                  </a:solidFill>
                </a:rPr>
                <a:t>*</a:t>
              </a:r>
            </a:p>
          </p:txBody>
        </p:sp>
        <p:sp>
          <p:nvSpPr>
            <p:cNvPr id="34" name="TextBox 33"/>
            <p:cNvSpPr txBox="1"/>
            <p:nvPr/>
          </p:nvSpPr>
          <p:spPr>
            <a:xfrm>
              <a:off x="7268354" y="2808287"/>
              <a:ext cx="364202" cy="523220"/>
            </a:xfrm>
            <a:prstGeom prst="rect">
              <a:avLst/>
            </a:prstGeom>
            <a:noFill/>
          </p:spPr>
          <p:txBody>
            <a:bodyPr wrap="none" rtlCol="0">
              <a:spAutoFit/>
            </a:bodyPr>
            <a:lstStyle/>
            <a:p>
              <a:r>
                <a:rPr lang="en-US" sz="2800" b="1" dirty="0">
                  <a:solidFill>
                    <a:srgbClr val="FA9D4D"/>
                  </a:solidFill>
                </a:rPr>
                <a:t>*</a:t>
              </a:r>
            </a:p>
          </p:txBody>
        </p:sp>
        <p:sp>
          <p:nvSpPr>
            <p:cNvPr id="35" name="TextBox 34"/>
            <p:cNvSpPr txBox="1"/>
            <p:nvPr/>
          </p:nvSpPr>
          <p:spPr>
            <a:xfrm>
              <a:off x="3767178" y="5429680"/>
              <a:ext cx="364202" cy="523220"/>
            </a:xfrm>
            <a:prstGeom prst="rect">
              <a:avLst/>
            </a:prstGeom>
            <a:noFill/>
          </p:spPr>
          <p:txBody>
            <a:bodyPr wrap="none" rtlCol="0">
              <a:spAutoFit/>
            </a:bodyPr>
            <a:lstStyle/>
            <a:p>
              <a:r>
                <a:rPr lang="en-US" sz="2800" b="1" dirty="0">
                  <a:solidFill>
                    <a:srgbClr val="FA9D4D"/>
                  </a:solidFill>
                </a:rPr>
                <a:t>*</a:t>
              </a:r>
            </a:p>
          </p:txBody>
        </p:sp>
        <p:sp>
          <p:nvSpPr>
            <p:cNvPr id="36" name="TextBox 35"/>
            <p:cNvSpPr txBox="1"/>
            <p:nvPr/>
          </p:nvSpPr>
          <p:spPr>
            <a:xfrm>
              <a:off x="7268354" y="5383565"/>
              <a:ext cx="364202" cy="523220"/>
            </a:xfrm>
            <a:prstGeom prst="rect">
              <a:avLst/>
            </a:prstGeom>
            <a:noFill/>
          </p:spPr>
          <p:txBody>
            <a:bodyPr wrap="none" rtlCol="0">
              <a:spAutoFit/>
            </a:bodyPr>
            <a:lstStyle/>
            <a:p>
              <a:r>
                <a:rPr lang="en-US" sz="2800" b="1" dirty="0">
                  <a:solidFill>
                    <a:srgbClr val="FA9D4D"/>
                  </a:solidFill>
                </a:rPr>
                <a:t>*</a:t>
              </a:r>
            </a:p>
          </p:txBody>
        </p:sp>
      </p:grpSp>
      <p:grpSp>
        <p:nvGrpSpPr>
          <p:cNvPr id="38" name="Group 37"/>
          <p:cNvGrpSpPr/>
          <p:nvPr/>
        </p:nvGrpSpPr>
        <p:grpSpPr>
          <a:xfrm>
            <a:off x="2025310" y="1576613"/>
            <a:ext cx="5607246" cy="4452927"/>
            <a:chOff x="2025310" y="1576613"/>
            <a:chExt cx="5607246" cy="4452927"/>
          </a:xfrm>
        </p:grpSpPr>
        <p:sp>
          <p:nvSpPr>
            <p:cNvPr id="39" name="TextBox 38"/>
            <p:cNvSpPr txBox="1"/>
            <p:nvPr/>
          </p:nvSpPr>
          <p:spPr>
            <a:xfrm>
              <a:off x="3767178" y="1576613"/>
              <a:ext cx="364202" cy="523220"/>
            </a:xfrm>
            <a:prstGeom prst="rect">
              <a:avLst/>
            </a:prstGeom>
            <a:noFill/>
          </p:spPr>
          <p:txBody>
            <a:bodyPr wrap="none" rtlCol="0">
              <a:spAutoFit/>
            </a:bodyPr>
            <a:lstStyle/>
            <a:p>
              <a:r>
                <a:rPr lang="en-US" sz="2800" b="1" dirty="0">
                  <a:solidFill>
                    <a:srgbClr val="FA9D4D"/>
                  </a:solidFill>
                </a:rPr>
                <a:t>*</a:t>
              </a:r>
            </a:p>
          </p:txBody>
        </p:sp>
        <p:sp>
          <p:nvSpPr>
            <p:cNvPr id="40" name="TextBox 39"/>
            <p:cNvSpPr txBox="1"/>
            <p:nvPr/>
          </p:nvSpPr>
          <p:spPr>
            <a:xfrm>
              <a:off x="7268354" y="1598511"/>
              <a:ext cx="364202" cy="523220"/>
            </a:xfrm>
            <a:prstGeom prst="rect">
              <a:avLst/>
            </a:prstGeom>
            <a:noFill/>
          </p:spPr>
          <p:txBody>
            <a:bodyPr wrap="none" rtlCol="0">
              <a:spAutoFit/>
            </a:bodyPr>
            <a:lstStyle/>
            <a:p>
              <a:r>
                <a:rPr lang="en-US" sz="2800" b="1" dirty="0">
                  <a:solidFill>
                    <a:srgbClr val="FF0000"/>
                  </a:solidFill>
                </a:rPr>
                <a:t>*</a:t>
              </a:r>
            </a:p>
          </p:txBody>
        </p:sp>
        <p:sp>
          <p:nvSpPr>
            <p:cNvPr id="41" name="TextBox 40"/>
            <p:cNvSpPr txBox="1"/>
            <p:nvPr/>
          </p:nvSpPr>
          <p:spPr>
            <a:xfrm>
              <a:off x="2025310" y="2834832"/>
              <a:ext cx="364202" cy="523220"/>
            </a:xfrm>
            <a:prstGeom prst="rect">
              <a:avLst/>
            </a:prstGeom>
            <a:noFill/>
          </p:spPr>
          <p:txBody>
            <a:bodyPr wrap="none" rtlCol="0">
              <a:spAutoFit/>
            </a:bodyPr>
            <a:lstStyle/>
            <a:p>
              <a:r>
                <a:rPr lang="en-US" sz="2800" b="1" dirty="0">
                  <a:solidFill>
                    <a:srgbClr val="FA9D4D"/>
                  </a:solidFill>
                </a:rPr>
                <a:t>*</a:t>
              </a:r>
            </a:p>
          </p:txBody>
        </p:sp>
        <p:sp>
          <p:nvSpPr>
            <p:cNvPr id="42" name="TextBox 41"/>
            <p:cNvSpPr txBox="1"/>
            <p:nvPr/>
          </p:nvSpPr>
          <p:spPr>
            <a:xfrm>
              <a:off x="2025310" y="4115833"/>
              <a:ext cx="364202" cy="523220"/>
            </a:xfrm>
            <a:prstGeom prst="rect">
              <a:avLst/>
            </a:prstGeom>
            <a:noFill/>
          </p:spPr>
          <p:txBody>
            <a:bodyPr wrap="none" rtlCol="0">
              <a:spAutoFit/>
            </a:bodyPr>
            <a:lstStyle/>
            <a:p>
              <a:r>
                <a:rPr lang="en-US" sz="2800" b="1" dirty="0">
                  <a:solidFill>
                    <a:srgbClr val="FA9D4D"/>
                  </a:solidFill>
                </a:rPr>
                <a:t>*</a:t>
              </a:r>
            </a:p>
          </p:txBody>
        </p:sp>
        <p:sp>
          <p:nvSpPr>
            <p:cNvPr id="43" name="TextBox 42"/>
            <p:cNvSpPr txBox="1"/>
            <p:nvPr/>
          </p:nvSpPr>
          <p:spPr>
            <a:xfrm>
              <a:off x="3767178" y="2810615"/>
              <a:ext cx="364202" cy="523220"/>
            </a:xfrm>
            <a:prstGeom prst="rect">
              <a:avLst/>
            </a:prstGeom>
            <a:noFill/>
          </p:spPr>
          <p:txBody>
            <a:bodyPr wrap="none" rtlCol="0">
              <a:spAutoFit/>
            </a:bodyPr>
            <a:lstStyle/>
            <a:p>
              <a:r>
                <a:rPr lang="en-US" sz="2800" b="1" dirty="0">
                  <a:solidFill>
                    <a:srgbClr val="FA9D4D"/>
                  </a:solidFill>
                </a:rPr>
                <a:t>*</a:t>
              </a:r>
            </a:p>
          </p:txBody>
        </p:sp>
        <p:sp>
          <p:nvSpPr>
            <p:cNvPr id="44" name="TextBox 43"/>
            <p:cNvSpPr txBox="1"/>
            <p:nvPr/>
          </p:nvSpPr>
          <p:spPr>
            <a:xfrm>
              <a:off x="3767178" y="4115833"/>
              <a:ext cx="364202" cy="523220"/>
            </a:xfrm>
            <a:prstGeom prst="rect">
              <a:avLst/>
            </a:prstGeom>
            <a:noFill/>
          </p:spPr>
          <p:txBody>
            <a:bodyPr wrap="none" rtlCol="0">
              <a:spAutoFit/>
            </a:bodyPr>
            <a:lstStyle/>
            <a:p>
              <a:r>
                <a:rPr lang="en-US" sz="2800" b="1" dirty="0">
                  <a:solidFill>
                    <a:srgbClr val="FA9D4D"/>
                  </a:solidFill>
                </a:rPr>
                <a:t>*</a:t>
              </a:r>
            </a:p>
          </p:txBody>
        </p:sp>
        <p:sp>
          <p:nvSpPr>
            <p:cNvPr id="45" name="TextBox 44"/>
            <p:cNvSpPr txBox="1"/>
            <p:nvPr/>
          </p:nvSpPr>
          <p:spPr>
            <a:xfrm>
              <a:off x="5505788" y="2791041"/>
              <a:ext cx="364202" cy="523220"/>
            </a:xfrm>
            <a:prstGeom prst="rect">
              <a:avLst/>
            </a:prstGeom>
            <a:noFill/>
          </p:spPr>
          <p:txBody>
            <a:bodyPr wrap="none" rtlCol="0">
              <a:spAutoFit/>
            </a:bodyPr>
            <a:lstStyle/>
            <a:p>
              <a:r>
                <a:rPr lang="en-US" sz="2800" b="1" dirty="0">
                  <a:solidFill>
                    <a:srgbClr val="FA9D4D"/>
                  </a:solidFill>
                </a:rPr>
                <a:t>*</a:t>
              </a:r>
            </a:p>
          </p:txBody>
        </p:sp>
        <p:sp>
          <p:nvSpPr>
            <p:cNvPr id="46" name="TextBox 45"/>
            <p:cNvSpPr txBox="1"/>
            <p:nvPr/>
          </p:nvSpPr>
          <p:spPr>
            <a:xfrm>
              <a:off x="5505788" y="5506320"/>
              <a:ext cx="364202" cy="523220"/>
            </a:xfrm>
            <a:prstGeom prst="rect">
              <a:avLst/>
            </a:prstGeom>
            <a:noFill/>
          </p:spPr>
          <p:txBody>
            <a:bodyPr wrap="none" rtlCol="0">
              <a:spAutoFit/>
            </a:bodyPr>
            <a:lstStyle/>
            <a:p>
              <a:r>
                <a:rPr lang="en-US" sz="2800" b="1" dirty="0">
                  <a:solidFill>
                    <a:srgbClr val="FF0000"/>
                  </a:solidFill>
                </a:rPr>
                <a:t>*</a:t>
              </a:r>
            </a:p>
          </p:txBody>
        </p:sp>
        <p:sp>
          <p:nvSpPr>
            <p:cNvPr id="47" name="TextBox 46"/>
            <p:cNvSpPr txBox="1"/>
            <p:nvPr/>
          </p:nvSpPr>
          <p:spPr>
            <a:xfrm>
              <a:off x="7268354" y="2808287"/>
              <a:ext cx="364202" cy="523220"/>
            </a:xfrm>
            <a:prstGeom prst="rect">
              <a:avLst/>
            </a:prstGeom>
            <a:noFill/>
          </p:spPr>
          <p:txBody>
            <a:bodyPr wrap="none" rtlCol="0">
              <a:spAutoFit/>
            </a:bodyPr>
            <a:lstStyle/>
            <a:p>
              <a:r>
                <a:rPr lang="en-US" sz="2800" b="1" dirty="0">
                  <a:solidFill>
                    <a:srgbClr val="FA9D4D"/>
                  </a:solidFill>
                </a:rPr>
                <a:t>*</a:t>
              </a:r>
            </a:p>
          </p:txBody>
        </p:sp>
        <p:sp>
          <p:nvSpPr>
            <p:cNvPr id="48" name="TextBox 47"/>
            <p:cNvSpPr txBox="1"/>
            <p:nvPr/>
          </p:nvSpPr>
          <p:spPr>
            <a:xfrm>
              <a:off x="3767178" y="5429680"/>
              <a:ext cx="364202" cy="523220"/>
            </a:xfrm>
            <a:prstGeom prst="rect">
              <a:avLst/>
            </a:prstGeom>
            <a:noFill/>
          </p:spPr>
          <p:txBody>
            <a:bodyPr wrap="none" rtlCol="0">
              <a:spAutoFit/>
            </a:bodyPr>
            <a:lstStyle/>
            <a:p>
              <a:r>
                <a:rPr lang="en-US" sz="2800" b="1" dirty="0">
                  <a:solidFill>
                    <a:srgbClr val="FA9D4D"/>
                  </a:solidFill>
                </a:rPr>
                <a:t>*</a:t>
              </a:r>
            </a:p>
          </p:txBody>
        </p:sp>
        <p:sp>
          <p:nvSpPr>
            <p:cNvPr id="49" name="TextBox 48"/>
            <p:cNvSpPr txBox="1"/>
            <p:nvPr/>
          </p:nvSpPr>
          <p:spPr>
            <a:xfrm>
              <a:off x="7268354" y="5383565"/>
              <a:ext cx="364202" cy="523220"/>
            </a:xfrm>
            <a:prstGeom prst="rect">
              <a:avLst/>
            </a:prstGeom>
            <a:noFill/>
          </p:spPr>
          <p:txBody>
            <a:bodyPr wrap="none" rtlCol="0">
              <a:spAutoFit/>
            </a:bodyPr>
            <a:lstStyle/>
            <a:p>
              <a:r>
                <a:rPr lang="en-US" sz="2800" b="1" dirty="0">
                  <a:solidFill>
                    <a:srgbClr val="FA9D4D"/>
                  </a:solidFill>
                </a:rPr>
                <a:t>*</a:t>
              </a:r>
            </a:p>
          </p:txBody>
        </p:sp>
        <p:sp>
          <p:nvSpPr>
            <p:cNvPr id="50" name="TextBox 49"/>
            <p:cNvSpPr txBox="1"/>
            <p:nvPr/>
          </p:nvSpPr>
          <p:spPr>
            <a:xfrm>
              <a:off x="2025310" y="1587562"/>
              <a:ext cx="1741868" cy="523220"/>
            </a:xfrm>
            <a:prstGeom prst="rect">
              <a:avLst/>
            </a:prstGeom>
            <a:noFill/>
          </p:spPr>
          <p:txBody>
            <a:bodyPr wrap="square" rtlCol="0">
              <a:spAutoFit/>
            </a:bodyPr>
            <a:lstStyle/>
            <a:p>
              <a:r>
                <a:rPr lang="en-US" sz="2800" b="1" dirty="0">
                  <a:solidFill>
                    <a:srgbClr val="FF0000"/>
                  </a:solidFill>
                </a:rPr>
                <a:t>*</a:t>
              </a:r>
            </a:p>
          </p:txBody>
        </p:sp>
      </p:grpSp>
      <p:sp>
        <p:nvSpPr>
          <p:cNvPr id="51" name="Rectangle 50"/>
          <p:cNvSpPr/>
          <p:nvPr/>
        </p:nvSpPr>
        <p:spPr>
          <a:xfrm>
            <a:off x="3152915" y="503640"/>
            <a:ext cx="3470395" cy="3996280"/>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p:cNvSpPr/>
          <p:nvPr/>
        </p:nvSpPr>
        <p:spPr>
          <a:xfrm>
            <a:off x="6501490" y="1948871"/>
            <a:ext cx="3470395" cy="3842114"/>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1245766" y="1882297"/>
            <a:ext cx="1907150" cy="4024488"/>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3021174" y="4499920"/>
            <a:ext cx="1762935" cy="1274597"/>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1789191" y="782335"/>
            <a:ext cx="880545" cy="369332"/>
          </a:xfrm>
          <a:prstGeom prst="rect">
            <a:avLst/>
          </a:prstGeom>
        </p:spPr>
        <p:txBody>
          <a:bodyPr wrap="none">
            <a:spAutoFit/>
          </a:bodyPr>
          <a:lstStyle/>
          <a:p>
            <a:r>
              <a:rPr lang="en-US" b="1" dirty="0">
                <a:solidFill>
                  <a:srgbClr val="FF0000"/>
                </a:solidFill>
              </a:rPr>
              <a:t>–0.98%</a:t>
            </a:r>
            <a:endParaRPr lang="en-US" dirty="0">
              <a:solidFill>
                <a:srgbClr val="FF0000"/>
              </a:solidFill>
            </a:endParaRPr>
          </a:p>
        </p:txBody>
      </p:sp>
      <p:sp>
        <p:nvSpPr>
          <p:cNvPr id="56" name="Rectangle 55"/>
          <p:cNvSpPr/>
          <p:nvPr/>
        </p:nvSpPr>
        <p:spPr>
          <a:xfrm>
            <a:off x="7043182" y="782335"/>
            <a:ext cx="880545" cy="369332"/>
          </a:xfrm>
          <a:prstGeom prst="rect">
            <a:avLst/>
          </a:prstGeom>
        </p:spPr>
        <p:txBody>
          <a:bodyPr wrap="none">
            <a:spAutoFit/>
          </a:bodyPr>
          <a:lstStyle/>
          <a:p>
            <a:r>
              <a:rPr lang="en-US" b="1" dirty="0">
                <a:solidFill>
                  <a:srgbClr val="FF0000"/>
                </a:solidFill>
              </a:rPr>
              <a:t>–1.12%</a:t>
            </a:r>
            <a:endParaRPr lang="en-US" dirty="0">
              <a:solidFill>
                <a:srgbClr val="FF0000"/>
              </a:solidFill>
            </a:endParaRPr>
          </a:p>
        </p:txBody>
      </p:sp>
      <p:sp>
        <p:nvSpPr>
          <p:cNvPr id="57" name="Rectangle 56"/>
          <p:cNvSpPr/>
          <p:nvPr/>
        </p:nvSpPr>
        <p:spPr>
          <a:xfrm>
            <a:off x="5257852" y="4606206"/>
            <a:ext cx="880545" cy="369332"/>
          </a:xfrm>
          <a:prstGeom prst="rect">
            <a:avLst/>
          </a:prstGeom>
        </p:spPr>
        <p:txBody>
          <a:bodyPr wrap="none">
            <a:spAutoFit/>
          </a:bodyPr>
          <a:lstStyle/>
          <a:p>
            <a:r>
              <a:rPr lang="en-US" b="1" dirty="0">
                <a:solidFill>
                  <a:srgbClr val="FF0000"/>
                </a:solidFill>
              </a:rPr>
              <a:t>–1.73%</a:t>
            </a:r>
            <a:endParaRPr lang="en-US" dirty="0">
              <a:solidFill>
                <a:srgbClr val="FF0000"/>
              </a:solidFill>
            </a:endParaRPr>
          </a:p>
        </p:txBody>
      </p:sp>
    </p:spTree>
    <p:extLst>
      <p:ext uri="{BB962C8B-B14F-4D97-AF65-F5344CB8AC3E}">
        <p14:creationId xmlns:p14="http://schemas.microsoft.com/office/powerpoint/2010/main" val="126132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0" presetClass="path" presetSubtype="0" accel="50000" decel="50000" fill="hold" grpId="0" nodeType="withEffect">
                                  <p:stCondLst>
                                    <p:cond delay="0"/>
                                  </p:stCondLst>
                                  <p:childTnLst>
                                    <p:animMotion origin="layout" path="M 1.43453E-6 -1.45935E-7 L 0.00121 -0.27171 " pathEditMode="relative" ptsTypes="AA">
                                      <p:cBhvr>
                                        <p:cTn id="15" dur="1000" fill="hold"/>
                                        <p:tgtEl>
                                          <p:spTgt spid="2"/>
                                        </p:tgtEl>
                                        <p:attrNameLst>
                                          <p:attrName>ppt_x</p:attrName>
                                          <p:attrName>ppt_y</p:attrName>
                                        </p:attrNameLst>
                                      </p:cBhvr>
                                    </p:animMotion>
                                  </p:childTnLst>
                                </p:cTn>
                              </p:par>
                              <p:par>
                                <p:cTn id="16" presetID="0" presetClass="path" presetSubtype="0" accel="50000" decel="50000" fill="hold" grpId="0" nodeType="withEffect">
                                  <p:stCondLst>
                                    <p:cond delay="0"/>
                                  </p:stCondLst>
                                  <p:childTnLst>
                                    <p:animMotion origin="layout" path="M 5.6999E-6 2.55502E-6 L 0.28743 2.55502E-6 " pathEditMode="relative" ptsTypes="AA">
                                      <p:cBhvr>
                                        <p:cTn id="17" dur="1000" fill="hold"/>
                                        <p:tgtEl>
                                          <p:spTgt spid="21"/>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 grpId="0" animBg="1"/>
      <p:bldP spid="21" grpId="0" animBg="1"/>
      <p:bldP spid="51" grpId="0" animBg="1"/>
      <p:bldP spid="52" grpId="0" animBg="1"/>
      <p:bldP spid="53" grpId="0" animBg="1"/>
      <p:bldP spid="54" grpId="0" animBg="1"/>
      <p:bldP spid="55" grpId="0"/>
      <p:bldP spid="56" grpId="0"/>
      <p:bldP spid="5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7437267" y="5707529"/>
            <a:ext cx="1643529" cy="1150471"/>
          </a:xfrm>
          <a:prstGeom prst="rect">
            <a:avLst/>
          </a:prstGeom>
          <a:gradFill flip="none" rotWithShape="1">
            <a:gsLst>
              <a:gs pos="0">
                <a:schemeClr val="dk1">
                  <a:shade val="51000"/>
                  <a:satMod val="130000"/>
                  <a:alpha val="0"/>
                </a:schemeClr>
              </a:gs>
              <a:gs pos="80000">
                <a:schemeClr val="dk1">
                  <a:shade val="93000"/>
                  <a:satMod val="130000"/>
                  <a:alpha val="0"/>
                </a:schemeClr>
              </a:gs>
              <a:gs pos="100000">
                <a:schemeClr val="dk1">
                  <a:shade val="94000"/>
                  <a:satMod val="135000"/>
                  <a:alpha val="0"/>
                </a:schemeClr>
              </a:gs>
            </a:gsLst>
            <a:lin ang="16200000" scaled="0"/>
            <a:tileRect/>
          </a:gra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pic>
        <p:nvPicPr>
          <p:cNvPr id="5" name="Picture 4" descr="redo_means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453" y="261746"/>
            <a:ext cx="7514115" cy="6230840"/>
          </a:xfrm>
          <a:prstGeom prst="rect">
            <a:avLst/>
          </a:prstGeom>
        </p:spPr>
      </p:pic>
      <p:sp>
        <p:nvSpPr>
          <p:cNvPr id="6" name="Rectangle 5"/>
          <p:cNvSpPr/>
          <p:nvPr/>
        </p:nvSpPr>
        <p:spPr>
          <a:xfrm>
            <a:off x="1483335" y="1214427"/>
            <a:ext cx="8866707" cy="47197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160448" y="175179"/>
            <a:ext cx="8298296" cy="103924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02453" y="760210"/>
            <a:ext cx="8866707" cy="5732375"/>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Freeform 10"/>
          <p:cNvSpPr/>
          <p:nvPr/>
        </p:nvSpPr>
        <p:spPr>
          <a:xfrm>
            <a:off x="1149501" y="328461"/>
            <a:ext cx="6712154" cy="420801"/>
          </a:xfrm>
          <a:custGeom>
            <a:avLst/>
            <a:gdLst>
              <a:gd name="connsiteX0" fmla="*/ 65686 w 6712154"/>
              <a:gd name="connsiteY0" fmla="*/ 339410 h 420801"/>
              <a:gd name="connsiteX1" fmla="*/ 4619896 w 6712154"/>
              <a:gd name="connsiteY1" fmla="*/ 350359 h 420801"/>
              <a:gd name="connsiteX2" fmla="*/ 4740320 w 6712154"/>
              <a:gd name="connsiteY2" fmla="*/ 372257 h 420801"/>
              <a:gd name="connsiteX3" fmla="*/ 4827901 w 6712154"/>
              <a:gd name="connsiteY3" fmla="*/ 383205 h 420801"/>
              <a:gd name="connsiteX4" fmla="*/ 5232963 w 6712154"/>
              <a:gd name="connsiteY4" fmla="*/ 394154 h 420801"/>
              <a:gd name="connsiteX5" fmla="*/ 6064982 w 6712154"/>
              <a:gd name="connsiteY5" fmla="*/ 405103 h 420801"/>
              <a:gd name="connsiteX6" fmla="*/ 6185406 w 6712154"/>
              <a:gd name="connsiteY6" fmla="*/ 383205 h 420801"/>
              <a:gd name="connsiteX7" fmla="*/ 6283934 w 6712154"/>
              <a:gd name="connsiteY7" fmla="*/ 372257 h 420801"/>
              <a:gd name="connsiteX8" fmla="*/ 6360568 w 6712154"/>
              <a:gd name="connsiteY8" fmla="*/ 361308 h 420801"/>
              <a:gd name="connsiteX9" fmla="*/ 6459096 w 6712154"/>
              <a:gd name="connsiteY9" fmla="*/ 350359 h 420801"/>
              <a:gd name="connsiteX10" fmla="*/ 6568573 w 6712154"/>
              <a:gd name="connsiteY10" fmla="*/ 328462 h 420801"/>
              <a:gd name="connsiteX11" fmla="*/ 6634258 w 6712154"/>
              <a:gd name="connsiteY11" fmla="*/ 306564 h 420801"/>
              <a:gd name="connsiteX12" fmla="*/ 6678049 w 6712154"/>
              <a:gd name="connsiteY12" fmla="*/ 295616 h 420801"/>
              <a:gd name="connsiteX13" fmla="*/ 6710892 w 6712154"/>
              <a:gd name="connsiteY13" fmla="*/ 273718 h 420801"/>
              <a:gd name="connsiteX14" fmla="*/ 6656154 w 6712154"/>
              <a:gd name="connsiteY14" fmla="*/ 164231 h 420801"/>
              <a:gd name="connsiteX15" fmla="*/ 6513834 w 6712154"/>
              <a:gd name="connsiteY15" fmla="*/ 98539 h 420801"/>
              <a:gd name="connsiteX16" fmla="*/ 6283934 w 6712154"/>
              <a:gd name="connsiteY16" fmla="*/ 65693 h 420801"/>
              <a:gd name="connsiteX17" fmla="*/ 5353387 w 6712154"/>
              <a:gd name="connsiteY17" fmla="*/ 76641 h 420801"/>
              <a:gd name="connsiteX18" fmla="*/ 4422839 w 6712154"/>
              <a:gd name="connsiteY18" fmla="*/ 98539 h 420801"/>
              <a:gd name="connsiteX19" fmla="*/ 3579872 w 6712154"/>
              <a:gd name="connsiteY19" fmla="*/ 87590 h 420801"/>
              <a:gd name="connsiteX20" fmla="*/ 2561743 w 6712154"/>
              <a:gd name="connsiteY20" fmla="*/ 54744 h 420801"/>
              <a:gd name="connsiteX21" fmla="*/ 2156682 w 6712154"/>
              <a:gd name="connsiteY21" fmla="*/ 65693 h 420801"/>
              <a:gd name="connsiteX22" fmla="*/ 2069101 w 6712154"/>
              <a:gd name="connsiteY22" fmla="*/ 98539 h 420801"/>
              <a:gd name="connsiteX23" fmla="*/ 1970572 w 6712154"/>
              <a:gd name="connsiteY23" fmla="*/ 131385 h 420801"/>
              <a:gd name="connsiteX24" fmla="*/ 1882991 w 6712154"/>
              <a:gd name="connsiteY24" fmla="*/ 120436 h 420801"/>
              <a:gd name="connsiteX25" fmla="*/ 1839201 w 6712154"/>
              <a:gd name="connsiteY25" fmla="*/ 98539 h 420801"/>
              <a:gd name="connsiteX26" fmla="*/ 1773515 w 6712154"/>
              <a:gd name="connsiteY26" fmla="*/ 87590 h 420801"/>
              <a:gd name="connsiteX27" fmla="*/ 1674986 w 6712154"/>
              <a:gd name="connsiteY27" fmla="*/ 54744 h 420801"/>
              <a:gd name="connsiteX28" fmla="*/ 1543615 w 6712154"/>
              <a:gd name="connsiteY28" fmla="*/ 10949 h 420801"/>
              <a:gd name="connsiteX29" fmla="*/ 1412243 w 6712154"/>
              <a:gd name="connsiteY29" fmla="*/ 0 h 420801"/>
              <a:gd name="connsiteX30" fmla="*/ 1094762 w 6712154"/>
              <a:gd name="connsiteY30" fmla="*/ 10949 h 420801"/>
              <a:gd name="connsiteX31" fmla="*/ 1018129 w 6712154"/>
              <a:gd name="connsiteY31" fmla="*/ 32847 h 420801"/>
              <a:gd name="connsiteX32" fmla="*/ 678753 w 6712154"/>
              <a:gd name="connsiteY32" fmla="*/ 54744 h 420801"/>
              <a:gd name="connsiteX33" fmla="*/ 624015 w 6712154"/>
              <a:gd name="connsiteY33" fmla="*/ 65693 h 420801"/>
              <a:gd name="connsiteX34" fmla="*/ 558329 w 6712154"/>
              <a:gd name="connsiteY34" fmla="*/ 76641 h 420801"/>
              <a:gd name="connsiteX35" fmla="*/ 514538 w 6712154"/>
              <a:gd name="connsiteY35" fmla="*/ 87590 h 420801"/>
              <a:gd name="connsiteX36" fmla="*/ 448853 w 6712154"/>
              <a:gd name="connsiteY36" fmla="*/ 120436 h 420801"/>
              <a:gd name="connsiteX37" fmla="*/ 306534 w 6712154"/>
              <a:gd name="connsiteY37" fmla="*/ 98539 h 420801"/>
              <a:gd name="connsiteX38" fmla="*/ 251796 w 6712154"/>
              <a:gd name="connsiteY38" fmla="*/ 87590 h 420801"/>
              <a:gd name="connsiteX39" fmla="*/ 76634 w 6712154"/>
              <a:gd name="connsiteY39" fmla="*/ 98539 h 420801"/>
              <a:gd name="connsiteX40" fmla="*/ 43791 w 6712154"/>
              <a:gd name="connsiteY40" fmla="*/ 120436 h 420801"/>
              <a:gd name="connsiteX41" fmla="*/ 10948 w 6712154"/>
              <a:gd name="connsiteY41" fmla="*/ 131385 h 420801"/>
              <a:gd name="connsiteX42" fmla="*/ 0 w 6712154"/>
              <a:gd name="connsiteY42" fmla="*/ 175180 h 420801"/>
              <a:gd name="connsiteX43" fmla="*/ 10948 w 6712154"/>
              <a:gd name="connsiteY43" fmla="*/ 273718 h 420801"/>
              <a:gd name="connsiteX44" fmla="*/ 120424 w 6712154"/>
              <a:gd name="connsiteY44" fmla="*/ 339410 h 420801"/>
              <a:gd name="connsiteX45" fmla="*/ 164215 w 6712154"/>
              <a:gd name="connsiteY45" fmla="*/ 350359 h 420801"/>
              <a:gd name="connsiteX46" fmla="*/ 208005 w 6712154"/>
              <a:gd name="connsiteY46" fmla="*/ 361308 h 42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712154" h="420801">
                <a:moveTo>
                  <a:pt x="65686" y="339410"/>
                </a:moveTo>
                <a:lnTo>
                  <a:pt x="4619896" y="350359"/>
                </a:lnTo>
                <a:cubicBezTo>
                  <a:pt x="4660695" y="350646"/>
                  <a:pt x="4700020" y="365893"/>
                  <a:pt x="4740320" y="372257"/>
                </a:cubicBezTo>
                <a:cubicBezTo>
                  <a:pt x="4769381" y="376846"/>
                  <a:pt x="4798509" y="381899"/>
                  <a:pt x="4827901" y="383205"/>
                </a:cubicBezTo>
                <a:cubicBezTo>
                  <a:pt x="4962838" y="389203"/>
                  <a:pt x="5097942" y="390504"/>
                  <a:pt x="5232963" y="394154"/>
                </a:cubicBezTo>
                <a:cubicBezTo>
                  <a:pt x="5620583" y="425166"/>
                  <a:pt x="5560823" y="429500"/>
                  <a:pt x="6064982" y="405103"/>
                </a:cubicBezTo>
                <a:cubicBezTo>
                  <a:pt x="6105734" y="403131"/>
                  <a:pt x="6145058" y="389258"/>
                  <a:pt x="6185406" y="383205"/>
                </a:cubicBezTo>
                <a:cubicBezTo>
                  <a:pt x="6218085" y="378303"/>
                  <a:pt x="6251144" y="376356"/>
                  <a:pt x="6283934" y="372257"/>
                </a:cubicBezTo>
                <a:cubicBezTo>
                  <a:pt x="6309539" y="369056"/>
                  <a:pt x="6334963" y="364509"/>
                  <a:pt x="6360568" y="361308"/>
                </a:cubicBezTo>
                <a:cubicBezTo>
                  <a:pt x="6393358" y="357209"/>
                  <a:pt x="6426456" y="355513"/>
                  <a:pt x="6459096" y="350359"/>
                </a:cubicBezTo>
                <a:cubicBezTo>
                  <a:pt x="6495856" y="344554"/>
                  <a:pt x="6532469" y="337489"/>
                  <a:pt x="6568573" y="328462"/>
                </a:cubicBezTo>
                <a:cubicBezTo>
                  <a:pt x="6590963" y="322864"/>
                  <a:pt x="6611867" y="312162"/>
                  <a:pt x="6634258" y="306564"/>
                </a:cubicBezTo>
                <a:lnTo>
                  <a:pt x="6678049" y="295616"/>
                </a:lnTo>
                <a:cubicBezTo>
                  <a:pt x="6688997" y="288317"/>
                  <a:pt x="6709583" y="286811"/>
                  <a:pt x="6710892" y="273718"/>
                </a:cubicBezTo>
                <a:cubicBezTo>
                  <a:pt x="6717152" y="211111"/>
                  <a:pt x="6700330" y="186321"/>
                  <a:pt x="6656154" y="164231"/>
                </a:cubicBezTo>
                <a:cubicBezTo>
                  <a:pt x="6609421" y="140862"/>
                  <a:pt x="6563183" y="115706"/>
                  <a:pt x="6513834" y="98539"/>
                </a:cubicBezTo>
                <a:cubicBezTo>
                  <a:pt x="6450561" y="76529"/>
                  <a:pt x="6348570" y="71569"/>
                  <a:pt x="6283934" y="65693"/>
                </a:cubicBezTo>
                <a:lnTo>
                  <a:pt x="5353387" y="76641"/>
                </a:lnTo>
                <a:lnTo>
                  <a:pt x="4422839" y="98539"/>
                </a:lnTo>
                <a:lnTo>
                  <a:pt x="3579872" y="87590"/>
                </a:lnTo>
                <a:cubicBezTo>
                  <a:pt x="3029367" y="49621"/>
                  <a:pt x="3368456" y="67350"/>
                  <a:pt x="2561743" y="54744"/>
                </a:cubicBezTo>
                <a:cubicBezTo>
                  <a:pt x="2426723" y="58394"/>
                  <a:pt x="2291221" y="53733"/>
                  <a:pt x="2156682" y="65693"/>
                </a:cubicBezTo>
                <a:cubicBezTo>
                  <a:pt x="2125625" y="68454"/>
                  <a:pt x="2098502" y="88161"/>
                  <a:pt x="2069101" y="98539"/>
                </a:cubicBezTo>
                <a:cubicBezTo>
                  <a:pt x="2036455" y="110062"/>
                  <a:pt x="1970572" y="131385"/>
                  <a:pt x="1970572" y="131385"/>
                </a:cubicBezTo>
                <a:cubicBezTo>
                  <a:pt x="1941378" y="127735"/>
                  <a:pt x="1911533" y="127572"/>
                  <a:pt x="1882991" y="120436"/>
                </a:cubicBezTo>
                <a:cubicBezTo>
                  <a:pt x="1867158" y="116477"/>
                  <a:pt x="1854832" y="103229"/>
                  <a:pt x="1839201" y="98539"/>
                </a:cubicBezTo>
                <a:cubicBezTo>
                  <a:pt x="1817940" y="92160"/>
                  <a:pt x="1795410" y="91240"/>
                  <a:pt x="1773515" y="87590"/>
                </a:cubicBezTo>
                <a:cubicBezTo>
                  <a:pt x="1682058" y="41858"/>
                  <a:pt x="1781098" y="86581"/>
                  <a:pt x="1674986" y="54744"/>
                </a:cubicBezTo>
                <a:cubicBezTo>
                  <a:pt x="1603271" y="33227"/>
                  <a:pt x="1628749" y="24393"/>
                  <a:pt x="1543615" y="10949"/>
                </a:cubicBezTo>
                <a:cubicBezTo>
                  <a:pt x="1500210" y="4095"/>
                  <a:pt x="1456034" y="3650"/>
                  <a:pt x="1412243" y="0"/>
                </a:cubicBezTo>
                <a:cubicBezTo>
                  <a:pt x="1306416" y="3650"/>
                  <a:pt x="1200286" y="2154"/>
                  <a:pt x="1094762" y="10949"/>
                </a:cubicBezTo>
                <a:cubicBezTo>
                  <a:pt x="1068287" y="13156"/>
                  <a:pt x="1044371" y="28703"/>
                  <a:pt x="1018129" y="32847"/>
                </a:cubicBezTo>
                <a:cubicBezTo>
                  <a:pt x="959643" y="42083"/>
                  <a:pt x="706151" y="53302"/>
                  <a:pt x="678753" y="54744"/>
                </a:cubicBezTo>
                <a:lnTo>
                  <a:pt x="624015" y="65693"/>
                </a:lnTo>
                <a:cubicBezTo>
                  <a:pt x="602176" y="69664"/>
                  <a:pt x="580095" y="72287"/>
                  <a:pt x="558329" y="76641"/>
                </a:cubicBezTo>
                <a:cubicBezTo>
                  <a:pt x="543575" y="79592"/>
                  <a:pt x="528508" y="82001"/>
                  <a:pt x="514538" y="87590"/>
                </a:cubicBezTo>
                <a:cubicBezTo>
                  <a:pt x="491809" y="96682"/>
                  <a:pt x="470748" y="109487"/>
                  <a:pt x="448853" y="120436"/>
                </a:cubicBezTo>
                <a:lnTo>
                  <a:pt x="306534" y="98539"/>
                </a:lnTo>
                <a:cubicBezTo>
                  <a:pt x="288180" y="95480"/>
                  <a:pt x="270403" y="87590"/>
                  <a:pt x="251796" y="87590"/>
                </a:cubicBezTo>
                <a:cubicBezTo>
                  <a:pt x="193295" y="87590"/>
                  <a:pt x="135021" y="94889"/>
                  <a:pt x="76634" y="98539"/>
                </a:cubicBezTo>
                <a:cubicBezTo>
                  <a:pt x="65686" y="105838"/>
                  <a:pt x="55559" y="114551"/>
                  <a:pt x="43791" y="120436"/>
                </a:cubicBezTo>
                <a:cubicBezTo>
                  <a:pt x="33470" y="125597"/>
                  <a:pt x="18157" y="122373"/>
                  <a:pt x="10948" y="131385"/>
                </a:cubicBezTo>
                <a:cubicBezTo>
                  <a:pt x="1548" y="143136"/>
                  <a:pt x="3649" y="160582"/>
                  <a:pt x="0" y="175180"/>
                </a:cubicBezTo>
                <a:cubicBezTo>
                  <a:pt x="3649" y="208026"/>
                  <a:pt x="-4719" y="244620"/>
                  <a:pt x="10948" y="273718"/>
                </a:cubicBezTo>
                <a:cubicBezTo>
                  <a:pt x="17391" y="285684"/>
                  <a:pt x="98258" y="331097"/>
                  <a:pt x="120424" y="339410"/>
                </a:cubicBezTo>
                <a:cubicBezTo>
                  <a:pt x="134512" y="344694"/>
                  <a:pt x="149748" y="346225"/>
                  <a:pt x="164215" y="350359"/>
                </a:cubicBezTo>
                <a:cubicBezTo>
                  <a:pt x="206571" y="362462"/>
                  <a:pt x="183604" y="361308"/>
                  <a:pt x="208005" y="36130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73551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1"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do_means_just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453" y="536486"/>
            <a:ext cx="7514115" cy="5934203"/>
          </a:xfrm>
          <a:prstGeom prst="rect">
            <a:avLst/>
          </a:prstGeom>
        </p:spPr>
      </p:pic>
    </p:spTree>
    <p:extLst>
      <p:ext uri="{BB962C8B-B14F-4D97-AF65-F5344CB8AC3E}">
        <p14:creationId xmlns:p14="http://schemas.microsoft.com/office/powerpoint/2010/main" val="132992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wtf_macros_gre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680" y="1351318"/>
            <a:ext cx="6643536" cy="3936910"/>
          </a:xfrm>
          <a:prstGeom prst="rect">
            <a:avLst/>
          </a:prstGeom>
        </p:spPr>
      </p:pic>
      <p:sp>
        <p:nvSpPr>
          <p:cNvPr id="5" name="TextBox 4"/>
          <p:cNvSpPr txBox="1"/>
          <p:nvPr/>
        </p:nvSpPr>
        <p:spPr>
          <a:xfrm>
            <a:off x="2746987" y="3040821"/>
            <a:ext cx="364202" cy="523220"/>
          </a:xfrm>
          <a:prstGeom prst="rect">
            <a:avLst/>
          </a:prstGeom>
          <a:noFill/>
        </p:spPr>
        <p:txBody>
          <a:bodyPr wrap="none" rtlCol="0">
            <a:spAutoFit/>
          </a:bodyPr>
          <a:lstStyle/>
          <a:p>
            <a:r>
              <a:rPr lang="en-US" sz="2800" b="1" dirty="0">
                <a:solidFill>
                  <a:srgbClr val="9AD963"/>
                </a:solidFill>
              </a:rPr>
              <a:t>*</a:t>
            </a:r>
          </a:p>
        </p:txBody>
      </p:sp>
      <p:sp>
        <p:nvSpPr>
          <p:cNvPr id="6" name="Rectangle 5"/>
          <p:cNvSpPr/>
          <p:nvPr/>
        </p:nvSpPr>
        <p:spPr>
          <a:xfrm>
            <a:off x="2058152" y="1872230"/>
            <a:ext cx="5822064" cy="28904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2746987" y="2428852"/>
            <a:ext cx="364202" cy="523220"/>
          </a:xfrm>
          <a:prstGeom prst="rect">
            <a:avLst/>
          </a:prstGeom>
          <a:noFill/>
        </p:spPr>
        <p:txBody>
          <a:bodyPr wrap="none" rtlCol="0">
            <a:spAutoFit/>
          </a:bodyPr>
          <a:lstStyle/>
          <a:p>
            <a:r>
              <a:rPr lang="en-US" sz="2800" b="1" dirty="0">
                <a:solidFill>
                  <a:schemeClr val="bg1"/>
                </a:solidFill>
              </a:rPr>
              <a:t>*</a:t>
            </a:r>
          </a:p>
        </p:txBody>
      </p:sp>
      <p:sp>
        <p:nvSpPr>
          <p:cNvPr id="8" name="TextBox 7"/>
          <p:cNvSpPr txBox="1"/>
          <p:nvPr/>
        </p:nvSpPr>
        <p:spPr>
          <a:xfrm>
            <a:off x="4685044" y="3018923"/>
            <a:ext cx="364202" cy="523220"/>
          </a:xfrm>
          <a:prstGeom prst="rect">
            <a:avLst/>
          </a:prstGeom>
          <a:noFill/>
        </p:spPr>
        <p:txBody>
          <a:bodyPr wrap="none" rtlCol="0">
            <a:spAutoFit/>
          </a:bodyPr>
          <a:lstStyle/>
          <a:p>
            <a:r>
              <a:rPr lang="en-US" sz="2800" b="1" dirty="0">
                <a:solidFill>
                  <a:srgbClr val="9AD963"/>
                </a:solidFill>
              </a:rPr>
              <a:t>*</a:t>
            </a:r>
          </a:p>
        </p:txBody>
      </p:sp>
      <p:sp>
        <p:nvSpPr>
          <p:cNvPr id="9" name="TextBox 8"/>
          <p:cNvSpPr txBox="1"/>
          <p:nvPr/>
        </p:nvSpPr>
        <p:spPr>
          <a:xfrm>
            <a:off x="4685044" y="4442533"/>
            <a:ext cx="364202" cy="523220"/>
          </a:xfrm>
          <a:prstGeom prst="rect">
            <a:avLst/>
          </a:prstGeom>
          <a:noFill/>
        </p:spPr>
        <p:txBody>
          <a:bodyPr wrap="none" rtlCol="0">
            <a:spAutoFit/>
          </a:bodyPr>
          <a:lstStyle/>
          <a:p>
            <a:r>
              <a:rPr lang="en-US" sz="2800" b="1" dirty="0">
                <a:solidFill>
                  <a:srgbClr val="9AD963"/>
                </a:solidFill>
              </a:rPr>
              <a:t>*</a:t>
            </a:r>
          </a:p>
        </p:txBody>
      </p:sp>
      <p:sp>
        <p:nvSpPr>
          <p:cNvPr id="10" name="Rectangle 9"/>
          <p:cNvSpPr/>
          <p:nvPr/>
        </p:nvSpPr>
        <p:spPr>
          <a:xfrm>
            <a:off x="5901797" y="1718947"/>
            <a:ext cx="5822064" cy="2890461"/>
          </a:xfrm>
          <a:prstGeom prst="rect">
            <a:avLst/>
          </a:prstGeom>
          <a:solidFill>
            <a:schemeClr val="tx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058152" y="3360374"/>
            <a:ext cx="1707829" cy="1424216"/>
          </a:xfrm>
          <a:prstGeom prst="rect">
            <a:avLst/>
          </a:prstGeom>
          <a:solidFill>
            <a:schemeClr val="tx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3902826" y="1850332"/>
            <a:ext cx="1844675" cy="2934258"/>
          </a:xfrm>
          <a:prstGeom prst="rect">
            <a:avLst/>
          </a:prstGeom>
          <a:solidFill>
            <a:schemeClr val="tx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804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xit" presetSubtype="0" fill="hold" grpId="1" nodeType="with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p:bldP spid="10" grpId="0" animBg="1"/>
      <p:bldP spid="11" grpId="0" animBg="1"/>
      <p:bldP spid="12" grpId="0" animBg="1"/>
      <p:bldP spid="1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lolli_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66" y="462794"/>
            <a:ext cx="5303520" cy="5936996"/>
          </a:xfrm>
          <a:prstGeom prst="rect">
            <a:avLst/>
          </a:prstGeom>
        </p:spPr>
      </p:pic>
      <p:pic>
        <p:nvPicPr>
          <p:cNvPr id="11" name="Picture 10" descr="lolli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66" y="462794"/>
            <a:ext cx="5303520" cy="5936996"/>
          </a:xfrm>
          <a:prstGeom prst="rect">
            <a:avLst/>
          </a:prstGeom>
        </p:spPr>
      </p:pic>
      <p:sp>
        <p:nvSpPr>
          <p:cNvPr id="12" name="Rectangle 11"/>
          <p:cNvSpPr/>
          <p:nvPr/>
        </p:nvSpPr>
        <p:spPr>
          <a:xfrm>
            <a:off x="514537" y="4456125"/>
            <a:ext cx="1552490" cy="2482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692318" y="1024117"/>
            <a:ext cx="847176" cy="338554"/>
          </a:xfrm>
          <a:prstGeom prst="rect">
            <a:avLst/>
          </a:prstGeom>
        </p:spPr>
        <p:txBody>
          <a:bodyPr wrap="square">
            <a:spAutoFit/>
          </a:bodyPr>
          <a:lstStyle/>
          <a:p>
            <a:r>
              <a:rPr lang="en-US" sz="2400" b="1" baseline="30000" dirty="0">
                <a:solidFill>
                  <a:schemeClr val="bg2">
                    <a:lumMod val="75000"/>
                  </a:schemeClr>
                </a:solidFill>
              </a:rPr>
              <a:t>ns</a:t>
            </a:r>
            <a:endParaRPr lang="en-US" sz="2400" dirty="0">
              <a:solidFill>
                <a:schemeClr val="bg2">
                  <a:lumMod val="75000"/>
                </a:schemeClr>
              </a:solidFill>
            </a:endParaRPr>
          </a:p>
        </p:txBody>
      </p:sp>
      <p:sp>
        <p:nvSpPr>
          <p:cNvPr id="14" name="Rectangle 13"/>
          <p:cNvSpPr/>
          <p:nvPr/>
        </p:nvSpPr>
        <p:spPr>
          <a:xfrm>
            <a:off x="4686243" y="4238010"/>
            <a:ext cx="847176" cy="338554"/>
          </a:xfrm>
          <a:prstGeom prst="rect">
            <a:avLst/>
          </a:prstGeom>
        </p:spPr>
        <p:txBody>
          <a:bodyPr wrap="square">
            <a:spAutoFit/>
          </a:bodyPr>
          <a:lstStyle/>
          <a:p>
            <a:r>
              <a:rPr lang="en-US" sz="2400" b="1" baseline="30000" dirty="0">
                <a:solidFill>
                  <a:schemeClr val="bg2">
                    <a:lumMod val="75000"/>
                  </a:schemeClr>
                </a:solidFill>
              </a:rPr>
              <a:t>ns</a:t>
            </a:r>
            <a:endParaRPr lang="en-US" sz="2400" dirty="0">
              <a:solidFill>
                <a:schemeClr val="bg2">
                  <a:lumMod val="75000"/>
                </a:schemeClr>
              </a:solidFill>
            </a:endParaRPr>
          </a:p>
        </p:txBody>
      </p:sp>
    </p:spTree>
    <p:extLst>
      <p:ext uri="{BB962C8B-B14F-4D97-AF65-F5344CB8AC3E}">
        <p14:creationId xmlns:p14="http://schemas.microsoft.com/office/powerpoint/2010/main" val="369221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lolli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66" y="0"/>
            <a:ext cx="5299364" cy="6858000"/>
          </a:xfrm>
          <a:prstGeom prst="rect">
            <a:avLst/>
          </a:prstGeom>
        </p:spPr>
      </p:pic>
      <p:sp>
        <p:nvSpPr>
          <p:cNvPr id="5" name="TextBox 4"/>
          <p:cNvSpPr txBox="1"/>
          <p:nvPr/>
        </p:nvSpPr>
        <p:spPr>
          <a:xfrm>
            <a:off x="4773157" y="3390533"/>
            <a:ext cx="2342788" cy="461665"/>
          </a:xfrm>
          <a:prstGeom prst="rect">
            <a:avLst/>
          </a:prstGeom>
          <a:noFill/>
        </p:spPr>
        <p:txBody>
          <a:bodyPr wrap="square" rtlCol="0">
            <a:spAutoFit/>
          </a:bodyPr>
          <a:lstStyle/>
          <a:p>
            <a:r>
              <a:rPr lang="en-US" sz="2400" dirty="0">
                <a:solidFill>
                  <a:srgbClr val="4CB54C"/>
                </a:solidFill>
              </a:rPr>
              <a:t>–2.0% </a:t>
            </a:r>
            <a:r>
              <a:rPr lang="en-US" dirty="0">
                <a:solidFill>
                  <a:srgbClr val="4CB54C"/>
                </a:solidFill>
              </a:rPr>
              <a:t>(–5.5, –0.4)</a:t>
            </a:r>
            <a:endParaRPr lang="en-US" sz="2400" dirty="0">
              <a:solidFill>
                <a:srgbClr val="4CB54C"/>
              </a:solidFill>
            </a:endParaRPr>
          </a:p>
        </p:txBody>
      </p:sp>
      <p:sp>
        <p:nvSpPr>
          <p:cNvPr id="6" name="TextBox 5"/>
          <p:cNvSpPr txBox="1"/>
          <p:nvPr/>
        </p:nvSpPr>
        <p:spPr>
          <a:xfrm>
            <a:off x="2244262" y="158849"/>
            <a:ext cx="2912067" cy="461665"/>
          </a:xfrm>
          <a:prstGeom prst="rect">
            <a:avLst/>
          </a:prstGeom>
          <a:noFill/>
        </p:spPr>
        <p:txBody>
          <a:bodyPr wrap="square" rtlCol="0">
            <a:spAutoFit/>
          </a:bodyPr>
          <a:lstStyle/>
          <a:p>
            <a:r>
              <a:rPr lang="en-US" sz="2400" dirty="0">
                <a:solidFill>
                  <a:srgbClr val="E74D80"/>
                </a:solidFill>
              </a:rPr>
              <a:t>–7.6% </a:t>
            </a:r>
            <a:r>
              <a:rPr lang="en-US" dirty="0">
                <a:solidFill>
                  <a:srgbClr val="E74D80"/>
                </a:solidFill>
              </a:rPr>
              <a:t>(–13.7, –2.6) </a:t>
            </a:r>
          </a:p>
        </p:txBody>
      </p:sp>
      <p:sp>
        <p:nvSpPr>
          <p:cNvPr id="8" name="Rectangle 7"/>
          <p:cNvSpPr/>
          <p:nvPr/>
        </p:nvSpPr>
        <p:spPr>
          <a:xfrm>
            <a:off x="5769395" y="620514"/>
            <a:ext cx="5822064" cy="28904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114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bubbles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6858000"/>
          </a:xfrm>
          <a:prstGeom prst="rect">
            <a:avLst/>
          </a:prstGeom>
        </p:spPr>
      </p:pic>
      <p:sp>
        <p:nvSpPr>
          <p:cNvPr id="11" name="Rectangle 10"/>
          <p:cNvSpPr/>
          <p:nvPr/>
        </p:nvSpPr>
        <p:spPr>
          <a:xfrm>
            <a:off x="7356425" y="5599217"/>
            <a:ext cx="1994520" cy="923330"/>
          </a:xfrm>
          <a:prstGeom prst="rect">
            <a:avLst/>
          </a:prstGeom>
        </p:spPr>
        <p:txBody>
          <a:bodyPr wrap="square">
            <a:spAutoFit/>
          </a:bodyPr>
          <a:lstStyle/>
          <a:p>
            <a:pPr algn="ctr"/>
            <a:r>
              <a:rPr lang="fi-FI" dirty="0">
                <a:solidFill>
                  <a:srgbClr val="000000"/>
                </a:solidFill>
              </a:rPr>
              <a:t>–1.7% </a:t>
            </a:r>
          </a:p>
          <a:p>
            <a:pPr algn="ctr"/>
            <a:r>
              <a:rPr lang="fi-FI" dirty="0">
                <a:solidFill>
                  <a:srgbClr val="000000"/>
                </a:solidFill>
              </a:rPr>
              <a:t>(–3.1, –0.4)</a:t>
            </a:r>
          </a:p>
          <a:p>
            <a:pPr algn="ctr"/>
            <a:endParaRPr lang="en-US" dirty="0">
              <a:solidFill>
                <a:srgbClr val="000000"/>
              </a:solidFill>
            </a:endParaRPr>
          </a:p>
        </p:txBody>
      </p:sp>
      <p:sp>
        <p:nvSpPr>
          <p:cNvPr id="2" name="Oval 1"/>
          <p:cNvSpPr/>
          <p:nvPr/>
        </p:nvSpPr>
        <p:spPr>
          <a:xfrm>
            <a:off x="6357983" y="736217"/>
            <a:ext cx="1729724" cy="1757212"/>
          </a:xfrm>
          <a:prstGeom prst="ellipse">
            <a:avLst/>
          </a:prstGeom>
          <a:gradFill flip="none" rotWithShape="1">
            <a:gsLst>
              <a:gs pos="0">
                <a:schemeClr val="dk1">
                  <a:shade val="51000"/>
                  <a:satMod val="130000"/>
                  <a:alpha val="30000"/>
                </a:schemeClr>
              </a:gs>
              <a:gs pos="80000">
                <a:schemeClr val="dk1">
                  <a:shade val="93000"/>
                  <a:satMod val="130000"/>
                  <a:alpha val="30000"/>
                </a:schemeClr>
              </a:gs>
              <a:gs pos="100000">
                <a:schemeClr val="dk1">
                  <a:shade val="94000"/>
                  <a:satMod val="135000"/>
                  <a:alpha val="30000"/>
                </a:schemeClr>
              </a:gs>
            </a:gsLst>
            <a:lin ang="16200000" scaled="0"/>
            <a:tileRect/>
          </a:gradFill>
          <a:ln w="28575" cmpd="sng"/>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12" name="Rectangle 11"/>
          <p:cNvSpPr/>
          <p:nvPr/>
        </p:nvSpPr>
        <p:spPr>
          <a:xfrm>
            <a:off x="6303243" y="1472659"/>
            <a:ext cx="4572000" cy="646331"/>
          </a:xfrm>
          <a:prstGeom prst="rect">
            <a:avLst/>
          </a:prstGeom>
        </p:spPr>
        <p:txBody>
          <a:bodyPr>
            <a:spAutoFit/>
          </a:bodyPr>
          <a:lstStyle/>
          <a:p>
            <a:pPr algn="ctr"/>
            <a:r>
              <a:rPr lang="fi-FI" dirty="0">
                <a:solidFill>
                  <a:srgbClr val="000000"/>
                </a:solidFill>
              </a:rPr>
              <a:t>–1.1% </a:t>
            </a:r>
          </a:p>
          <a:p>
            <a:pPr algn="ctr"/>
            <a:r>
              <a:rPr lang="fi-FI" dirty="0">
                <a:solidFill>
                  <a:srgbClr val="000000"/>
                </a:solidFill>
              </a:rPr>
              <a:t>(–2.0, –0.4)</a:t>
            </a:r>
          </a:p>
        </p:txBody>
      </p:sp>
      <p:sp>
        <p:nvSpPr>
          <p:cNvPr id="13" name="Rectangle 12"/>
          <p:cNvSpPr/>
          <p:nvPr/>
        </p:nvSpPr>
        <p:spPr>
          <a:xfrm>
            <a:off x="1506127" y="2584787"/>
            <a:ext cx="4572000" cy="646331"/>
          </a:xfrm>
          <a:prstGeom prst="rect">
            <a:avLst/>
          </a:prstGeom>
        </p:spPr>
        <p:txBody>
          <a:bodyPr>
            <a:spAutoFit/>
          </a:bodyPr>
          <a:lstStyle/>
          <a:p>
            <a:pPr algn="ctr"/>
            <a:r>
              <a:rPr lang="fi-FI" dirty="0">
                <a:solidFill>
                  <a:srgbClr val="000000"/>
                </a:solidFill>
              </a:rPr>
              <a:t>–0.9%</a:t>
            </a:r>
          </a:p>
          <a:p>
            <a:pPr algn="ctr"/>
            <a:r>
              <a:rPr lang="fi-FI" dirty="0">
                <a:solidFill>
                  <a:srgbClr val="000000"/>
                </a:solidFill>
              </a:rPr>
              <a:t>(–1.7, –0.3)</a:t>
            </a:r>
            <a:endParaRPr lang="en-US" dirty="0">
              <a:solidFill>
                <a:srgbClr val="000000"/>
              </a:solidFill>
            </a:endParaRPr>
          </a:p>
        </p:txBody>
      </p:sp>
      <p:sp>
        <p:nvSpPr>
          <p:cNvPr id="9" name="Rectangle 8"/>
          <p:cNvSpPr/>
          <p:nvPr/>
        </p:nvSpPr>
        <p:spPr>
          <a:xfrm>
            <a:off x="6584611" y="799516"/>
            <a:ext cx="1248885" cy="738664"/>
          </a:xfrm>
          <a:prstGeom prst="rect">
            <a:avLst/>
          </a:prstGeom>
        </p:spPr>
        <p:txBody>
          <a:bodyPr wrap="none">
            <a:spAutoFit/>
          </a:bodyPr>
          <a:lstStyle/>
          <a:p>
            <a:pPr algn="ctr"/>
            <a:r>
              <a:rPr lang="en-US" sz="2400" dirty="0"/>
              <a:t>–5.2% </a:t>
            </a:r>
          </a:p>
          <a:p>
            <a:pPr algn="ctr"/>
            <a:r>
              <a:rPr lang="en-US" dirty="0"/>
              <a:t>(–9.5, –2.5) </a:t>
            </a:r>
          </a:p>
        </p:txBody>
      </p:sp>
      <p:sp>
        <p:nvSpPr>
          <p:cNvPr id="14" name="Oval 13"/>
          <p:cNvSpPr/>
          <p:nvPr/>
        </p:nvSpPr>
        <p:spPr>
          <a:xfrm>
            <a:off x="4215927" y="1417914"/>
            <a:ext cx="1521721" cy="1606014"/>
          </a:xfrm>
          <a:prstGeom prst="ellipse">
            <a:avLst/>
          </a:prstGeom>
          <a:gradFill flip="none" rotWithShape="1">
            <a:gsLst>
              <a:gs pos="0">
                <a:schemeClr val="dk1">
                  <a:shade val="51000"/>
                  <a:satMod val="130000"/>
                  <a:alpha val="30000"/>
                </a:schemeClr>
              </a:gs>
              <a:gs pos="80000">
                <a:schemeClr val="dk1">
                  <a:shade val="93000"/>
                  <a:satMod val="130000"/>
                  <a:alpha val="30000"/>
                </a:schemeClr>
              </a:gs>
              <a:gs pos="100000">
                <a:schemeClr val="dk1">
                  <a:shade val="94000"/>
                  <a:satMod val="135000"/>
                  <a:alpha val="30000"/>
                </a:schemeClr>
              </a:gs>
            </a:gsLst>
            <a:lin ang="16200000" scaled="0"/>
            <a:tileRect/>
          </a:gradFill>
          <a:ln w="28575" cmpd="sng"/>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3" name="TextBox 2"/>
          <p:cNvSpPr txBox="1"/>
          <p:nvPr/>
        </p:nvSpPr>
        <p:spPr>
          <a:xfrm>
            <a:off x="2583638" y="1762743"/>
            <a:ext cx="184666" cy="369332"/>
          </a:xfrm>
          <a:prstGeom prst="rect">
            <a:avLst/>
          </a:prstGeom>
          <a:noFill/>
        </p:spPr>
        <p:txBody>
          <a:bodyPr wrap="none" rtlCol="0">
            <a:spAutoFit/>
          </a:bodyPr>
          <a:lstStyle/>
          <a:p>
            <a:endParaRPr lang="en-US" dirty="0"/>
          </a:p>
        </p:txBody>
      </p:sp>
      <p:sp>
        <p:nvSpPr>
          <p:cNvPr id="10" name="Rectangle 9"/>
          <p:cNvSpPr/>
          <p:nvPr/>
        </p:nvSpPr>
        <p:spPr>
          <a:xfrm>
            <a:off x="4401885" y="2200067"/>
            <a:ext cx="1189761" cy="707886"/>
          </a:xfrm>
          <a:prstGeom prst="rect">
            <a:avLst/>
          </a:prstGeom>
        </p:spPr>
        <p:txBody>
          <a:bodyPr wrap="none">
            <a:spAutoFit/>
          </a:bodyPr>
          <a:lstStyle/>
          <a:p>
            <a:pPr algn="ctr"/>
            <a:r>
              <a:rPr lang="en-US" sz="2300" dirty="0"/>
              <a:t>–4.1% </a:t>
            </a:r>
          </a:p>
          <a:p>
            <a:pPr algn="ctr"/>
            <a:r>
              <a:rPr lang="en-US" sz="1700" dirty="0"/>
              <a:t>(–7.3, –1.6) </a:t>
            </a:r>
          </a:p>
        </p:txBody>
      </p:sp>
      <p:sp>
        <p:nvSpPr>
          <p:cNvPr id="15" name="Oval 14"/>
          <p:cNvSpPr/>
          <p:nvPr/>
        </p:nvSpPr>
        <p:spPr>
          <a:xfrm>
            <a:off x="5473809" y="3941535"/>
            <a:ext cx="2515365" cy="2559114"/>
          </a:xfrm>
          <a:prstGeom prst="ellipse">
            <a:avLst/>
          </a:prstGeom>
          <a:gradFill flip="none" rotWithShape="1">
            <a:gsLst>
              <a:gs pos="0">
                <a:schemeClr val="dk1">
                  <a:shade val="51000"/>
                  <a:satMod val="130000"/>
                  <a:alpha val="30000"/>
                </a:schemeClr>
              </a:gs>
              <a:gs pos="80000">
                <a:schemeClr val="dk1">
                  <a:shade val="93000"/>
                  <a:satMod val="130000"/>
                  <a:alpha val="30000"/>
                </a:schemeClr>
              </a:gs>
              <a:gs pos="100000">
                <a:schemeClr val="dk1">
                  <a:shade val="94000"/>
                  <a:satMod val="135000"/>
                  <a:alpha val="30000"/>
                </a:schemeClr>
              </a:gs>
            </a:gsLst>
            <a:lin ang="16200000" scaled="0"/>
            <a:tileRect/>
          </a:gradFill>
          <a:ln w="28575" cmpd="sng"/>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6" name="Rectangle 5"/>
          <p:cNvSpPr/>
          <p:nvPr/>
        </p:nvSpPr>
        <p:spPr>
          <a:xfrm>
            <a:off x="6078127" y="5322218"/>
            <a:ext cx="1365879" cy="738664"/>
          </a:xfrm>
          <a:prstGeom prst="rect">
            <a:avLst/>
          </a:prstGeom>
        </p:spPr>
        <p:txBody>
          <a:bodyPr wrap="none">
            <a:spAutoFit/>
          </a:bodyPr>
          <a:lstStyle/>
          <a:p>
            <a:pPr algn="ctr"/>
            <a:r>
              <a:rPr lang="en-US" sz="2400" dirty="0"/>
              <a:t>–7.6% </a:t>
            </a:r>
          </a:p>
          <a:p>
            <a:pPr algn="ctr"/>
            <a:r>
              <a:rPr lang="en-US" dirty="0"/>
              <a:t>(–13.7, –2.6) </a:t>
            </a:r>
          </a:p>
        </p:txBody>
      </p:sp>
    </p:spTree>
    <p:extLst>
      <p:ext uri="{BB962C8B-B14F-4D97-AF65-F5344CB8AC3E}">
        <p14:creationId xmlns:p14="http://schemas.microsoft.com/office/powerpoint/2010/main" val="544098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2" grpId="0"/>
      <p:bldP spid="13" grpId="0"/>
      <p:bldP spid="9" grpId="0"/>
      <p:bldP spid="14" grpId="0" animBg="1"/>
      <p:bldP spid="10" grpId="0"/>
      <p:bldP spid="15"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0363" y="542880"/>
            <a:ext cx="8001001" cy="5632312"/>
          </a:xfrm>
          <a:prstGeom prst="rect">
            <a:avLst/>
          </a:prstGeom>
          <a:noFill/>
        </p:spPr>
        <p:txBody>
          <a:bodyPr wrap="square" rtlCol="0">
            <a:spAutoFit/>
          </a:bodyPr>
          <a:lstStyle/>
          <a:p>
            <a:r>
              <a:rPr lang="en-US" sz="3600" dirty="0"/>
              <a:t>Recommended Dietary Allowance (RDA) is the average daily dietary intake level that is sufficient to meet the nutrient requirement of nearly all (97 to 98%) healthy individuals in a group</a:t>
            </a:r>
          </a:p>
          <a:p>
            <a:endParaRPr lang="en-US" sz="3600" dirty="0"/>
          </a:p>
          <a:p>
            <a:r>
              <a:rPr lang="en-US" sz="3600" dirty="0"/>
              <a:t>In terms of environmental hazards, children are an especially vulnerable subpopulation due to the high nutritional needs of their developing physiology</a:t>
            </a:r>
          </a:p>
        </p:txBody>
      </p:sp>
    </p:spTree>
    <p:extLst>
      <p:ext uri="{BB962C8B-B14F-4D97-AF65-F5344CB8AC3E}">
        <p14:creationId xmlns:p14="http://schemas.microsoft.com/office/powerpoint/2010/main" val="416515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469109992_c9316113a5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5" y="-1"/>
            <a:ext cx="4580820" cy="3412887"/>
          </a:xfrm>
          <a:prstGeom prst="rect">
            <a:avLst/>
          </a:prstGeom>
        </p:spPr>
      </p:pic>
      <p:pic>
        <p:nvPicPr>
          <p:cNvPr id="3" name="Picture 2" descr="19482101799_2474ca1a47_o.jpg"/>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80820" y="-32568"/>
            <a:ext cx="4563181" cy="3445114"/>
          </a:xfrm>
          <a:prstGeom prst="rect">
            <a:avLst/>
          </a:prstGeom>
        </p:spPr>
      </p:pic>
      <p:pic>
        <p:nvPicPr>
          <p:cNvPr id="4" name="Picture 3" descr="19886459852_d85c5ca202_o.jpg"/>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4580820" y="3402030"/>
            <a:ext cx="4563179" cy="3466825"/>
          </a:xfrm>
          <a:prstGeom prst="rect">
            <a:avLst/>
          </a:prstGeom>
        </p:spPr>
      </p:pic>
      <p:pic>
        <p:nvPicPr>
          <p:cNvPr id="5" name="Picture 4" descr="19729293951_dd7d045629_o.jpg"/>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a:off x="10855" y="3402030"/>
            <a:ext cx="4580820" cy="3466826"/>
          </a:xfrm>
          <a:prstGeom prst="rect">
            <a:avLst/>
          </a:prstGeom>
        </p:spPr>
      </p:pic>
      <p:sp>
        <p:nvSpPr>
          <p:cNvPr id="6" name="Content Placeholder 2"/>
          <p:cNvSpPr txBox="1">
            <a:spLocks/>
          </p:cNvSpPr>
          <p:nvPr/>
        </p:nvSpPr>
        <p:spPr>
          <a:xfrm>
            <a:off x="2637771" y="2824196"/>
            <a:ext cx="2029889" cy="509674"/>
          </a:xfrm>
          <a:prstGeom prst="rect">
            <a:avLst/>
          </a:prstGeom>
          <a:noFill/>
          <a:ln>
            <a:noFill/>
          </a:ln>
        </p:spPr>
        <p:style>
          <a:lnRef idx="1">
            <a:schemeClr val="dk1"/>
          </a:lnRef>
          <a:fillRef idx="3">
            <a:schemeClr val="dk1"/>
          </a:fillRef>
          <a:effectRef idx="2">
            <a:schemeClr val="dk1"/>
          </a:effectRef>
          <a:fontRef idx="minor">
            <a:schemeClr val="lt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a:solidFill>
                  <a:schemeClr val="bg1"/>
                </a:solidFill>
              </a:rPr>
              <a:t>Background</a:t>
            </a:r>
          </a:p>
          <a:p>
            <a:pPr marL="0" indent="0">
              <a:buFont typeface="Arial" pitchFamily="34" charset="0"/>
              <a:buNone/>
            </a:pPr>
            <a:endParaRPr lang="en-US" sz="2800" dirty="0"/>
          </a:p>
        </p:txBody>
      </p:sp>
    </p:spTree>
    <p:extLst>
      <p:ext uri="{BB962C8B-B14F-4D97-AF65-F5344CB8AC3E}">
        <p14:creationId xmlns:p14="http://schemas.microsoft.com/office/powerpoint/2010/main" val="217215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rot="5400000">
            <a:off x="-93741" y="5425041"/>
            <a:ext cx="1372746" cy="549099"/>
          </a:xfrm>
          <a:prstGeom prst="rect">
            <a:avLst/>
          </a:prstGeom>
        </p:spPr>
      </p:pic>
      <p:pic>
        <p:nvPicPr>
          <p:cNvPr id="14" name="Picture 13"/>
          <p:cNvPicPr>
            <a:picLocks noChangeAspect="1"/>
          </p:cNvPicPr>
          <p:nvPr/>
        </p:nvPicPr>
        <p:blipFill>
          <a:blip r:embed="rId3"/>
          <a:stretch>
            <a:fillRect/>
          </a:stretch>
        </p:blipFill>
        <p:spPr>
          <a:xfrm>
            <a:off x="318083" y="1787510"/>
            <a:ext cx="609600" cy="1046823"/>
          </a:xfrm>
          <a:prstGeom prst="rect">
            <a:avLst/>
          </a:prstGeom>
        </p:spPr>
      </p:pic>
      <p:pic>
        <p:nvPicPr>
          <p:cNvPr id="33" name="Picture 32"/>
          <p:cNvPicPr>
            <a:picLocks noChangeAspect="1"/>
          </p:cNvPicPr>
          <p:nvPr/>
        </p:nvPicPr>
        <p:blipFill>
          <a:blip r:embed="rId3"/>
          <a:stretch>
            <a:fillRect/>
          </a:stretch>
        </p:blipFill>
        <p:spPr>
          <a:xfrm>
            <a:off x="1157448" y="1800872"/>
            <a:ext cx="609600" cy="1046823"/>
          </a:xfrm>
          <a:prstGeom prst="rect">
            <a:avLst/>
          </a:prstGeom>
        </p:spPr>
      </p:pic>
      <p:pic>
        <p:nvPicPr>
          <p:cNvPr id="34" name="Picture 33"/>
          <p:cNvPicPr>
            <a:picLocks noChangeAspect="1"/>
          </p:cNvPicPr>
          <p:nvPr/>
        </p:nvPicPr>
        <p:blipFill>
          <a:blip r:embed="rId3"/>
          <a:stretch>
            <a:fillRect/>
          </a:stretch>
        </p:blipFill>
        <p:spPr>
          <a:xfrm>
            <a:off x="2013501" y="1787510"/>
            <a:ext cx="609600" cy="1046823"/>
          </a:xfrm>
          <a:prstGeom prst="rect">
            <a:avLst/>
          </a:prstGeom>
        </p:spPr>
      </p:pic>
      <p:pic>
        <p:nvPicPr>
          <p:cNvPr id="35" name="Picture 34"/>
          <p:cNvPicPr>
            <a:picLocks noChangeAspect="1"/>
          </p:cNvPicPr>
          <p:nvPr/>
        </p:nvPicPr>
        <p:blipFill>
          <a:blip r:embed="rId3"/>
          <a:stretch>
            <a:fillRect/>
          </a:stretch>
        </p:blipFill>
        <p:spPr>
          <a:xfrm>
            <a:off x="2911222" y="1787510"/>
            <a:ext cx="609600" cy="1046823"/>
          </a:xfrm>
          <a:prstGeom prst="rect">
            <a:avLst/>
          </a:prstGeom>
        </p:spPr>
      </p:pic>
      <p:pic>
        <p:nvPicPr>
          <p:cNvPr id="36" name="Picture 35"/>
          <p:cNvPicPr>
            <a:picLocks noChangeAspect="1"/>
          </p:cNvPicPr>
          <p:nvPr/>
        </p:nvPicPr>
        <p:blipFill>
          <a:blip r:embed="rId3"/>
          <a:stretch>
            <a:fillRect/>
          </a:stretch>
        </p:blipFill>
        <p:spPr>
          <a:xfrm>
            <a:off x="3750587" y="1800872"/>
            <a:ext cx="609600" cy="1046823"/>
          </a:xfrm>
          <a:prstGeom prst="rect">
            <a:avLst/>
          </a:prstGeom>
        </p:spPr>
      </p:pic>
      <p:pic>
        <p:nvPicPr>
          <p:cNvPr id="37" name="Picture 36"/>
          <p:cNvPicPr>
            <a:picLocks noChangeAspect="1"/>
          </p:cNvPicPr>
          <p:nvPr/>
        </p:nvPicPr>
        <p:blipFill>
          <a:blip r:embed="rId3"/>
          <a:stretch>
            <a:fillRect/>
          </a:stretch>
        </p:blipFill>
        <p:spPr>
          <a:xfrm>
            <a:off x="4606640" y="1787510"/>
            <a:ext cx="609600" cy="1046823"/>
          </a:xfrm>
          <a:prstGeom prst="rect">
            <a:avLst/>
          </a:prstGeom>
        </p:spPr>
      </p:pic>
      <p:pic>
        <p:nvPicPr>
          <p:cNvPr id="38" name="Picture 37"/>
          <p:cNvPicPr>
            <a:picLocks noChangeAspect="1"/>
          </p:cNvPicPr>
          <p:nvPr/>
        </p:nvPicPr>
        <p:blipFill>
          <a:blip r:embed="rId3"/>
          <a:stretch>
            <a:fillRect/>
          </a:stretch>
        </p:blipFill>
        <p:spPr>
          <a:xfrm>
            <a:off x="5527331" y="1787510"/>
            <a:ext cx="609600" cy="1046823"/>
          </a:xfrm>
          <a:prstGeom prst="rect">
            <a:avLst/>
          </a:prstGeom>
        </p:spPr>
      </p:pic>
      <p:pic>
        <p:nvPicPr>
          <p:cNvPr id="39" name="Picture 38"/>
          <p:cNvPicPr>
            <a:picLocks noChangeAspect="1"/>
          </p:cNvPicPr>
          <p:nvPr/>
        </p:nvPicPr>
        <p:blipFill>
          <a:blip r:embed="rId3"/>
          <a:stretch>
            <a:fillRect/>
          </a:stretch>
        </p:blipFill>
        <p:spPr>
          <a:xfrm>
            <a:off x="6366696" y="1800872"/>
            <a:ext cx="609600" cy="1046823"/>
          </a:xfrm>
          <a:prstGeom prst="rect">
            <a:avLst/>
          </a:prstGeom>
        </p:spPr>
      </p:pic>
      <p:pic>
        <p:nvPicPr>
          <p:cNvPr id="40" name="Picture 39"/>
          <p:cNvPicPr>
            <a:picLocks noChangeAspect="1"/>
          </p:cNvPicPr>
          <p:nvPr/>
        </p:nvPicPr>
        <p:blipFill>
          <a:blip r:embed="rId3"/>
          <a:stretch>
            <a:fillRect/>
          </a:stretch>
        </p:blipFill>
        <p:spPr>
          <a:xfrm>
            <a:off x="7222749" y="1787510"/>
            <a:ext cx="609600" cy="1046823"/>
          </a:xfrm>
          <a:prstGeom prst="rect">
            <a:avLst/>
          </a:prstGeom>
        </p:spPr>
      </p:pic>
      <p:pic>
        <p:nvPicPr>
          <p:cNvPr id="41" name="Picture 40"/>
          <p:cNvPicPr>
            <a:picLocks noChangeAspect="1"/>
          </p:cNvPicPr>
          <p:nvPr/>
        </p:nvPicPr>
        <p:blipFill>
          <a:blip r:embed="rId3"/>
          <a:stretch>
            <a:fillRect/>
          </a:stretch>
        </p:blipFill>
        <p:spPr>
          <a:xfrm>
            <a:off x="8142289" y="1787510"/>
            <a:ext cx="609600" cy="1046823"/>
          </a:xfrm>
          <a:prstGeom prst="rect">
            <a:avLst/>
          </a:prstGeom>
        </p:spPr>
      </p:pic>
      <p:pic>
        <p:nvPicPr>
          <p:cNvPr id="44" name="Picture 43"/>
          <p:cNvPicPr>
            <a:picLocks noChangeAspect="1"/>
          </p:cNvPicPr>
          <p:nvPr/>
        </p:nvPicPr>
        <p:blipFill>
          <a:blip r:embed="rId2"/>
          <a:stretch>
            <a:fillRect/>
          </a:stretch>
        </p:blipFill>
        <p:spPr>
          <a:xfrm rot="5400000">
            <a:off x="745624" y="5425041"/>
            <a:ext cx="1372746" cy="549099"/>
          </a:xfrm>
          <a:prstGeom prst="rect">
            <a:avLst/>
          </a:prstGeom>
        </p:spPr>
      </p:pic>
      <p:pic>
        <p:nvPicPr>
          <p:cNvPr id="45" name="Picture 44"/>
          <p:cNvPicPr>
            <a:picLocks noChangeAspect="1"/>
          </p:cNvPicPr>
          <p:nvPr/>
        </p:nvPicPr>
        <p:blipFill>
          <a:blip r:embed="rId2"/>
          <a:stretch>
            <a:fillRect/>
          </a:stretch>
        </p:blipFill>
        <p:spPr>
          <a:xfrm rot="5400000">
            <a:off x="1601677" y="5425044"/>
            <a:ext cx="1372746" cy="549099"/>
          </a:xfrm>
          <a:prstGeom prst="rect">
            <a:avLst/>
          </a:prstGeom>
        </p:spPr>
      </p:pic>
      <p:pic>
        <p:nvPicPr>
          <p:cNvPr id="46" name="Picture 45"/>
          <p:cNvPicPr>
            <a:picLocks noChangeAspect="1"/>
          </p:cNvPicPr>
          <p:nvPr/>
        </p:nvPicPr>
        <p:blipFill>
          <a:blip r:embed="rId2"/>
          <a:stretch>
            <a:fillRect/>
          </a:stretch>
        </p:blipFill>
        <p:spPr>
          <a:xfrm rot="5400000">
            <a:off x="2499398" y="5425043"/>
            <a:ext cx="1372746" cy="549099"/>
          </a:xfrm>
          <a:prstGeom prst="rect">
            <a:avLst/>
          </a:prstGeom>
        </p:spPr>
      </p:pic>
      <p:pic>
        <p:nvPicPr>
          <p:cNvPr id="47" name="Picture 46"/>
          <p:cNvPicPr>
            <a:picLocks noChangeAspect="1"/>
          </p:cNvPicPr>
          <p:nvPr/>
        </p:nvPicPr>
        <p:blipFill>
          <a:blip r:embed="rId2"/>
          <a:stretch>
            <a:fillRect/>
          </a:stretch>
        </p:blipFill>
        <p:spPr>
          <a:xfrm rot="5400000">
            <a:off x="3338763" y="5425042"/>
            <a:ext cx="1372746" cy="549099"/>
          </a:xfrm>
          <a:prstGeom prst="rect">
            <a:avLst/>
          </a:prstGeom>
        </p:spPr>
      </p:pic>
      <p:pic>
        <p:nvPicPr>
          <p:cNvPr id="48" name="Picture 47"/>
          <p:cNvPicPr>
            <a:picLocks noChangeAspect="1"/>
          </p:cNvPicPr>
          <p:nvPr/>
        </p:nvPicPr>
        <p:blipFill>
          <a:blip r:embed="rId2"/>
          <a:stretch>
            <a:fillRect/>
          </a:stretch>
        </p:blipFill>
        <p:spPr>
          <a:xfrm rot="5400000">
            <a:off x="4178128" y="5425042"/>
            <a:ext cx="1372746" cy="549099"/>
          </a:xfrm>
          <a:prstGeom prst="rect">
            <a:avLst/>
          </a:prstGeom>
        </p:spPr>
      </p:pic>
      <p:pic>
        <p:nvPicPr>
          <p:cNvPr id="49" name="Picture 48"/>
          <p:cNvPicPr>
            <a:picLocks noChangeAspect="1"/>
          </p:cNvPicPr>
          <p:nvPr/>
        </p:nvPicPr>
        <p:blipFill>
          <a:blip r:embed="rId2"/>
          <a:stretch>
            <a:fillRect/>
          </a:stretch>
        </p:blipFill>
        <p:spPr>
          <a:xfrm rot="5400000">
            <a:off x="5034181" y="5425043"/>
            <a:ext cx="1372746" cy="549099"/>
          </a:xfrm>
          <a:prstGeom prst="rect">
            <a:avLst/>
          </a:prstGeom>
        </p:spPr>
      </p:pic>
      <p:pic>
        <p:nvPicPr>
          <p:cNvPr id="50" name="Picture 49"/>
          <p:cNvPicPr>
            <a:picLocks noChangeAspect="1"/>
          </p:cNvPicPr>
          <p:nvPr/>
        </p:nvPicPr>
        <p:blipFill>
          <a:blip r:embed="rId2"/>
          <a:stretch>
            <a:fillRect/>
          </a:stretch>
        </p:blipFill>
        <p:spPr>
          <a:xfrm rot="5400000">
            <a:off x="5931172" y="5425044"/>
            <a:ext cx="1372746" cy="549099"/>
          </a:xfrm>
          <a:prstGeom prst="rect">
            <a:avLst/>
          </a:prstGeom>
        </p:spPr>
      </p:pic>
      <p:pic>
        <p:nvPicPr>
          <p:cNvPr id="51" name="Picture 50"/>
          <p:cNvPicPr>
            <a:picLocks noChangeAspect="1"/>
          </p:cNvPicPr>
          <p:nvPr/>
        </p:nvPicPr>
        <p:blipFill>
          <a:blip r:embed="rId2"/>
          <a:stretch>
            <a:fillRect/>
          </a:stretch>
        </p:blipFill>
        <p:spPr>
          <a:xfrm rot="5400000">
            <a:off x="6810925" y="5425041"/>
            <a:ext cx="1372746" cy="549099"/>
          </a:xfrm>
          <a:prstGeom prst="rect">
            <a:avLst/>
          </a:prstGeom>
        </p:spPr>
      </p:pic>
      <p:pic>
        <p:nvPicPr>
          <p:cNvPr id="52" name="Picture 51"/>
          <p:cNvPicPr>
            <a:picLocks noChangeAspect="1"/>
          </p:cNvPicPr>
          <p:nvPr/>
        </p:nvPicPr>
        <p:blipFill>
          <a:blip r:embed="rId2"/>
          <a:stretch>
            <a:fillRect/>
          </a:stretch>
        </p:blipFill>
        <p:spPr>
          <a:xfrm rot="5400000">
            <a:off x="7690678" y="5425041"/>
            <a:ext cx="1372746" cy="549099"/>
          </a:xfrm>
          <a:prstGeom prst="rect">
            <a:avLst/>
          </a:prstGeom>
        </p:spPr>
      </p:pic>
      <p:pic>
        <p:nvPicPr>
          <p:cNvPr id="53" name="Picture 52"/>
          <p:cNvPicPr>
            <a:picLocks noChangeAspect="1"/>
          </p:cNvPicPr>
          <p:nvPr/>
        </p:nvPicPr>
        <p:blipFill>
          <a:blip r:embed="rId4">
            <a:extLst>
              <a:ext uri="{BEBA8EAE-BF5A-486C-A8C5-ECC9F3942E4B}">
                <a14:imgProps xmlns:a14="http://schemas.microsoft.com/office/drawing/2010/main">
                  <a14:imgLayer r:embed="rId5">
                    <a14:imgEffect>
                      <a14:backgroundRemoval t="4200" b="97000" l="0" r="100000"/>
                    </a14:imgEffect>
                  </a14:imgLayer>
                </a14:imgProps>
              </a:ext>
            </a:extLst>
          </a:blip>
          <a:stretch>
            <a:fillRect/>
          </a:stretch>
        </p:blipFill>
        <p:spPr>
          <a:xfrm>
            <a:off x="184725" y="3382817"/>
            <a:ext cx="879753" cy="1108364"/>
          </a:xfrm>
          <a:prstGeom prst="rect">
            <a:avLst/>
          </a:prstGeom>
        </p:spPr>
      </p:pic>
      <p:pic>
        <p:nvPicPr>
          <p:cNvPr id="54" name="Picture 53"/>
          <p:cNvPicPr>
            <a:picLocks noChangeAspect="1"/>
          </p:cNvPicPr>
          <p:nvPr/>
        </p:nvPicPr>
        <p:blipFill>
          <a:blip r:embed="rId4">
            <a:extLst>
              <a:ext uri="{BEBA8EAE-BF5A-486C-A8C5-ECC9F3942E4B}">
                <a14:imgProps xmlns:a14="http://schemas.microsoft.com/office/drawing/2010/main">
                  <a14:imgLayer r:embed="rId6">
                    <a14:imgEffect>
                      <a14:backgroundRemoval t="4200" b="97000" l="0" r="100000"/>
                    </a14:imgEffect>
                  </a14:imgLayer>
                </a14:imgProps>
              </a:ext>
            </a:extLst>
          </a:blip>
          <a:stretch>
            <a:fillRect/>
          </a:stretch>
        </p:blipFill>
        <p:spPr>
          <a:xfrm>
            <a:off x="1064478" y="3382817"/>
            <a:ext cx="879753" cy="1108364"/>
          </a:xfrm>
          <a:prstGeom prst="rect">
            <a:avLst/>
          </a:prstGeom>
        </p:spPr>
      </p:pic>
      <p:sp>
        <p:nvSpPr>
          <p:cNvPr id="56" name="Rectangle 55"/>
          <p:cNvSpPr/>
          <p:nvPr/>
        </p:nvSpPr>
        <p:spPr>
          <a:xfrm>
            <a:off x="184725" y="2834332"/>
            <a:ext cx="8797530" cy="461665"/>
          </a:xfrm>
          <a:prstGeom prst="rect">
            <a:avLst/>
          </a:prstGeom>
        </p:spPr>
        <p:txBody>
          <a:bodyPr wrap="square">
            <a:spAutoFit/>
          </a:bodyPr>
          <a:lstStyle/>
          <a:p>
            <a:r>
              <a:rPr lang="en-US" dirty="0">
                <a:solidFill>
                  <a:srgbClr val="000000"/>
                </a:solidFill>
              </a:rPr>
              <a:t> </a:t>
            </a:r>
            <a:r>
              <a:rPr lang="en-US" sz="2400" dirty="0">
                <a:solidFill>
                  <a:srgbClr val="000000"/>
                </a:solidFill>
              </a:rPr>
              <a:t>Potassium 	             </a:t>
            </a:r>
            <a:r>
              <a:rPr lang="en-US" sz="2000" dirty="0">
                <a:solidFill>
                  <a:srgbClr val="000000"/>
                </a:solidFill>
              </a:rPr>
              <a:t>300 mg/person/day  	</a:t>
            </a:r>
            <a:endParaRPr lang="en-US" sz="2400" dirty="0">
              <a:solidFill>
                <a:srgbClr val="000000"/>
              </a:solidFill>
            </a:endParaRPr>
          </a:p>
        </p:txBody>
      </p:sp>
      <p:sp>
        <p:nvSpPr>
          <p:cNvPr id="57" name="Rectangle 56"/>
          <p:cNvSpPr/>
          <p:nvPr/>
        </p:nvSpPr>
        <p:spPr>
          <a:xfrm>
            <a:off x="281263" y="6281900"/>
            <a:ext cx="8289636" cy="461665"/>
          </a:xfrm>
          <a:prstGeom prst="rect">
            <a:avLst/>
          </a:prstGeom>
        </p:spPr>
        <p:txBody>
          <a:bodyPr wrap="square">
            <a:spAutoFit/>
          </a:bodyPr>
          <a:lstStyle/>
          <a:p>
            <a:r>
              <a:rPr lang="en-US" sz="2400" dirty="0">
                <a:solidFill>
                  <a:srgbClr val="000000"/>
                </a:solidFill>
              </a:rPr>
              <a:t>Protein 	           </a:t>
            </a:r>
            <a:r>
              <a:rPr lang="en-US" sz="2000" dirty="0">
                <a:solidFill>
                  <a:srgbClr val="000000"/>
                </a:solidFill>
              </a:rPr>
              <a:t>7.7 mg/person/day  	</a:t>
            </a:r>
            <a:r>
              <a:rPr lang="en-US" sz="2400" dirty="0">
                <a:solidFill>
                  <a:srgbClr val="000000"/>
                </a:solidFill>
              </a:rPr>
              <a:t>–17.0% (–55.8, –4.1)</a:t>
            </a:r>
          </a:p>
        </p:txBody>
      </p:sp>
      <p:sp>
        <p:nvSpPr>
          <p:cNvPr id="58" name="Rectangle 57"/>
          <p:cNvSpPr/>
          <p:nvPr/>
        </p:nvSpPr>
        <p:spPr>
          <a:xfrm>
            <a:off x="174441" y="4421753"/>
            <a:ext cx="8797530" cy="461665"/>
          </a:xfrm>
          <a:prstGeom prst="rect">
            <a:avLst/>
          </a:prstGeom>
        </p:spPr>
        <p:txBody>
          <a:bodyPr wrap="square">
            <a:spAutoFit/>
          </a:bodyPr>
          <a:lstStyle/>
          <a:p>
            <a:r>
              <a:rPr lang="en-US" sz="2400" dirty="0">
                <a:solidFill>
                  <a:srgbClr val="000000"/>
                </a:solidFill>
              </a:rPr>
              <a:t>Vitamin B6 		</a:t>
            </a:r>
            <a:r>
              <a:rPr lang="en-US" sz="2000" dirty="0">
                <a:solidFill>
                  <a:srgbClr val="000000"/>
                </a:solidFill>
              </a:rPr>
              <a:t>0.5 mg/person/day 	 </a:t>
            </a:r>
            <a:r>
              <a:rPr lang="en-US" sz="2400" dirty="0">
                <a:solidFill>
                  <a:srgbClr val="000000"/>
                </a:solidFill>
              </a:rPr>
              <a:t>–15.2% (–27.3, –6.5) </a:t>
            </a:r>
            <a:endParaRPr lang="en-US" sz="2400" dirty="0"/>
          </a:p>
        </p:txBody>
      </p:sp>
      <p:pic>
        <p:nvPicPr>
          <p:cNvPr id="59" name="Picture 58"/>
          <p:cNvPicPr>
            <a:picLocks noChangeAspect="1"/>
          </p:cNvPicPr>
          <p:nvPr/>
        </p:nvPicPr>
        <p:blipFill>
          <a:blip r:embed="rId4">
            <a:extLst>
              <a:ext uri="{BEBA8EAE-BF5A-486C-A8C5-ECC9F3942E4B}">
                <a14:imgProps xmlns:a14="http://schemas.microsoft.com/office/drawing/2010/main">
                  <a14:imgLayer r:embed="rId7">
                    <a14:imgEffect>
                      <a14:backgroundRemoval t="4200" b="97000" l="0" r="100000"/>
                    </a14:imgEffect>
                  </a14:imgLayer>
                </a14:imgProps>
              </a:ext>
            </a:extLst>
          </a:blip>
          <a:stretch>
            <a:fillRect/>
          </a:stretch>
        </p:blipFill>
        <p:spPr>
          <a:xfrm>
            <a:off x="1944231" y="3428998"/>
            <a:ext cx="879753" cy="1108364"/>
          </a:xfrm>
          <a:prstGeom prst="rect">
            <a:avLst/>
          </a:prstGeom>
        </p:spPr>
      </p:pic>
      <p:pic>
        <p:nvPicPr>
          <p:cNvPr id="60" name="Picture 59"/>
          <p:cNvPicPr>
            <a:picLocks noChangeAspect="1"/>
          </p:cNvPicPr>
          <p:nvPr/>
        </p:nvPicPr>
        <p:blipFill>
          <a:blip r:embed="rId4">
            <a:extLst>
              <a:ext uri="{BEBA8EAE-BF5A-486C-A8C5-ECC9F3942E4B}">
                <a14:imgProps xmlns:a14="http://schemas.microsoft.com/office/drawing/2010/main">
                  <a14:imgLayer r:embed="rId8">
                    <a14:imgEffect>
                      <a14:backgroundRemoval t="4200" b="97000" l="0" r="100000"/>
                    </a14:imgEffect>
                  </a14:imgLayer>
                </a14:imgProps>
              </a:ext>
            </a:extLst>
          </a:blip>
          <a:stretch>
            <a:fillRect/>
          </a:stretch>
        </p:blipFill>
        <p:spPr>
          <a:xfrm>
            <a:off x="2823984" y="3428998"/>
            <a:ext cx="879753" cy="1108364"/>
          </a:xfrm>
          <a:prstGeom prst="rect">
            <a:avLst/>
          </a:prstGeom>
        </p:spPr>
      </p:pic>
      <p:pic>
        <p:nvPicPr>
          <p:cNvPr id="61" name="Picture 60"/>
          <p:cNvPicPr>
            <a:picLocks noChangeAspect="1"/>
          </p:cNvPicPr>
          <p:nvPr/>
        </p:nvPicPr>
        <p:blipFill>
          <a:blip r:embed="rId4">
            <a:extLst>
              <a:ext uri="{BEBA8EAE-BF5A-486C-A8C5-ECC9F3942E4B}">
                <a14:imgProps xmlns:a14="http://schemas.microsoft.com/office/drawing/2010/main">
                  <a14:imgLayer r:embed="rId9">
                    <a14:imgEffect>
                      <a14:backgroundRemoval t="4200" b="97000" l="0" r="100000"/>
                    </a14:imgEffect>
                  </a14:imgLayer>
                </a14:imgProps>
              </a:ext>
            </a:extLst>
          </a:blip>
          <a:stretch>
            <a:fillRect/>
          </a:stretch>
        </p:blipFill>
        <p:spPr>
          <a:xfrm>
            <a:off x="3693453" y="3428998"/>
            <a:ext cx="879753" cy="1108364"/>
          </a:xfrm>
          <a:prstGeom prst="rect">
            <a:avLst/>
          </a:prstGeom>
        </p:spPr>
      </p:pic>
      <p:pic>
        <p:nvPicPr>
          <p:cNvPr id="62" name="Picture 61"/>
          <p:cNvPicPr>
            <a:picLocks noChangeAspect="1"/>
          </p:cNvPicPr>
          <p:nvPr/>
        </p:nvPicPr>
        <p:blipFill>
          <a:blip r:embed="rId4">
            <a:extLst>
              <a:ext uri="{BEBA8EAE-BF5A-486C-A8C5-ECC9F3942E4B}">
                <a14:imgProps xmlns:a14="http://schemas.microsoft.com/office/drawing/2010/main">
                  <a14:imgLayer r:embed="rId10">
                    <a14:imgEffect>
                      <a14:backgroundRemoval t="4200" b="97000" l="0" r="100000"/>
                    </a14:imgEffect>
                  </a14:imgLayer>
                </a14:imgProps>
              </a:ext>
            </a:extLst>
          </a:blip>
          <a:stretch>
            <a:fillRect/>
          </a:stretch>
        </p:blipFill>
        <p:spPr>
          <a:xfrm>
            <a:off x="4573206" y="3428998"/>
            <a:ext cx="879753" cy="1108364"/>
          </a:xfrm>
          <a:prstGeom prst="rect">
            <a:avLst/>
          </a:prstGeom>
        </p:spPr>
      </p:pic>
      <p:pic>
        <p:nvPicPr>
          <p:cNvPr id="63" name="Picture 62"/>
          <p:cNvPicPr>
            <a:picLocks noChangeAspect="1"/>
          </p:cNvPicPr>
          <p:nvPr/>
        </p:nvPicPr>
        <p:blipFill>
          <a:blip r:embed="rId4">
            <a:extLst>
              <a:ext uri="{BEBA8EAE-BF5A-486C-A8C5-ECC9F3942E4B}">
                <a14:imgProps xmlns:a14="http://schemas.microsoft.com/office/drawing/2010/main">
                  <a14:imgLayer r:embed="rId11">
                    <a14:imgEffect>
                      <a14:backgroundRemoval t="4200" b="97000" l="0" r="100000"/>
                    </a14:imgEffect>
                  </a14:imgLayer>
                </a14:imgProps>
              </a:ext>
            </a:extLst>
          </a:blip>
          <a:stretch>
            <a:fillRect/>
          </a:stretch>
        </p:blipFill>
        <p:spPr>
          <a:xfrm>
            <a:off x="5463242" y="3428998"/>
            <a:ext cx="879753" cy="1108364"/>
          </a:xfrm>
          <a:prstGeom prst="rect">
            <a:avLst/>
          </a:prstGeom>
        </p:spPr>
      </p:pic>
      <p:pic>
        <p:nvPicPr>
          <p:cNvPr id="64" name="Picture 63"/>
          <p:cNvPicPr>
            <a:picLocks noChangeAspect="1"/>
          </p:cNvPicPr>
          <p:nvPr/>
        </p:nvPicPr>
        <p:blipFill>
          <a:blip r:embed="rId4">
            <a:extLst>
              <a:ext uri="{BEBA8EAE-BF5A-486C-A8C5-ECC9F3942E4B}">
                <a14:imgProps xmlns:a14="http://schemas.microsoft.com/office/drawing/2010/main">
                  <a14:imgLayer r:embed="rId12">
                    <a14:imgEffect>
                      <a14:backgroundRemoval t="4200" b="97000" l="0" r="100000"/>
                    </a14:imgEffect>
                  </a14:imgLayer>
                </a14:imgProps>
              </a:ext>
            </a:extLst>
          </a:blip>
          <a:stretch>
            <a:fillRect/>
          </a:stretch>
        </p:blipFill>
        <p:spPr>
          <a:xfrm>
            <a:off x="6342995" y="3428998"/>
            <a:ext cx="879753" cy="1108364"/>
          </a:xfrm>
          <a:prstGeom prst="rect">
            <a:avLst/>
          </a:prstGeom>
        </p:spPr>
      </p:pic>
      <p:pic>
        <p:nvPicPr>
          <p:cNvPr id="65" name="Picture 64"/>
          <p:cNvPicPr>
            <a:picLocks noChangeAspect="1"/>
          </p:cNvPicPr>
          <p:nvPr/>
        </p:nvPicPr>
        <p:blipFill>
          <a:blip r:embed="rId4">
            <a:extLst>
              <a:ext uri="{BEBA8EAE-BF5A-486C-A8C5-ECC9F3942E4B}">
                <a14:imgProps xmlns:a14="http://schemas.microsoft.com/office/drawing/2010/main">
                  <a14:imgLayer r:embed="rId13">
                    <a14:imgEffect>
                      <a14:backgroundRemoval t="4200" b="97000" l="0" r="100000"/>
                    </a14:imgEffect>
                  </a14:imgLayer>
                </a14:imgProps>
              </a:ext>
            </a:extLst>
          </a:blip>
          <a:stretch>
            <a:fillRect/>
          </a:stretch>
        </p:blipFill>
        <p:spPr>
          <a:xfrm>
            <a:off x="7222748" y="3428998"/>
            <a:ext cx="879753" cy="1108364"/>
          </a:xfrm>
          <a:prstGeom prst="rect">
            <a:avLst/>
          </a:prstGeom>
        </p:spPr>
      </p:pic>
      <p:pic>
        <p:nvPicPr>
          <p:cNvPr id="66" name="Picture 65"/>
          <p:cNvPicPr>
            <a:picLocks noChangeAspect="1"/>
          </p:cNvPicPr>
          <p:nvPr/>
        </p:nvPicPr>
        <p:blipFill>
          <a:blip r:embed="rId4">
            <a:extLst>
              <a:ext uri="{BEBA8EAE-BF5A-486C-A8C5-ECC9F3942E4B}">
                <a14:imgProps xmlns:a14="http://schemas.microsoft.com/office/drawing/2010/main">
                  <a14:imgLayer r:embed="rId12">
                    <a14:imgEffect>
                      <a14:backgroundRemoval t="4200" b="97000" l="0" r="100000"/>
                    </a14:imgEffect>
                  </a14:imgLayer>
                </a14:imgProps>
              </a:ext>
            </a:extLst>
          </a:blip>
          <a:stretch>
            <a:fillRect/>
          </a:stretch>
        </p:blipFill>
        <p:spPr>
          <a:xfrm>
            <a:off x="8102501" y="3428998"/>
            <a:ext cx="879753" cy="1108364"/>
          </a:xfrm>
          <a:prstGeom prst="rect">
            <a:avLst/>
          </a:prstGeom>
        </p:spPr>
      </p:pic>
      <p:sp>
        <p:nvSpPr>
          <p:cNvPr id="68" name="Rectangle 67"/>
          <p:cNvSpPr/>
          <p:nvPr/>
        </p:nvSpPr>
        <p:spPr>
          <a:xfrm>
            <a:off x="244806" y="1707514"/>
            <a:ext cx="3393091" cy="1217477"/>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ectangle 68"/>
          <p:cNvSpPr/>
          <p:nvPr/>
        </p:nvSpPr>
        <p:spPr>
          <a:xfrm>
            <a:off x="150090" y="3454031"/>
            <a:ext cx="1316186" cy="1037149"/>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225720" y="4837390"/>
            <a:ext cx="1275191" cy="1548573"/>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7055343" y="1630218"/>
            <a:ext cx="3393091" cy="121747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6342995" y="3319885"/>
            <a:ext cx="3393091" cy="121747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5358798" y="4883418"/>
            <a:ext cx="3613173" cy="150254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225720" y="219363"/>
            <a:ext cx="8756535" cy="954107"/>
          </a:xfrm>
          <a:prstGeom prst="rect">
            <a:avLst/>
          </a:prstGeom>
          <a:noFill/>
        </p:spPr>
        <p:txBody>
          <a:bodyPr wrap="square" rtlCol="0">
            <a:spAutoFit/>
          </a:bodyPr>
          <a:lstStyle/>
          <a:p>
            <a:r>
              <a:rPr lang="en-US" sz="2800" dirty="0">
                <a:solidFill>
                  <a:srgbClr val="000000"/>
                </a:solidFill>
              </a:rPr>
              <a:t>For children 1-3 years in Landlocked Developing Countries, the EWE effect is substantial.</a:t>
            </a:r>
          </a:p>
        </p:txBody>
      </p:sp>
      <p:sp>
        <p:nvSpPr>
          <p:cNvPr id="76" name="Rectangle 75"/>
          <p:cNvSpPr/>
          <p:nvPr/>
        </p:nvSpPr>
        <p:spPr>
          <a:xfrm>
            <a:off x="-1" y="5012203"/>
            <a:ext cx="9882910" cy="173034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146824" y="3295997"/>
            <a:ext cx="9882910" cy="33607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5668588" y="2845938"/>
            <a:ext cx="2906840" cy="461665"/>
          </a:xfrm>
          <a:prstGeom prst="rect">
            <a:avLst/>
          </a:prstGeom>
        </p:spPr>
        <p:txBody>
          <a:bodyPr wrap="square">
            <a:spAutoFit/>
          </a:bodyPr>
          <a:lstStyle/>
          <a:p>
            <a:r>
              <a:rPr lang="en-US" sz="2400" dirty="0">
                <a:solidFill>
                  <a:srgbClr val="000000"/>
                </a:solidFill>
              </a:rPr>
              <a:t>–39.2% (–73.3, –15.7)</a:t>
            </a:r>
          </a:p>
        </p:txBody>
      </p:sp>
    </p:spTree>
    <p:extLst>
      <p:ext uri="{BB962C8B-B14F-4D97-AF65-F5344CB8AC3E}">
        <p14:creationId xmlns:p14="http://schemas.microsoft.com/office/powerpoint/2010/main" val="347267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77"/>
                                        </p:tgtEl>
                                      </p:cBhvr>
                                    </p:animEffect>
                                    <p:set>
                                      <p:cBhvr>
                                        <p:cTn id="20" dur="1" fill="hold">
                                          <p:stCondLst>
                                            <p:cond delay="499"/>
                                          </p:stCondLst>
                                        </p:cTn>
                                        <p:tgtEl>
                                          <p:spTgt spid="7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500"/>
                                        <p:tgtEl>
                                          <p:spTgt spid="7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76"/>
                                        </p:tgtEl>
                                      </p:cBhvr>
                                    </p:animEffect>
                                    <p:set>
                                      <p:cBhvr>
                                        <p:cTn id="30" dur="1" fill="hold">
                                          <p:stCondLst>
                                            <p:cond delay="499"/>
                                          </p:stCondLst>
                                        </p:cTn>
                                        <p:tgtEl>
                                          <p:spTgt spid="7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fade">
                                      <p:cBhvr>
                                        <p:cTn id="35" dur="500"/>
                                        <p:tgtEl>
                                          <p:spTgt spid="71"/>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500"/>
                                        <p:tgtEl>
                                          <p:spTgt spid="72"/>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fade">
                                      <p:cBhvr>
                                        <p:cTn id="4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2" grpId="0" animBg="1"/>
      <p:bldP spid="73" grpId="0" animBg="1"/>
      <p:bldP spid="76" grpId="0" animBg="1"/>
      <p:bldP spid="77" grpId="0" animBg="1"/>
      <p:bldP spid="7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469109992_c9316113a5_o.jp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10855" y="-1"/>
            <a:ext cx="4580820" cy="3412887"/>
          </a:xfrm>
          <a:prstGeom prst="rect">
            <a:avLst/>
          </a:prstGeom>
        </p:spPr>
      </p:pic>
      <p:pic>
        <p:nvPicPr>
          <p:cNvPr id="3" name="Picture 2" descr="19482101799_2474ca1a47_o.jpg"/>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80820" y="-32568"/>
            <a:ext cx="4563181" cy="3445114"/>
          </a:xfrm>
          <a:prstGeom prst="rect">
            <a:avLst/>
          </a:prstGeom>
        </p:spPr>
      </p:pic>
      <p:pic>
        <p:nvPicPr>
          <p:cNvPr id="4" name="Picture 3" descr="19886459852_d85c5ca202_o.jpg"/>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4580820" y="3402030"/>
            <a:ext cx="4563179" cy="3466825"/>
          </a:xfrm>
          <a:prstGeom prst="rect">
            <a:avLst/>
          </a:prstGeom>
        </p:spPr>
      </p:pic>
      <p:pic>
        <p:nvPicPr>
          <p:cNvPr id="5" name="Picture 4" descr="19729293951_dd7d045629_o.jpg"/>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0855" y="3402030"/>
            <a:ext cx="4580820" cy="3466826"/>
          </a:xfrm>
          <a:prstGeom prst="rect">
            <a:avLst/>
          </a:prstGeom>
        </p:spPr>
      </p:pic>
      <p:sp>
        <p:nvSpPr>
          <p:cNvPr id="8" name="Content Placeholder 2"/>
          <p:cNvSpPr txBox="1">
            <a:spLocks/>
          </p:cNvSpPr>
          <p:nvPr/>
        </p:nvSpPr>
        <p:spPr>
          <a:xfrm>
            <a:off x="2540075" y="5473564"/>
            <a:ext cx="2029889" cy="509674"/>
          </a:xfrm>
          <a:prstGeom prst="rect">
            <a:avLst/>
          </a:prstGeom>
          <a:noFill/>
          <a:ln>
            <a:noFill/>
          </a:ln>
        </p:spPr>
        <p:style>
          <a:lnRef idx="1">
            <a:schemeClr val="dk1"/>
          </a:lnRef>
          <a:fillRef idx="3">
            <a:schemeClr val="dk1"/>
          </a:fillRef>
          <a:effectRef idx="2">
            <a:schemeClr val="dk1"/>
          </a:effectRef>
          <a:fontRef idx="minor">
            <a:schemeClr val="lt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2800" dirty="0">
                <a:solidFill>
                  <a:schemeClr val="bg1"/>
                </a:solidFill>
              </a:rPr>
              <a:t>Study 2: Indigenous heat</a:t>
            </a:r>
            <a:endParaRPr lang="en-US" sz="2800" dirty="0"/>
          </a:p>
        </p:txBody>
      </p:sp>
    </p:spTree>
    <p:extLst>
      <p:ext uri="{BB962C8B-B14F-4D97-AF65-F5344CB8AC3E}">
        <p14:creationId xmlns:p14="http://schemas.microsoft.com/office/powerpoint/2010/main" val="325663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LOCAL study: Associations between climate and health in northern Australia</a:t>
            </a:r>
            <a:br>
              <a:rPr lang="en-US" dirty="0"/>
            </a:br>
            <a:endParaRPr lang="en-US" dirty="0"/>
          </a:p>
        </p:txBody>
      </p:sp>
      <p:sp>
        <p:nvSpPr>
          <p:cNvPr id="3" name="Text Placeholder 2"/>
          <p:cNvSpPr>
            <a:spLocks noGrp="1"/>
          </p:cNvSpPr>
          <p:nvPr>
            <p:ph type="body" idx="1"/>
          </p:nvPr>
        </p:nvSpPr>
        <p:spPr/>
        <p:txBody>
          <a:bodyPr/>
          <a:lstStyle/>
          <a:p>
            <a:r>
              <a:rPr lang="en-US" dirty="0"/>
              <a:t>Principal component analysis and MM-</a:t>
            </a:r>
            <a:r>
              <a:rPr lang="en-US" dirty="0" err="1"/>
              <a:t>est</a:t>
            </a:r>
            <a:r>
              <a:rPr lang="en-US" dirty="0"/>
              <a:t> robust regression</a:t>
            </a:r>
          </a:p>
        </p:txBody>
      </p:sp>
    </p:spTree>
    <p:extLst>
      <p:ext uri="{BB962C8B-B14F-4D97-AF65-F5344CB8AC3E}">
        <p14:creationId xmlns:p14="http://schemas.microsoft.com/office/powerpoint/2010/main" val="23032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233" b="100000" l="8298" r="93191">
                        <a14:foregroundMark x1="74681" y1="94418" x2="74681" y2="94418"/>
                        <a14:foregroundMark x1="69362" y1="88357" x2="69362" y2="88357"/>
                        <a14:foregroundMark x1="77234" y1="88836" x2="77234" y2="88836"/>
                        <a14:foregroundMark x1="57021" y1="76396" x2="57021" y2="76396"/>
                        <a14:foregroundMark x1="44362" y1="7337" x2="44362" y2="7337"/>
                        <a14:foregroundMark x1="66915" y1="8772" x2="66915" y2="8772"/>
                        <a14:foregroundMark x1="55426" y1="14833" x2="55426" y2="14833"/>
                        <a14:foregroundMark x1="25319" y1="20734" x2="25319" y2="20734"/>
                      </a14:backgroundRemoval>
                    </a14:imgEffect>
                  </a14:imgLayer>
                </a14:imgProps>
              </a:ext>
            </a:extLst>
          </a:blip>
          <a:stretch>
            <a:fillRect/>
          </a:stretch>
        </p:blipFill>
        <p:spPr>
          <a:xfrm>
            <a:off x="640354" y="851363"/>
            <a:ext cx="7783731" cy="5191914"/>
          </a:xfrm>
          <a:prstGeom prst="rect">
            <a:avLst/>
          </a:prstGeom>
        </p:spPr>
      </p:pic>
    </p:spTree>
    <p:extLst>
      <p:ext uri="{BB962C8B-B14F-4D97-AF65-F5344CB8AC3E}">
        <p14:creationId xmlns:p14="http://schemas.microsoft.com/office/powerpoint/2010/main" val="34999087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80" b="100000" l="521" r="100000">
                        <a14:foregroundMark x1="65938" y1="91961" x2="65938" y2="91961"/>
                        <a14:foregroundMark x1="65938" y1="91961" x2="65938" y2="91961"/>
                        <a14:foregroundMark x1="53646" y1="73137" x2="53646" y2="73137"/>
                        <a14:foregroundMark x1="45104" y1="7059" x2="45104" y2="7059"/>
                        <a14:foregroundMark x1="53750" y1="4510" x2="53750" y2="4510"/>
                      </a14:backgroundRemoval>
                    </a14:imgEffect>
                  </a14:imgLayer>
                </a14:imgProps>
              </a:ext>
            </a:extLst>
          </a:blip>
          <a:stretch>
            <a:fillRect/>
          </a:stretch>
        </p:blipFill>
        <p:spPr>
          <a:xfrm>
            <a:off x="0" y="990600"/>
            <a:ext cx="9144000" cy="4857750"/>
          </a:xfrm>
          <a:prstGeom prst="rect">
            <a:avLst/>
          </a:prstGeom>
        </p:spPr>
      </p:pic>
      <p:sp>
        <p:nvSpPr>
          <p:cNvPr id="5" name="Rectangle 4"/>
          <p:cNvSpPr/>
          <p:nvPr/>
        </p:nvSpPr>
        <p:spPr>
          <a:xfrm>
            <a:off x="3625578" y="814167"/>
            <a:ext cx="986633" cy="69822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3843667" y="923752"/>
            <a:ext cx="1311648" cy="2369078"/>
            <a:chOff x="3843667" y="923752"/>
            <a:chExt cx="1311648" cy="2369078"/>
          </a:xfrm>
        </p:grpSpPr>
        <p:sp>
          <p:nvSpPr>
            <p:cNvPr id="6" name="Rectangle 5"/>
            <p:cNvSpPr/>
            <p:nvPr/>
          </p:nvSpPr>
          <p:spPr>
            <a:xfrm>
              <a:off x="3927064" y="923752"/>
              <a:ext cx="1228251" cy="106492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84016" y1="21277" x2="84016" y2="21277"/>
                          <a14:foregroundMark x1="22951" y1="3783" x2="22951" y2="3783"/>
                          <a14:foregroundMark x1="15164" y1="4965" x2="15164" y2="4965"/>
                          <a14:foregroundMark x1="36885" y1="3073" x2="36885" y2="3073"/>
                          <a14:foregroundMark x1="38934" y1="3310" x2="38934" y2="3310"/>
                        </a14:backgroundRemoval>
                      </a14:imgEffect>
                      <a14:imgEffect>
                        <a14:artisticLineDrawing/>
                      </a14:imgEffect>
                    </a14:imgLayer>
                  </a14:imgProps>
                </a:ext>
              </a:extLst>
            </a:blip>
            <a:stretch>
              <a:fillRect/>
            </a:stretch>
          </p:blipFill>
          <p:spPr>
            <a:xfrm>
              <a:off x="3843667" y="1201916"/>
              <a:ext cx="1206106" cy="2090914"/>
            </a:xfrm>
            <a:prstGeom prst="rect">
              <a:avLst/>
            </a:prstGeom>
          </p:spPr>
        </p:pic>
      </p:grpSp>
      <p:sp>
        <p:nvSpPr>
          <p:cNvPr id="8" name="Rectangle 7"/>
          <p:cNvSpPr/>
          <p:nvPr/>
        </p:nvSpPr>
        <p:spPr>
          <a:xfrm>
            <a:off x="4545367" y="641486"/>
            <a:ext cx="802124" cy="69822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1360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Within the next 50 years, the Northern Territory is projected to experience: higher average temperatures, higher sea surface temperatures, rising sea levels, more extreme hot days, and more intense cyclones </a:t>
            </a:r>
          </a:p>
        </p:txBody>
      </p:sp>
    </p:spTree>
    <p:extLst>
      <p:ext uri="{BB962C8B-B14F-4D97-AF65-F5344CB8AC3E}">
        <p14:creationId xmlns:p14="http://schemas.microsoft.com/office/powerpoint/2010/main" val="17468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30520"/>
            <a:ext cx="8229600" cy="5495644"/>
          </a:xfrm>
        </p:spPr>
        <p:txBody>
          <a:bodyPr>
            <a:normAutofit/>
          </a:bodyPr>
          <a:lstStyle/>
          <a:p>
            <a:pPr marL="0" indent="0">
              <a:buNone/>
            </a:pPr>
            <a:r>
              <a:rPr lang="en-US" dirty="0"/>
              <a:t>Indigenous Australians compose 30% of the population in the Northern Territory. Nationally, they compose 3.3% of the population.</a:t>
            </a:r>
          </a:p>
          <a:p>
            <a:pPr marL="0" indent="0">
              <a:buNone/>
            </a:pPr>
            <a:endParaRPr lang="en-US" dirty="0"/>
          </a:p>
          <a:p>
            <a:pPr marL="0" indent="0">
              <a:buNone/>
            </a:pPr>
            <a:r>
              <a:rPr lang="en-US" dirty="0"/>
              <a:t>Compared to the rest of the country, age-</a:t>
            </a:r>
            <a:r>
              <a:rPr lang="en-US" dirty="0" err="1"/>
              <a:t>standardised</a:t>
            </a:r>
            <a:r>
              <a:rPr lang="en-US" dirty="0"/>
              <a:t> DALY (disability-adjusted life years) rates for Indigenous Australians are highest in the Northern Territory.</a:t>
            </a:r>
          </a:p>
        </p:txBody>
      </p:sp>
    </p:spTree>
    <p:extLst>
      <p:ext uri="{BB962C8B-B14F-4D97-AF65-F5344CB8AC3E}">
        <p14:creationId xmlns:p14="http://schemas.microsoft.com/office/powerpoint/2010/main" val="290948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9" presetClass="emph" presetSubtype="0" nodeType="withEffect">
                                  <p:stCondLst>
                                    <p:cond delay="0"/>
                                  </p:stCondLst>
                                  <p:childTnLst>
                                    <p:set>
                                      <p:cBhvr rctx="PPT">
                                        <p:cTn id="9" dur="indefinite"/>
                                        <p:tgtEl>
                                          <p:spTgt spid="3">
                                            <p:txEl>
                                              <p:pRg st="0" end="0"/>
                                            </p:txEl>
                                          </p:spTgt>
                                        </p:tgtEl>
                                        <p:attrNameLst>
                                          <p:attrName>style.opacity</p:attrName>
                                        </p:attrNameLst>
                                      </p:cBhvr>
                                      <p:to>
                                        <p:strVal val="0.25"/>
                                      </p:to>
                                    </p:set>
                                    <p:animEffect filter="image" prLst="opacity: 0.25">
                                      <p:cBhvr rctx="IE">
                                        <p:cTn id="10" dur="indefinite"/>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30520"/>
            <a:ext cx="8229600" cy="5495644"/>
          </a:xfrm>
        </p:spPr>
        <p:txBody>
          <a:bodyPr>
            <a:normAutofit/>
          </a:bodyPr>
          <a:lstStyle/>
          <a:p>
            <a:pPr marL="0" indent="0">
              <a:buNone/>
            </a:pPr>
            <a:r>
              <a:rPr lang="en-US" dirty="0"/>
              <a:t>Compared to non-Indigenous Australians, Aboriginal and Torres Strait Islander people</a:t>
            </a:r>
          </a:p>
          <a:p>
            <a:r>
              <a:rPr lang="en-US" dirty="0"/>
              <a:t>are 3x more likely to have diabetes </a:t>
            </a:r>
          </a:p>
          <a:p>
            <a:r>
              <a:rPr lang="en-US" dirty="0"/>
              <a:t>are 2x as likely to be obese</a:t>
            </a:r>
          </a:p>
          <a:p>
            <a:r>
              <a:rPr lang="en-US" dirty="0"/>
              <a:t>have 2x the rate of mortality from coronary heart disease</a:t>
            </a:r>
          </a:p>
          <a:p>
            <a:r>
              <a:rPr lang="en-US" dirty="0"/>
              <a:t>have 5x the rate of mortality from diabetes </a:t>
            </a:r>
          </a:p>
          <a:p>
            <a:r>
              <a:rPr lang="en-US" dirty="0"/>
              <a:t>experience 2.3x the age-</a:t>
            </a:r>
            <a:r>
              <a:rPr lang="en-US" dirty="0" err="1"/>
              <a:t>standardised</a:t>
            </a:r>
            <a:r>
              <a:rPr lang="en-US" dirty="0"/>
              <a:t> </a:t>
            </a:r>
            <a:r>
              <a:rPr lang="en-US" dirty="0" err="1"/>
              <a:t>hospitalisation</a:t>
            </a:r>
            <a:r>
              <a:rPr lang="en-US" dirty="0"/>
              <a:t> rate</a:t>
            </a:r>
          </a:p>
          <a:p>
            <a:pPr marL="0" indent="0">
              <a:buNone/>
            </a:pPr>
            <a:endParaRPr lang="en-US" dirty="0"/>
          </a:p>
        </p:txBody>
      </p:sp>
    </p:spTree>
    <p:extLst>
      <p:ext uri="{BB962C8B-B14F-4D97-AF65-F5344CB8AC3E}">
        <p14:creationId xmlns:p14="http://schemas.microsoft.com/office/powerpoint/2010/main" val="303909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3069" y="195373"/>
            <a:ext cx="8268121" cy="1323439"/>
          </a:xfrm>
          <a:prstGeom prst="rect">
            <a:avLst/>
          </a:prstGeom>
          <a:noFill/>
        </p:spPr>
        <p:txBody>
          <a:bodyPr wrap="square" rtlCol="0">
            <a:spAutoFit/>
          </a:bodyPr>
          <a:lstStyle/>
          <a:p>
            <a:r>
              <a:rPr lang="en-US" sz="4000" dirty="0">
                <a:solidFill>
                  <a:srgbClr val="FF0000"/>
                </a:solidFill>
              </a:rPr>
              <a:t>En</a:t>
            </a:r>
            <a:r>
              <a:rPr lang="en-US" sz="4000" dirty="0"/>
              <a:t>vironments and </a:t>
            </a:r>
            <a:r>
              <a:rPr lang="en-US" sz="4000" dirty="0">
                <a:solidFill>
                  <a:srgbClr val="FF0000"/>
                </a:solidFill>
              </a:rPr>
              <a:t>R</a:t>
            </a:r>
            <a:r>
              <a:rPr lang="en-US" sz="4000" dirty="0"/>
              <a:t>emote </a:t>
            </a:r>
            <a:r>
              <a:rPr lang="en-US" sz="4000" dirty="0">
                <a:solidFill>
                  <a:srgbClr val="FF0000"/>
                </a:solidFill>
              </a:rPr>
              <a:t>I</a:t>
            </a:r>
            <a:r>
              <a:rPr lang="en-US" sz="4000" dirty="0"/>
              <a:t>ndigenous </a:t>
            </a:r>
            <a:r>
              <a:rPr lang="en-US" sz="4000" dirty="0" err="1">
                <a:solidFill>
                  <a:srgbClr val="FF0000"/>
                </a:solidFill>
              </a:rPr>
              <a:t>C</a:t>
            </a:r>
            <a:r>
              <a:rPr lang="en-US" sz="4000" dirty="0" err="1"/>
              <a:t>ardiometabolic</a:t>
            </a:r>
            <a:r>
              <a:rPr lang="en-US" sz="4000" dirty="0"/>
              <a:t> </a:t>
            </a:r>
            <a:r>
              <a:rPr lang="en-US" sz="4000" dirty="0">
                <a:solidFill>
                  <a:srgbClr val="FF0000"/>
                </a:solidFill>
              </a:rPr>
              <a:t>H</a:t>
            </a:r>
            <a:r>
              <a:rPr lang="en-US" sz="4000" dirty="0"/>
              <a:t>ealth: </a:t>
            </a:r>
            <a:r>
              <a:rPr lang="en-US" sz="4000" dirty="0" err="1">
                <a:solidFill>
                  <a:srgbClr val="FF0000"/>
                </a:solidFill>
              </a:rPr>
              <a:t>EnRICH</a:t>
            </a:r>
            <a:r>
              <a:rPr lang="en-US" sz="4000" dirty="0">
                <a:solidFill>
                  <a:srgbClr val="FF0000"/>
                </a:solidFill>
              </a:rPr>
              <a:t> </a:t>
            </a:r>
            <a:r>
              <a:rPr lang="en-US" sz="4000" dirty="0"/>
              <a:t>study</a:t>
            </a:r>
          </a:p>
        </p:txBody>
      </p:sp>
    </p:spTree>
    <p:extLst>
      <p:ext uri="{BB962C8B-B14F-4D97-AF65-F5344CB8AC3E}">
        <p14:creationId xmlns:p14="http://schemas.microsoft.com/office/powerpoint/2010/main" val="285607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7ADDBF"/>
        </a:solidFill>
        <a:effectLst/>
      </p:bgPr>
    </p:bg>
    <p:spTree>
      <p:nvGrpSpPr>
        <p:cNvPr id="1" name=""/>
        <p:cNvGrpSpPr/>
        <p:nvPr/>
      </p:nvGrpSpPr>
      <p:grpSpPr>
        <a:xfrm>
          <a:off x="0" y="0"/>
          <a:ext cx="0" cy="0"/>
          <a:chOff x="0" y="0"/>
          <a:chExt cx="0" cy="0"/>
        </a:xfrm>
      </p:grpSpPr>
      <p:sp>
        <p:nvSpPr>
          <p:cNvPr id="4" name="TextBox 3"/>
          <p:cNvSpPr txBox="1"/>
          <p:nvPr/>
        </p:nvSpPr>
        <p:spPr>
          <a:xfrm>
            <a:off x="306170" y="505489"/>
            <a:ext cx="10466485" cy="830997"/>
          </a:xfrm>
          <a:prstGeom prst="rect">
            <a:avLst/>
          </a:prstGeom>
          <a:noFill/>
        </p:spPr>
        <p:txBody>
          <a:bodyPr wrap="square" rtlCol="0">
            <a:spAutoFit/>
          </a:bodyPr>
          <a:lstStyle/>
          <a:p>
            <a:r>
              <a:rPr lang="en-US" sz="4800" dirty="0">
                <a:solidFill>
                  <a:srgbClr val="000000"/>
                </a:solidFill>
              </a:rPr>
              <a:t>Main findings</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10000" r="90000"/>
                    </a14:imgEffect>
                  </a14:imgLayer>
                </a14:imgProps>
              </a:ext>
            </a:extLst>
          </a:blip>
          <a:stretch>
            <a:fillRect/>
          </a:stretch>
        </p:blipFill>
        <p:spPr>
          <a:xfrm>
            <a:off x="4284579" y="0"/>
            <a:ext cx="6858000" cy="6858000"/>
          </a:xfrm>
          <a:prstGeom prst="rect">
            <a:avLst/>
          </a:prstGeom>
        </p:spPr>
      </p:pic>
      <p:sp>
        <p:nvSpPr>
          <p:cNvPr id="5" name="Content Placeholder 4"/>
          <p:cNvSpPr>
            <a:spLocks noGrp="1"/>
          </p:cNvSpPr>
          <p:nvPr>
            <p:ph idx="1"/>
          </p:nvPr>
        </p:nvSpPr>
        <p:spPr/>
        <p:txBody>
          <a:bodyPr/>
          <a:lstStyle/>
          <a:p>
            <a:endParaRPr lang="en-US"/>
          </a:p>
        </p:txBody>
      </p:sp>
      <p:sp>
        <p:nvSpPr>
          <p:cNvPr id="6" name="Content Placeholder 2"/>
          <p:cNvSpPr txBox="1">
            <a:spLocks/>
          </p:cNvSpPr>
          <p:nvPr/>
        </p:nvSpPr>
        <p:spPr>
          <a:xfrm>
            <a:off x="457200" y="1600200"/>
            <a:ext cx="5946274" cy="482043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rgbClr val="000000"/>
                </a:solidFill>
              </a:rPr>
              <a:t>Relative heat poses a significant threat to </a:t>
            </a:r>
            <a:r>
              <a:rPr lang="en-US" sz="2800" dirty="0" err="1">
                <a:solidFill>
                  <a:srgbClr val="000000"/>
                </a:solidFill>
              </a:rPr>
              <a:t>cardiometabolic</a:t>
            </a:r>
            <a:r>
              <a:rPr lang="en-US" sz="2800" dirty="0">
                <a:solidFill>
                  <a:srgbClr val="000000"/>
                </a:solidFill>
              </a:rPr>
              <a:t> health among Indigenous communities in northern Australia</a:t>
            </a:r>
          </a:p>
          <a:p>
            <a:r>
              <a:rPr lang="en-US" sz="2800" dirty="0">
                <a:solidFill>
                  <a:srgbClr val="000000"/>
                </a:solidFill>
              </a:rPr>
              <a:t>Severity of the heat shock matters more than duration or frequency</a:t>
            </a:r>
          </a:p>
          <a:p>
            <a:r>
              <a:rPr lang="en-US" sz="2800" dirty="0">
                <a:solidFill>
                  <a:srgbClr val="000000"/>
                </a:solidFill>
              </a:rPr>
              <a:t>Relative heat shocks should be the focus of environmental public health preparation and response</a:t>
            </a:r>
          </a:p>
        </p:txBody>
      </p:sp>
    </p:spTree>
    <p:extLst>
      <p:ext uri="{BB962C8B-B14F-4D97-AF65-F5344CB8AC3E}">
        <p14:creationId xmlns:p14="http://schemas.microsoft.com/office/powerpoint/2010/main" val="183468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
                                        <p:tgtEl>
                                          <p:spTgt spid="6">
                                            <p:txEl>
                                              <p:pRg st="1" end="1"/>
                                            </p:txEl>
                                          </p:spTgt>
                                        </p:tgtEl>
                                      </p:cBhvr>
                                    </p:animEffect>
                                  </p:childTnLst>
                                </p:cTn>
                              </p:par>
                              <p:par>
                                <p:cTn id="18" presetID="9" presetClass="emph" presetSubtype="0" nodeType="withEffect">
                                  <p:stCondLst>
                                    <p:cond delay="0"/>
                                  </p:stCondLst>
                                  <p:childTnLst>
                                    <p:set>
                                      <p:cBhvr rctx="PPT">
                                        <p:cTn id="19" dur="indefinite"/>
                                        <p:tgtEl>
                                          <p:spTgt spid="6">
                                            <p:txEl>
                                              <p:pRg st="0" end="0"/>
                                            </p:txEl>
                                          </p:spTgt>
                                        </p:tgtEl>
                                        <p:attrNameLst>
                                          <p:attrName>style.opacity</p:attrName>
                                        </p:attrNameLst>
                                      </p:cBhvr>
                                      <p:to>
                                        <p:strVal val="0.25"/>
                                      </p:to>
                                    </p:set>
                                    <p:animEffect filter="image" prLst="opacity: 0.25">
                                      <p:cBhvr rctx="IE">
                                        <p:cTn id="20" dur="indefinite"/>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100"/>
                                        <p:tgtEl>
                                          <p:spTgt spid="6">
                                            <p:txEl>
                                              <p:pRg st="2" end="2"/>
                                            </p:txEl>
                                          </p:spTgt>
                                        </p:tgtEl>
                                      </p:cBhvr>
                                    </p:animEffect>
                                  </p:childTnLst>
                                </p:cTn>
                              </p:par>
                              <p:par>
                                <p:cTn id="26" presetID="9" presetClass="emph" presetSubtype="0" nodeType="withEffect">
                                  <p:stCondLst>
                                    <p:cond delay="0"/>
                                  </p:stCondLst>
                                  <p:childTnLst>
                                    <p:set>
                                      <p:cBhvr rctx="PPT">
                                        <p:cTn id="27" dur="indefinite"/>
                                        <p:tgtEl>
                                          <p:spTgt spid="6">
                                            <p:txEl>
                                              <p:pRg st="1" end="1"/>
                                            </p:txEl>
                                          </p:spTgt>
                                        </p:tgtEl>
                                        <p:attrNameLst>
                                          <p:attrName>style.opacity</p:attrName>
                                        </p:attrNameLst>
                                      </p:cBhvr>
                                      <p:to>
                                        <p:strVal val="0.25"/>
                                      </p:to>
                                    </p:set>
                                    <p:animEffect filter="image" prLst="opacity: 0.25">
                                      <p:cBhvr rctx="IE">
                                        <p:cTn id="28" dur="indefinite"/>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94" t="1306" r="892" b="1306"/>
          <a:stretch/>
        </p:blipFill>
        <p:spPr>
          <a:xfrm>
            <a:off x="72570" y="371929"/>
            <a:ext cx="8989787" cy="6086928"/>
          </a:xfrm>
          <a:prstGeom prst="rect">
            <a:avLst/>
          </a:prstGeom>
        </p:spPr>
      </p:pic>
    </p:spTree>
    <p:extLst>
      <p:ext uri="{BB962C8B-B14F-4D97-AF65-F5344CB8AC3E}">
        <p14:creationId xmlns:p14="http://schemas.microsoft.com/office/powerpoint/2010/main" val="304209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590" y="1890879"/>
            <a:ext cx="8229600" cy="3911015"/>
          </a:xfrm>
        </p:spPr>
        <p:txBody>
          <a:bodyPr>
            <a:normAutofit/>
          </a:bodyPr>
          <a:lstStyle/>
          <a:p>
            <a:pPr marL="0" indent="0">
              <a:buNone/>
            </a:pPr>
            <a:r>
              <a:rPr lang="en-US" u="sng" dirty="0"/>
              <a:t>For 104 remote Indigenous communities in NT:</a:t>
            </a:r>
          </a:p>
          <a:p>
            <a:pPr marL="0" indent="0">
              <a:buNone/>
            </a:pPr>
            <a:r>
              <a:rPr lang="en-US" dirty="0"/>
              <a:t>33 physical environment variables (2010 – 2015)</a:t>
            </a:r>
          </a:p>
          <a:p>
            <a:pPr lvl="1">
              <a:buFontTx/>
              <a:buChar char="-"/>
            </a:pPr>
            <a:r>
              <a:rPr lang="en-US" sz="2400" dirty="0"/>
              <a:t>Collected by field workers using ARCGIS</a:t>
            </a:r>
          </a:p>
          <a:p>
            <a:pPr marL="0" indent="0">
              <a:buNone/>
            </a:pPr>
            <a:r>
              <a:rPr lang="en-US" dirty="0"/>
              <a:t>118 census variables (2010 – 2015)</a:t>
            </a:r>
          </a:p>
          <a:p>
            <a:pPr marL="857250" lvl="2" indent="-457200">
              <a:buFontTx/>
              <a:buChar char="-"/>
            </a:pPr>
            <a:r>
              <a:rPr lang="en-US" dirty="0"/>
              <a:t>Australian Bureau of Statistics </a:t>
            </a:r>
          </a:p>
          <a:p>
            <a:pPr marL="0" indent="0">
              <a:buNone/>
            </a:pPr>
            <a:r>
              <a:rPr lang="en-US" dirty="0"/>
              <a:t>67 climate variables (2000 – 2015)</a:t>
            </a:r>
          </a:p>
          <a:p>
            <a:pPr lvl="1">
              <a:buFontTx/>
              <a:buChar char="-"/>
            </a:pPr>
            <a:r>
              <a:rPr lang="en-US" dirty="0"/>
              <a:t>Bureau of Meteorology </a:t>
            </a:r>
          </a:p>
          <a:p>
            <a:pPr marL="457200" lvl="1" indent="0">
              <a:buNone/>
            </a:pPr>
            <a:endParaRPr lang="en-US" dirty="0"/>
          </a:p>
          <a:p>
            <a:pPr marL="457200" lvl="1" indent="0">
              <a:buNone/>
            </a:pPr>
            <a:endParaRPr lang="en-US" dirty="0"/>
          </a:p>
        </p:txBody>
      </p:sp>
      <p:sp>
        <p:nvSpPr>
          <p:cNvPr id="5" name="TextBox 4"/>
          <p:cNvSpPr txBox="1"/>
          <p:nvPr/>
        </p:nvSpPr>
        <p:spPr>
          <a:xfrm>
            <a:off x="293069" y="195373"/>
            <a:ext cx="8268121" cy="1323439"/>
          </a:xfrm>
          <a:prstGeom prst="rect">
            <a:avLst/>
          </a:prstGeom>
          <a:noFill/>
        </p:spPr>
        <p:txBody>
          <a:bodyPr wrap="square" rtlCol="0">
            <a:spAutoFit/>
          </a:bodyPr>
          <a:lstStyle/>
          <a:p>
            <a:r>
              <a:rPr lang="en-US" sz="4000" dirty="0">
                <a:solidFill>
                  <a:srgbClr val="FF0000"/>
                </a:solidFill>
              </a:rPr>
              <a:t>En</a:t>
            </a:r>
            <a:r>
              <a:rPr lang="en-US" sz="4000" dirty="0"/>
              <a:t>vironments and </a:t>
            </a:r>
            <a:r>
              <a:rPr lang="en-US" sz="4000" dirty="0">
                <a:solidFill>
                  <a:srgbClr val="FF0000"/>
                </a:solidFill>
              </a:rPr>
              <a:t>R</a:t>
            </a:r>
            <a:r>
              <a:rPr lang="en-US" sz="4000" dirty="0"/>
              <a:t>emote </a:t>
            </a:r>
            <a:r>
              <a:rPr lang="en-US" sz="4000" dirty="0">
                <a:solidFill>
                  <a:srgbClr val="FF0000"/>
                </a:solidFill>
              </a:rPr>
              <a:t>I</a:t>
            </a:r>
            <a:r>
              <a:rPr lang="en-US" sz="4000" dirty="0"/>
              <a:t>ndigenous </a:t>
            </a:r>
            <a:r>
              <a:rPr lang="en-US" sz="4000" dirty="0" err="1">
                <a:solidFill>
                  <a:srgbClr val="FF0000"/>
                </a:solidFill>
              </a:rPr>
              <a:t>C</a:t>
            </a:r>
            <a:r>
              <a:rPr lang="en-US" sz="4000" dirty="0" err="1"/>
              <a:t>ardiometabolic</a:t>
            </a:r>
            <a:r>
              <a:rPr lang="en-US" sz="4000" dirty="0"/>
              <a:t> </a:t>
            </a:r>
            <a:r>
              <a:rPr lang="en-US" sz="4000" dirty="0">
                <a:solidFill>
                  <a:srgbClr val="FF0000"/>
                </a:solidFill>
              </a:rPr>
              <a:t>H</a:t>
            </a:r>
            <a:r>
              <a:rPr lang="en-US" sz="4000" dirty="0"/>
              <a:t>ealth: </a:t>
            </a:r>
            <a:r>
              <a:rPr lang="en-US" sz="4000" dirty="0" err="1">
                <a:solidFill>
                  <a:srgbClr val="FF0000"/>
                </a:solidFill>
              </a:rPr>
              <a:t>EnRICH</a:t>
            </a:r>
            <a:r>
              <a:rPr lang="en-US" sz="4000" dirty="0">
                <a:solidFill>
                  <a:srgbClr val="FF0000"/>
                </a:solidFill>
              </a:rPr>
              <a:t> </a:t>
            </a:r>
            <a:r>
              <a:rPr lang="en-US" sz="4000" dirty="0"/>
              <a:t>study</a:t>
            </a:r>
          </a:p>
        </p:txBody>
      </p:sp>
    </p:spTree>
    <p:extLst>
      <p:ext uri="{BB962C8B-B14F-4D97-AF65-F5344CB8AC3E}">
        <p14:creationId xmlns:p14="http://schemas.microsoft.com/office/powerpoint/2010/main" val="14693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variable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2888"/>
            <a:ext cx="9144000" cy="6153485"/>
          </a:xfrm>
          <a:prstGeom prst="rect">
            <a:avLst/>
          </a:prstGeom>
        </p:spPr>
      </p:pic>
      <p:sp>
        <p:nvSpPr>
          <p:cNvPr id="3" name="Rectangle 2"/>
          <p:cNvSpPr/>
          <p:nvPr/>
        </p:nvSpPr>
        <p:spPr>
          <a:xfrm>
            <a:off x="-552824" y="2401340"/>
            <a:ext cx="5135557" cy="4486542"/>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Census</a:t>
            </a:r>
          </a:p>
        </p:txBody>
      </p:sp>
      <p:sp>
        <p:nvSpPr>
          <p:cNvPr id="4" name="Rectangle 3"/>
          <p:cNvSpPr/>
          <p:nvPr/>
        </p:nvSpPr>
        <p:spPr>
          <a:xfrm>
            <a:off x="4567792" y="362887"/>
            <a:ext cx="5135557" cy="651005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3200" dirty="0"/>
              <a:t>Physical (built) </a:t>
            </a:r>
          </a:p>
          <a:p>
            <a:r>
              <a:rPr lang="en-US" sz="3200" dirty="0"/>
              <a:t>environment </a:t>
            </a:r>
          </a:p>
        </p:txBody>
      </p:sp>
    </p:spTree>
    <p:extLst>
      <p:ext uri="{BB962C8B-B14F-4D97-AF65-F5344CB8AC3E}">
        <p14:creationId xmlns:p14="http://schemas.microsoft.com/office/powerpoint/2010/main" val="368150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
                                            <p:txEl>
                                              <p:pRg st="0" end="0"/>
                                            </p:txEl>
                                          </p:spTgt>
                                        </p:tgtEl>
                                      </p:cBhvr>
                                    </p:animEffect>
                                    <p:set>
                                      <p:cBhvr>
                                        <p:cTn id="18"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riable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2888"/>
            <a:ext cx="9144000" cy="6153485"/>
          </a:xfrm>
          <a:prstGeom prst="rect">
            <a:avLst/>
          </a:prstGeom>
        </p:spPr>
      </p:pic>
      <p:sp>
        <p:nvSpPr>
          <p:cNvPr id="3" name="Rectangle 2"/>
          <p:cNvSpPr/>
          <p:nvPr/>
        </p:nvSpPr>
        <p:spPr>
          <a:xfrm>
            <a:off x="-328707" y="-2070261"/>
            <a:ext cx="5135557" cy="4486542"/>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4567792" y="362887"/>
            <a:ext cx="5135557" cy="651005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4806850" y="746528"/>
            <a:ext cx="4216834" cy="4524316"/>
          </a:xfrm>
          <a:prstGeom prst="rect">
            <a:avLst/>
          </a:prstGeom>
        </p:spPr>
        <p:txBody>
          <a:bodyPr wrap="square">
            <a:spAutoFit/>
          </a:bodyPr>
          <a:lstStyle/>
          <a:p>
            <a:r>
              <a:rPr lang="en-US" b="1" u="sng" dirty="0"/>
              <a:t>Apparent Temperature (AT)</a:t>
            </a:r>
          </a:p>
          <a:p>
            <a:r>
              <a:rPr lang="en-US" dirty="0"/>
              <a:t>perceived temperature by humans; or ambient temperature adjusted based on humidity and wind speed</a:t>
            </a:r>
          </a:p>
          <a:p>
            <a:endParaRPr lang="en-US" dirty="0"/>
          </a:p>
          <a:p>
            <a:r>
              <a:rPr lang="en-US" b="1" u="sng" dirty="0"/>
              <a:t>Wet Bulb Globe Temperature (WBGT) </a:t>
            </a:r>
          </a:p>
          <a:p>
            <a:r>
              <a:rPr lang="en-US" dirty="0"/>
              <a:t>heat stress indicator that incorporates temperature, humidity, wind speed, sun angle, and cloud cover</a:t>
            </a:r>
          </a:p>
          <a:p>
            <a:endParaRPr lang="en-US" dirty="0"/>
          </a:p>
          <a:p>
            <a:r>
              <a:rPr lang="en-US" b="1" u="sng" dirty="0">
                <a:solidFill>
                  <a:srgbClr val="FFFF00"/>
                </a:solidFill>
              </a:rPr>
              <a:t>Excess Heat Factor (EHF) </a:t>
            </a:r>
          </a:p>
          <a:p>
            <a:r>
              <a:rPr lang="en-US" dirty="0">
                <a:solidFill>
                  <a:srgbClr val="FFFF00"/>
                </a:solidFill>
              </a:rPr>
              <a:t>heat shock indicator that incorporates how hot a three-day period is with respect to 1) an annual threshold and 2) the recent past (past 30 days)</a:t>
            </a:r>
          </a:p>
          <a:p>
            <a:endParaRPr lang="en-US" dirty="0"/>
          </a:p>
        </p:txBody>
      </p:sp>
    </p:spTree>
    <p:extLst>
      <p:ext uri="{BB962C8B-B14F-4D97-AF65-F5344CB8AC3E}">
        <p14:creationId xmlns:p14="http://schemas.microsoft.com/office/powerpoint/2010/main" val="39871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fade">
                                      <p:cBhvr>
                                        <p:cTn id="23" dur="500"/>
                                        <p:tgtEl>
                                          <p:spTgt spid="6">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animEffect transition="in" filter="fade">
                                      <p:cBhvr>
                                        <p:cTn id="26"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32037"/>
            <a:ext cx="8229600" cy="4525963"/>
          </a:xfrm>
        </p:spPr>
        <p:txBody>
          <a:bodyPr>
            <a:normAutofit/>
          </a:bodyPr>
          <a:lstStyle/>
          <a:p>
            <a:pPr marL="0" indent="0">
              <a:buNone/>
            </a:pPr>
            <a:r>
              <a:rPr lang="en-US" dirty="0" err="1"/>
              <a:t>Cardiometabolic</a:t>
            </a:r>
            <a:r>
              <a:rPr lang="en-US" dirty="0"/>
              <a:t> health outcomes from NT Department of Health (2010-2015)</a:t>
            </a:r>
          </a:p>
          <a:p>
            <a:pPr lvl="1"/>
            <a:r>
              <a:rPr lang="en-US" dirty="0"/>
              <a:t>Primary healthcare presentations</a:t>
            </a:r>
          </a:p>
          <a:p>
            <a:pPr lvl="1"/>
            <a:r>
              <a:rPr lang="en-US" dirty="0"/>
              <a:t>Inpatient admission rates</a:t>
            </a:r>
          </a:p>
          <a:p>
            <a:pPr lvl="1"/>
            <a:r>
              <a:rPr lang="en-US" dirty="0"/>
              <a:t>Emergency room presentations</a:t>
            </a:r>
          </a:p>
          <a:p>
            <a:pPr lvl="1"/>
            <a:r>
              <a:rPr lang="en-US" dirty="0"/>
              <a:t>Mortality rates </a:t>
            </a:r>
          </a:p>
        </p:txBody>
      </p:sp>
      <p:sp>
        <p:nvSpPr>
          <p:cNvPr id="5" name="TextBox 4"/>
          <p:cNvSpPr txBox="1"/>
          <p:nvPr/>
        </p:nvSpPr>
        <p:spPr>
          <a:xfrm>
            <a:off x="293069" y="195373"/>
            <a:ext cx="8268121" cy="1323439"/>
          </a:xfrm>
          <a:prstGeom prst="rect">
            <a:avLst/>
          </a:prstGeom>
          <a:noFill/>
        </p:spPr>
        <p:txBody>
          <a:bodyPr wrap="square" rtlCol="0">
            <a:spAutoFit/>
          </a:bodyPr>
          <a:lstStyle/>
          <a:p>
            <a:r>
              <a:rPr lang="en-US" sz="4000" dirty="0">
                <a:solidFill>
                  <a:srgbClr val="FF0000"/>
                </a:solidFill>
              </a:rPr>
              <a:t>En</a:t>
            </a:r>
            <a:r>
              <a:rPr lang="en-US" sz="4000" dirty="0"/>
              <a:t>vironments and </a:t>
            </a:r>
            <a:r>
              <a:rPr lang="en-US" sz="4000" dirty="0">
                <a:solidFill>
                  <a:srgbClr val="FF0000"/>
                </a:solidFill>
              </a:rPr>
              <a:t>R</a:t>
            </a:r>
            <a:r>
              <a:rPr lang="en-US" sz="4000" dirty="0"/>
              <a:t>emote </a:t>
            </a:r>
            <a:r>
              <a:rPr lang="en-US" sz="4000" dirty="0">
                <a:solidFill>
                  <a:srgbClr val="FF0000"/>
                </a:solidFill>
              </a:rPr>
              <a:t>I</a:t>
            </a:r>
            <a:r>
              <a:rPr lang="en-US" sz="4000" dirty="0"/>
              <a:t>ndigenous </a:t>
            </a:r>
            <a:r>
              <a:rPr lang="en-US" sz="4000" dirty="0" err="1">
                <a:solidFill>
                  <a:srgbClr val="FF0000"/>
                </a:solidFill>
              </a:rPr>
              <a:t>C</a:t>
            </a:r>
            <a:r>
              <a:rPr lang="en-US" sz="4000" dirty="0" err="1"/>
              <a:t>ardiometabolic</a:t>
            </a:r>
            <a:r>
              <a:rPr lang="en-US" sz="4000" dirty="0"/>
              <a:t> </a:t>
            </a:r>
            <a:r>
              <a:rPr lang="en-US" sz="4000" dirty="0">
                <a:solidFill>
                  <a:srgbClr val="FF0000"/>
                </a:solidFill>
              </a:rPr>
              <a:t>H</a:t>
            </a:r>
            <a:r>
              <a:rPr lang="en-US" sz="4000" dirty="0"/>
              <a:t>ealth: </a:t>
            </a:r>
            <a:r>
              <a:rPr lang="en-US" sz="4000" dirty="0" err="1">
                <a:solidFill>
                  <a:srgbClr val="FF0000"/>
                </a:solidFill>
              </a:rPr>
              <a:t>EnRICH</a:t>
            </a:r>
            <a:r>
              <a:rPr lang="en-US" sz="4000" dirty="0">
                <a:solidFill>
                  <a:srgbClr val="FF0000"/>
                </a:solidFill>
              </a:rPr>
              <a:t> </a:t>
            </a:r>
            <a:r>
              <a:rPr lang="en-US" sz="4000" dirty="0"/>
              <a:t>study</a:t>
            </a:r>
          </a:p>
        </p:txBody>
      </p:sp>
    </p:spTree>
    <p:extLst>
      <p:ext uri="{BB962C8B-B14F-4D97-AF65-F5344CB8AC3E}">
        <p14:creationId xmlns:p14="http://schemas.microsoft.com/office/powerpoint/2010/main" val="147761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Multivariate data is projected on high-dimensional data space</a:t>
            </a:r>
          </a:p>
          <a:p>
            <a:r>
              <a:rPr lang="en-US" dirty="0"/>
              <a:t>Principal Component Analysis is conducted to determine a lower-dimensional projection</a:t>
            </a:r>
          </a:p>
          <a:p>
            <a:r>
              <a:rPr lang="en-US" dirty="0"/>
              <a:t>Scores are adjusted through </a:t>
            </a:r>
            <a:r>
              <a:rPr lang="en-US" dirty="0" err="1"/>
              <a:t>varimax</a:t>
            </a:r>
            <a:r>
              <a:rPr lang="en-US" dirty="0"/>
              <a:t>-rotation</a:t>
            </a:r>
          </a:p>
          <a:p>
            <a:r>
              <a:rPr lang="en-US" dirty="0"/>
              <a:t>OLS and MM-estimator regressions are run</a:t>
            </a:r>
          </a:p>
          <a:p>
            <a:endParaRPr lang="en-US" dirty="0"/>
          </a:p>
        </p:txBody>
      </p:sp>
      <p:sp>
        <p:nvSpPr>
          <p:cNvPr id="4" name="TextBox 3"/>
          <p:cNvSpPr txBox="1"/>
          <p:nvPr/>
        </p:nvSpPr>
        <p:spPr>
          <a:xfrm>
            <a:off x="306170" y="505489"/>
            <a:ext cx="10466485" cy="830997"/>
          </a:xfrm>
          <a:prstGeom prst="rect">
            <a:avLst/>
          </a:prstGeom>
          <a:noFill/>
        </p:spPr>
        <p:txBody>
          <a:bodyPr wrap="square" rtlCol="0">
            <a:spAutoFit/>
          </a:bodyPr>
          <a:lstStyle/>
          <a:p>
            <a:r>
              <a:rPr lang="en-US" sz="4800" dirty="0"/>
              <a:t>Methodology</a:t>
            </a:r>
          </a:p>
        </p:txBody>
      </p:sp>
    </p:spTree>
    <p:extLst>
      <p:ext uri="{BB962C8B-B14F-4D97-AF65-F5344CB8AC3E}">
        <p14:creationId xmlns:p14="http://schemas.microsoft.com/office/powerpoint/2010/main" val="43554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
                                        <p:tgtEl>
                                          <p:spTgt spid="3">
                                            <p:txEl>
                                              <p:pRg st="1" end="1"/>
                                            </p:txEl>
                                          </p:spTgt>
                                        </p:tgtEl>
                                      </p:cBhvr>
                                    </p:animEffect>
                                  </p:childTnLst>
                                </p:cTn>
                              </p:par>
                              <p:par>
                                <p:cTn id="13" presetID="9" presetClass="emph" presetSubtype="0" nodeType="withEffect">
                                  <p:stCondLst>
                                    <p:cond delay="0"/>
                                  </p:stCondLst>
                                  <p:childTnLst>
                                    <p:set>
                                      <p:cBhvr rctx="PPT">
                                        <p:cTn id="14" dur="indefinite"/>
                                        <p:tgtEl>
                                          <p:spTgt spid="3">
                                            <p:txEl>
                                              <p:pRg st="0" end="0"/>
                                            </p:txEl>
                                          </p:spTgt>
                                        </p:tgtEl>
                                        <p:attrNameLst>
                                          <p:attrName>style.opacity</p:attrName>
                                        </p:attrNameLst>
                                      </p:cBhvr>
                                      <p:to>
                                        <p:strVal val="0.25"/>
                                      </p:to>
                                    </p:set>
                                    <p:animEffect filter="image" prLst="opacity: 0.25">
                                      <p:cBhvr rctx="IE">
                                        <p:cTn id="15" dur="indefinite"/>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
                                        <p:tgtEl>
                                          <p:spTgt spid="3">
                                            <p:txEl>
                                              <p:pRg st="2" end="2"/>
                                            </p:txEl>
                                          </p:spTgt>
                                        </p:tgtEl>
                                      </p:cBhvr>
                                    </p:animEffect>
                                  </p:childTnLst>
                                </p:cTn>
                              </p:par>
                              <p:par>
                                <p:cTn id="21" presetID="9" presetClass="emph" presetSubtype="0" nodeType="withEffect">
                                  <p:stCondLst>
                                    <p:cond delay="0"/>
                                  </p:stCondLst>
                                  <p:childTnLst>
                                    <p:set>
                                      <p:cBhvr rctx="PPT">
                                        <p:cTn id="22" dur="indefinite"/>
                                        <p:tgtEl>
                                          <p:spTgt spid="3">
                                            <p:txEl>
                                              <p:pRg st="1" end="1"/>
                                            </p:txEl>
                                          </p:spTgt>
                                        </p:tgtEl>
                                        <p:attrNameLst>
                                          <p:attrName>style.opacity</p:attrName>
                                        </p:attrNameLst>
                                      </p:cBhvr>
                                      <p:to>
                                        <p:strVal val="0.25"/>
                                      </p:to>
                                    </p:set>
                                    <p:animEffect filter="image" prLst="opacity: 0.25">
                                      <p:cBhvr rctx="IE">
                                        <p:cTn id="23" dur="indefinite"/>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
                                        <p:tgtEl>
                                          <p:spTgt spid="3">
                                            <p:txEl>
                                              <p:pRg st="3" end="3"/>
                                            </p:txEl>
                                          </p:spTgt>
                                        </p:tgtEl>
                                      </p:cBhvr>
                                    </p:animEffect>
                                  </p:childTnLst>
                                </p:cTn>
                              </p:par>
                              <p:par>
                                <p:cTn id="29" presetID="9" presetClass="emph" presetSubtype="0" nodeType="withEffect">
                                  <p:stCondLst>
                                    <p:cond delay="0"/>
                                  </p:stCondLst>
                                  <p:childTnLst>
                                    <p:set>
                                      <p:cBhvr rctx="PPT">
                                        <p:cTn id="30" dur="indefinite"/>
                                        <p:tgtEl>
                                          <p:spTgt spid="3">
                                            <p:txEl>
                                              <p:pRg st="2" end="2"/>
                                            </p:txEl>
                                          </p:spTgt>
                                        </p:tgtEl>
                                        <p:attrNameLst>
                                          <p:attrName>style.opacity</p:attrName>
                                        </p:attrNameLst>
                                      </p:cBhvr>
                                      <p:to>
                                        <p:strVal val="0.25"/>
                                      </p:to>
                                    </p:set>
                                    <p:animEffect filter="image" prLst="opacity: 0.25">
                                      <p:cBhvr rctx="IE">
                                        <p:cTn id="31" dur="indefinite"/>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22834"/>
            <a:ext cx="8229600" cy="3222430"/>
          </a:xfrm>
        </p:spPr>
        <p:txBody>
          <a:bodyPr>
            <a:noAutofit/>
          </a:bodyPr>
          <a:lstStyle/>
          <a:p>
            <a:r>
              <a:rPr lang="en-US" sz="2800" dirty="0"/>
              <a:t>PCA</a:t>
            </a:r>
            <a:r>
              <a:rPr lang="en-US" sz="2800" b="1" dirty="0"/>
              <a:t> </a:t>
            </a:r>
            <a:r>
              <a:rPr lang="en-US" sz="2800" dirty="0"/>
              <a:t>does not pick and choose variables </a:t>
            </a:r>
            <a:r>
              <a:rPr lang="en-US" sz="2800" dirty="0">
                <a:sym typeface="Wingdings"/>
              </a:rPr>
              <a:t> it creates</a:t>
            </a:r>
          </a:p>
          <a:p>
            <a:r>
              <a:rPr lang="en-US" sz="2800" dirty="0"/>
              <a:t>PCA looks for properties that show as much variation across the data as possible</a:t>
            </a:r>
          </a:p>
          <a:p>
            <a:pPr lvl="1"/>
            <a:r>
              <a:rPr lang="en-US" sz="2000" dirty="0"/>
              <a:t>Maximum variance</a:t>
            </a:r>
          </a:p>
          <a:p>
            <a:r>
              <a:rPr lang="en-US" sz="2800" dirty="0"/>
              <a:t>PCA simplifies all the information so that you can predict, or “reconstruct”, the data </a:t>
            </a:r>
          </a:p>
          <a:p>
            <a:pPr lvl="1"/>
            <a:r>
              <a:rPr lang="en-US" sz="2000" dirty="0"/>
              <a:t>Minimum error </a:t>
            </a:r>
          </a:p>
          <a:p>
            <a:pPr marL="457200" lvl="1" indent="0">
              <a:buNone/>
            </a:pPr>
            <a:endParaRPr lang="en-US" sz="2000" b="1" dirty="0">
              <a:sym typeface="Wingdings"/>
            </a:endParaRPr>
          </a:p>
          <a:p>
            <a:pPr marL="457200" lvl="1" indent="0">
              <a:buNone/>
            </a:pPr>
            <a:endParaRPr lang="en-US" sz="2000" b="1" dirty="0">
              <a:sym typeface="Wingdings"/>
            </a:endParaRPr>
          </a:p>
          <a:p>
            <a:pPr marL="457200" lvl="1" indent="0">
              <a:buNone/>
            </a:pPr>
            <a:endParaRPr lang="en-US" sz="2000" b="1" dirty="0">
              <a:sym typeface="Wingdings"/>
            </a:endParaRPr>
          </a:p>
          <a:p>
            <a:pPr marL="457200" lvl="1" indent="0">
              <a:buNone/>
            </a:pPr>
            <a:r>
              <a:rPr lang="en-US" sz="2000" dirty="0"/>
              <a:t> </a:t>
            </a:r>
          </a:p>
          <a:p>
            <a:pPr marL="0" indent="0">
              <a:buNone/>
            </a:pPr>
            <a:endParaRPr lang="en-US" dirty="0"/>
          </a:p>
          <a:p>
            <a:endParaRPr lang="en-US" sz="2800" dirty="0"/>
          </a:p>
        </p:txBody>
      </p:sp>
      <p:sp>
        <p:nvSpPr>
          <p:cNvPr id="5" name="TextBox 4"/>
          <p:cNvSpPr txBox="1"/>
          <p:nvPr/>
        </p:nvSpPr>
        <p:spPr>
          <a:xfrm>
            <a:off x="306170" y="505489"/>
            <a:ext cx="10466485" cy="830997"/>
          </a:xfrm>
          <a:prstGeom prst="rect">
            <a:avLst/>
          </a:prstGeom>
          <a:noFill/>
        </p:spPr>
        <p:txBody>
          <a:bodyPr wrap="square" rtlCol="0">
            <a:spAutoFit/>
          </a:bodyPr>
          <a:lstStyle/>
          <a:p>
            <a:r>
              <a:rPr lang="en-US" sz="4800" dirty="0"/>
              <a:t>Layman’s terms?</a:t>
            </a:r>
          </a:p>
        </p:txBody>
      </p:sp>
      <p:sp>
        <p:nvSpPr>
          <p:cNvPr id="6" name="Rectangle 5"/>
          <p:cNvSpPr/>
          <p:nvPr/>
        </p:nvSpPr>
        <p:spPr>
          <a:xfrm>
            <a:off x="457200" y="5445309"/>
            <a:ext cx="8379326" cy="1077218"/>
          </a:xfrm>
          <a:prstGeom prst="rect">
            <a:avLst/>
          </a:prstGeom>
        </p:spPr>
        <p:txBody>
          <a:bodyPr wrap="square">
            <a:spAutoFit/>
          </a:bodyPr>
          <a:lstStyle/>
          <a:p>
            <a:pPr lvl="1"/>
            <a:r>
              <a:rPr lang="en-US" sz="3200" b="1" u="sng" dirty="0">
                <a:sym typeface="Wingdings"/>
              </a:rPr>
              <a:t>LOADINGS</a:t>
            </a:r>
            <a:r>
              <a:rPr lang="en-US" sz="3200" dirty="0">
                <a:sym typeface="Wingdings"/>
              </a:rPr>
              <a:t>                     </a:t>
            </a:r>
            <a:r>
              <a:rPr lang="en-US" sz="3200" b="1" u="sng" dirty="0">
                <a:sym typeface="Wingdings"/>
              </a:rPr>
              <a:t>PC1 </a:t>
            </a:r>
            <a:r>
              <a:rPr lang="en-US" sz="3200" u="sng" dirty="0">
                <a:sym typeface="Wingdings"/>
              </a:rPr>
              <a:t>&amp;</a:t>
            </a:r>
            <a:r>
              <a:rPr lang="en-US" sz="3200" b="1" u="sng" dirty="0">
                <a:sym typeface="Wingdings"/>
              </a:rPr>
              <a:t> PC2 SCORES</a:t>
            </a:r>
            <a:r>
              <a:rPr lang="en-US" sz="3200" u="sng" dirty="0">
                <a:sym typeface="Wingdings"/>
              </a:rPr>
              <a:t> </a:t>
            </a:r>
            <a:r>
              <a:rPr lang="en-US" sz="3200" dirty="0">
                <a:sym typeface="Wingdings"/>
              </a:rPr>
              <a:t>initial variables                  </a:t>
            </a:r>
            <a:r>
              <a:rPr lang="en-US" sz="3200" dirty="0" err="1">
                <a:sym typeface="Wingdings"/>
              </a:rPr>
              <a:t>regressors</a:t>
            </a:r>
            <a:endParaRPr lang="en-US" sz="3200" dirty="0">
              <a:sym typeface="Wingdings"/>
            </a:endParaRPr>
          </a:p>
        </p:txBody>
      </p:sp>
    </p:spTree>
    <p:extLst>
      <p:ext uri="{BB962C8B-B14F-4D97-AF65-F5344CB8AC3E}">
        <p14:creationId xmlns:p14="http://schemas.microsoft.com/office/powerpoint/2010/main" val="47967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9" presetClass="emph" presetSubtype="0" nodeType="withEffect">
                                  <p:stCondLst>
                                    <p:cond delay="0"/>
                                  </p:stCondLst>
                                  <p:childTnLst>
                                    <p:set>
                                      <p:cBhvr rctx="PPT">
                                        <p:cTn id="14" dur="indefinite"/>
                                        <p:tgtEl>
                                          <p:spTgt spid="3">
                                            <p:txEl>
                                              <p:pRg st="0" end="0"/>
                                            </p:txEl>
                                          </p:spTgt>
                                        </p:tgtEl>
                                        <p:attrNameLst>
                                          <p:attrName>style.opacity</p:attrName>
                                        </p:attrNameLst>
                                      </p:cBhvr>
                                      <p:to>
                                        <p:strVal val="0.25"/>
                                      </p:to>
                                    </p:set>
                                    <p:animEffect filter="image" prLst="opacity: 0.25">
                                      <p:cBhvr rctx="IE">
                                        <p:cTn id="15" dur="indefinite"/>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9" presetClass="emph" presetSubtype="0" nodeType="withEffect">
                                  <p:stCondLst>
                                    <p:cond delay="0"/>
                                  </p:stCondLst>
                                  <p:childTnLst>
                                    <p:set>
                                      <p:cBhvr rctx="PPT">
                                        <p:cTn id="27" dur="indefinite"/>
                                        <p:tgtEl>
                                          <p:spTgt spid="3">
                                            <p:txEl>
                                              <p:pRg st="1" end="1"/>
                                            </p:txEl>
                                          </p:spTgt>
                                        </p:tgtEl>
                                        <p:attrNameLst>
                                          <p:attrName>style.opacity</p:attrName>
                                        </p:attrNameLst>
                                      </p:cBhvr>
                                      <p:to>
                                        <p:strVal val="0.25"/>
                                      </p:to>
                                    </p:set>
                                    <p:animEffect filter="image" prLst="opacity: 0.25">
                                      <p:cBhvr rctx="IE">
                                        <p:cTn id="28" dur="indefinite"/>
                                        <p:tgtEl>
                                          <p:spTgt spid="3">
                                            <p:txEl>
                                              <p:pRg st="1" end="1"/>
                                            </p:txEl>
                                          </p:spTgt>
                                        </p:tgtEl>
                                      </p:cBhvr>
                                    </p:animEffect>
                                  </p:childTnLst>
                                </p:cTn>
                              </p:par>
                              <p:par>
                                <p:cTn id="29" presetID="9" presetClass="emph" presetSubtype="0" nodeType="withEffect">
                                  <p:stCondLst>
                                    <p:cond delay="0"/>
                                  </p:stCondLst>
                                  <p:childTnLst>
                                    <p:set>
                                      <p:cBhvr rctx="PPT">
                                        <p:cTn id="30" dur="indefinite"/>
                                        <p:tgtEl>
                                          <p:spTgt spid="3">
                                            <p:txEl>
                                              <p:pRg st="2" end="2"/>
                                            </p:txEl>
                                          </p:spTgt>
                                        </p:tgtEl>
                                        <p:attrNameLst>
                                          <p:attrName>style.opacity</p:attrName>
                                        </p:attrNameLst>
                                      </p:cBhvr>
                                      <p:to>
                                        <p:strVal val="0.25"/>
                                      </p:to>
                                    </p:set>
                                    <p:animEffect filter="image" prLst="opacity: 0.25">
                                      <p:cBhvr rctx="IE">
                                        <p:cTn id="31" dur="indefinite"/>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9" presetClass="emph" presetSubtype="0" nodeType="withEffect">
                                  <p:stCondLst>
                                    <p:cond delay="0"/>
                                  </p:stCondLst>
                                  <p:childTnLst>
                                    <p:set>
                                      <p:cBhvr rctx="PPT">
                                        <p:cTn id="43" dur="indefinite"/>
                                        <p:tgtEl>
                                          <p:spTgt spid="3">
                                            <p:txEl>
                                              <p:pRg st="3" end="3"/>
                                            </p:txEl>
                                          </p:spTgt>
                                        </p:tgtEl>
                                        <p:attrNameLst>
                                          <p:attrName>style.opacity</p:attrName>
                                        </p:attrNameLst>
                                      </p:cBhvr>
                                      <p:to>
                                        <p:strVal val="0.25"/>
                                      </p:to>
                                    </p:set>
                                    <p:animEffect filter="image" prLst="opacity: 0.25">
                                      <p:cBhvr rctx="IE">
                                        <p:cTn id="44" dur="indefinite"/>
                                        <p:tgtEl>
                                          <p:spTgt spid="3">
                                            <p:txEl>
                                              <p:pRg st="3" end="3"/>
                                            </p:txEl>
                                          </p:spTgt>
                                        </p:tgtEl>
                                      </p:cBhvr>
                                    </p:animEffect>
                                  </p:childTnLst>
                                </p:cTn>
                              </p:par>
                              <p:par>
                                <p:cTn id="45" presetID="9" presetClass="emph" presetSubtype="0" nodeType="withEffect">
                                  <p:stCondLst>
                                    <p:cond delay="0"/>
                                  </p:stCondLst>
                                  <p:childTnLst>
                                    <p:set>
                                      <p:cBhvr rctx="PPT">
                                        <p:cTn id="46" dur="indefinite"/>
                                        <p:tgtEl>
                                          <p:spTgt spid="3">
                                            <p:txEl>
                                              <p:pRg st="4" end="4"/>
                                            </p:txEl>
                                          </p:spTgt>
                                        </p:tgtEl>
                                        <p:attrNameLst>
                                          <p:attrName>style.opacity</p:attrName>
                                        </p:attrNameLst>
                                      </p:cBhvr>
                                      <p:to>
                                        <p:strVal val="0.25"/>
                                      </p:to>
                                    </p:set>
                                    <p:animEffect filter="image" prLst="opacity: 0.25">
                                      <p:cBhvr rctx="IE">
                                        <p:cTn id="47" dur="indefinite"/>
                                        <p:tgtEl>
                                          <p:spTgt spid="3">
                                            <p:txEl>
                                              <p:pRg st="4" end="4"/>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8-15 at 11.59.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907" y="532989"/>
            <a:ext cx="7016242" cy="5871401"/>
          </a:xfrm>
          <a:prstGeom prst="rect">
            <a:avLst/>
          </a:prstGeom>
        </p:spPr>
      </p:pic>
    </p:spTree>
    <p:extLst>
      <p:ext uri="{BB962C8B-B14F-4D97-AF65-F5344CB8AC3E}">
        <p14:creationId xmlns:p14="http://schemas.microsoft.com/office/powerpoint/2010/main" val="200732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plot09.pdf"/>
          <p:cNvPicPr>
            <a:picLocks noChangeAspect="1"/>
          </p:cNvPicPr>
          <p:nvPr/>
        </p:nvPicPr>
        <p:blipFill rotWithShape="1">
          <a:blip r:embed="rId2">
            <a:extLst>
              <a:ext uri="{28A0092B-C50C-407E-A947-70E740481C1C}">
                <a14:useLocalDpi xmlns:a14="http://schemas.microsoft.com/office/drawing/2010/main" val="0"/>
              </a:ext>
            </a:extLst>
          </a:blip>
          <a:srcRect l="1116" t="1343" r="1907" b="1308"/>
          <a:stretch/>
        </p:blipFill>
        <p:spPr>
          <a:xfrm>
            <a:off x="102056" y="90722"/>
            <a:ext cx="8867597" cy="6577329"/>
          </a:xfrm>
          <a:prstGeom prst="rect">
            <a:avLst/>
          </a:prstGeom>
        </p:spPr>
      </p:pic>
      <p:sp>
        <p:nvSpPr>
          <p:cNvPr id="3" name="TextBox 2"/>
          <p:cNvSpPr txBox="1"/>
          <p:nvPr/>
        </p:nvSpPr>
        <p:spPr>
          <a:xfrm>
            <a:off x="3512128" y="639495"/>
            <a:ext cx="543989" cy="369332"/>
          </a:xfrm>
          <a:prstGeom prst="rect">
            <a:avLst/>
          </a:prstGeom>
          <a:noFill/>
        </p:spPr>
        <p:txBody>
          <a:bodyPr wrap="none" rtlCol="0">
            <a:spAutoFit/>
          </a:bodyPr>
          <a:lstStyle/>
          <a:p>
            <a:r>
              <a:rPr lang="en-US" dirty="0"/>
              <a:t>PC2</a:t>
            </a:r>
          </a:p>
        </p:txBody>
      </p:sp>
      <p:sp>
        <p:nvSpPr>
          <p:cNvPr id="4" name="TextBox 3"/>
          <p:cNvSpPr txBox="1"/>
          <p:nvPr/>
        </p:nvSpPr>
        <p:spPr>
          <a:xfrm>
            <a:off x="8511309" y="3696854"/>
            <a:ext cx="543989" cy="369332"/>
          </a:xfrm>
          <a:prstGeom prst="rect">
            <a:avLst/>
          </a:prstGeom>
          <a:noFill/>
        </p:spPr>
        <p:txBody>
          <a:bodyPr wrap="none" rtlCol="0">
            <a:spAutoFit/>
          </a:bodyPr>
          <a:lstStyle/>
          <a:p>
            <a:r>
              <a:rPr lang="en-US" dirty="0"/>
              <a:t>PC1</a:t>
            </a:r>
          </a:p>
        </p:txBody>
      </p:sp>
    </p:spTree>
    <p:extLst>
      <p:ext uri="{BB962C8B-B14F-4D97-AF65-F5344CB8AC3E}">
        <p14:creationId xmlns:p14="http://schemas.microsoft.com/office/powerpoint/2010/main" val="288138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plot07.pdf"/>
          <p:cNvPicPr>
            <a:picLocks noChangeAspect="1"/>
          </p:cNvPicPr>
          <p:nvPr/>
        </p:nvPicPr>
        <p:blipFill rotWithShape="1">
          <a:blip r:embed="rId2">
            <a:extLst>
              <a:ext uri="{28A0092B-C50C-407E-A947-70E740481C1C}">
                <a14:useLocalDpi xmlns:a14="http://schemas.microsoft.com/office/drawing/2010/main" val="0"/>
              </a:ext>
            </a:extLst>
          </a:blip>
          <a:srcRect l="869" t="1518" r="1410" b="1804"/>
          <a:stretch/>
        </p:blipFill>
        <p:spPr>
          <a:xfrm>
            <a:off x="79377" y="204124"/>
            <a:ext cx="8935636" cy="6531969"/>
          </a:xfrm>
          <a:prstGeom prst="rect">
            <a:avLst/>
          </a:prstGeom>
        </p:spPr>
      </p:pic>
      <p:sp>
        <p:nvSpPr>
          <p:cNvPr id="2" name="TextBox 1"/>
          <p:cNvSpPr txBox="1"/>
          <p:nvPr/>
        </p:nvSpPr>
        <p:spPr>
          <a:xfrm>
            <a:off x="8370455" y="4421909"/>
            <a:ext cx="543989" cy="369332"/>
          </a:xfrm>
          <a:prstGeom prst="rect">
            <a:avLst/>
          </a:prstGeom>
          <a:noFill/>
        </p:spPr>
        <p:txBody>
          <a:bodyPr wrap="none" rtlCol="0">
            <a:spAutoFit/>
          </a:bodyPr>
          <a:lstStyle/>
          <a:p>
            <a:r>
              <a:rPr lang="en-US" dirty="0"/>
              <a:t>PC1</a:t>
            </a:r>
          </a:p>
        </p:txBody>
      </p:sp>
      <p:sp>
        <p:nvSpPr>
          <p:cNvPr id="4" name="TextBox 3"/>
          <p:cNvSpPr txBox="1"/>
          <p:nvPr/>
        </p:nvSpPr>
        <p:spPr>
          <a:xfrm>
            <a:off x="2796309" y="637309"/>
            <a:ext cx="543989" cy="369332"/>
          </a:xfrm>
          <a:prstGeom prst="rect">
            <a:avLst/>
          </a:prstGeom>
          <a:noFill/>
        </p:spPr>
        <p:txBody>
          <a:bodyPr wrap="none" rtlCol="0">
            <a:spAutoFit/>
          </a:bodyPr>
          <a:lstStyle/>
          <a:p>
            <a:r>
              <a:rPr lang="en-US" dirty="0"/>
              <a:t>PC2</a:t>
            </a:r>
          </a:p>
        </p:txBody>
      </p:sp>
    </p:spTree>
    <p:extLst>
      <p:ext uri="{BB962C8B-B14F-4D97-AF65-F5344CB8AC3E}">
        <p14:creationId xmlns:p14="http://schemas.microsoft.com/office/powerpoint/2010/main" val="286732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riable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16"/>
            <a:ext cx="9144000" cy="6153485"/>
          </a:xfrm>
          <a:prstGeom prst="rect">
            <a:avLst/>
          </a:prstGeom>
        </p:spPr>
      </p:pic>
      <p:sp>
        <p:nvSpPr>
          <p:cNvPr id="5" name="Rectangle 4"/>
          <p:cNvSpPr/>
          <p:nvPr/>
        </p:nvSpPr>
        <p:spPr>
          <a:xfrm>
            <a:off x="0" y="-11416"/>
            <a:ext cx="2251242" cy="20434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Physical environment PC1</a:t>
            </a:r>
          </a:p>
        </p:txBody>
      </p:sp>
      <p:sp>
        <p:nvSpPr>
          <p:cNvPr id="7" name="Rectangle 6"/>
          <p:cNvSpPr/>
          <p:nvPr/>
        </p:nvSpPr>
        <p:spPr>
          <a:xfrm>
            <a:off x="2251242" y="-11416"/>
            <a:ext cx="2352841" cy="2043428"/>
          </a:xfrm>
          <a:prstGeom prst="rect">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Physical environment PC2</a:t>
            </a:r>
          </a:p>
        </p:txBody>
      </p:sp>
      <p:sp>
        <p:nvSpPr>
          <p:cNvPr id="8" name="Rectangle 7"/>
          <p:cNvSpPr/>
          <p:nvPr/>
        </p:nvSpPr>
        <p:spPr>
          <a:xfrm>
            <a:off x="0" y="2032012"/>
            <a:ext cx="2392947" cy="411005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solidFill>
                  <a:srgbClr val="000000"/>
                </a:solidFill>
              </a:rPr>
              <a:t>Climate PC1</a:t>
            </a:r>
          </a:p>
        </p:txBody>
      </p:sp>
      <p:sp>
        <p:nvSpPr>
          <p:cNvPr id="9" name="Rectangle 8"/>
          <p:cNvSpPr/>
          <p:nvPr/>
        </p:nvSpPr>
        <p:spPr>
          <a:xfrm>
            <a:off x="2251242" y="2032012"/>
            <a:ext cx="2352841" cy="4110057"/>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Climate PC2</a:t>
            </a:r>
          </a:p>
        </p:txBody>
      </p:sp>
      <p:sp>
        <p:nvSpPr>
          <p:cNvPr id="10" name="Rectangle 9"/>
          <p:cNvSpPr/>
          <p:nvPr/>
        </p:nvSpPr>
        <p:spPr>
          <a:xfrm>
            <a:off x="4604083" y="-23017"/>
            <a:ext cx="2392947" cy="6165086"/>
          </a:xfrm>
          <a:prstGeom prst="rect">
            <a:avLst/>
          </a:prstGeom>
          <a:solidFill>
            <a:srgbClr val="00800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rgbClr val="000000"/>
                </a:solidFill>
              </a:rPr>
              <a:t>Census PC1</a:t>
            </a:r>
          </a:p>
        </p:txBody>
      </p:sp>
      <p:sp>
        <p:nvSpPr>
          <p:cNvPr id="11" name="Rectangle 10"/>
          <p:cNvSpPr/>
          <p:nvPr/>
        </p:nvSpPr>
        <p:spPr>
          <a:xfrm>
            <a:off x="6844632" y="-23017"/>
            <a:ext cx="2299368" cy="6165086"/>
          </a:xfrm>
          <a:prstGeom prst="rect">
            <a:avLst/>
          </a:prstGeom>
          <a:solidFill>
            <a:srgbClr val="A0FF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Census PC2</a:t>
            </a:r>
          </a:p>
        </p:txBody>
      </p:sp>
      <p:sp>
        <p:nvSpPr>
          <p:cNvPr id="12" name="Rectangle 11"/>
          <p:cNvSpPr/>
          <p:nvPr/>
        </p:nvSpPr>
        <p:spPr>
          <a:xfrm>
            <a:off x="1433095" y="6027003"/>
            <a:ext cx="8379326" cy="830997"/>
          </a:xfrm>
          <a:prstGeom prst="rect">
            <a:avLst/>
          </a:prstGeom>
        </p:spPr>
        <p:txBody>
          <a:bodyPr wrap="square">
            <a:spAutoFit/>
          </a:bodyPr>
          <a:lstStyle/>
          <a:p>
            <a:pPr lvl="1"/>
            <a:r>
              <a:rPr lang="en-US" sz="2400" b="1" u="sng" dirty="0">
                <a:sym typeface="Wingdings"/>
              </a:rPr>
              <a:t>LOADINGS</a:t>
            </a:r>
            <a:r>
              <a:rPr lang="en-US" sz="2400" dirty="0">
                <a:sym typeface="Wingdings"/>
              </a:rPr>
              <a:t>                      </a:t>
            </a:r>
            <a:r>
              <a:rPr lang="en-US" sz="2400" b="1" u="sng" dirty="0">
                <a:sym typeface="Wingdings"/>
              </a:rPr>
              <a:t>PC1 </a:t>
            </a:r>
            <a:r>
              <a:rPr lang="en-US" sz="2400" u="sng" dirty="0">
                <a:sym typeface="Wingdings"/>
              </a:rPr>
              <a:t>&amp;</a:t>
            </a:r>
            <a:r>
              <a:rPr lang="en-US" sz="2400" b="1" u="sng" dirty="0">
                <a:sym typeface="Wingdings"/>
              </a:rPr>
              <a:t> PC2 SCORES</a:t>
            </a:r>
            <a:r>
              <a:rPr lang="en-US" sz="2400" u="sng" dirty="0">
                <a:sym typeface="Wingdings"/>
              </a:rPr>
              <a:t> </a:t>
            </a:r>
          </a:p>
          <a:p>
            <a:pPr lvl="1"/>
            <a:r>
              <a:rPr lang="en-US" sz="2400" dirty="0">
                <a:sym typeface="Wingdings"/>
              </a:rPr>
              <a:t>initial variables                   </a:t>
            </a:r>
            <a:r>
              <a:rPr lang="en-US" sz="2400" dirty="0" err="1">
                <a:sym typeface="Wingdings"/>
              </a:rPr>
              <a:t>regressors</a:t>
            </a:r>
            <a:endParaRPr lang="en-US" sz="2400" dirty="0">
              <a:sym typeface="Wingdings"/>
            </a:endParaRPr>
          </a:p>
        </p:txBody>
      </p:sp>
    </p:spTree>
    <p:extLst>
      <p:ext uri="{BB962C8B-B14F-4D97-AF65-F5344CB8AC3E}">
        <p14:creationId xmlns:p14="http://schemas.microsoft.com/office/powerpoint/2010/main" val="170246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par>
                          <p:cTn id="11" fill="hold">
                            <p:stCondLst>
                              <p:cond delay="7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00"/>
                                        <p:tgtEl>
                                          <p:spTgt spid="9"/>
                                        </p:tgtEl>
                                      </p:cBhvr>
                                    </p:animEffect>
                                  </p:childTnLst>
                                </p:cTn>
                              </p:par>
                            </p:childTnLst>
                          </p:cTn>
                        </p:par>
                        <p:par>
                          <p:cTn id="18" fill="hold">
                            <p:stCondLst>
                              <p:cond delay="14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7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700"/>
                                        <p:tgtEl>
                                          <p:spTgt spid="11"/>
                                        </p:tgtEl>
                                      </p:cBhvr>
                                    </p:animEffect>
                                  </p:childTnLst>
                                </p:cTn>
                              </p:par>
                            </p:childTnLst>
                          </p:cTn>
                        </p:par>
                        <p:par>
                          <p:cTn id="25" fill="hold">
                            <p:stCondLst>
                              <p:cond delay="21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Extreme weather events (EWEs):</a:t>
            </a:r>
          </a:p>
          <a:p>
            <a:pPr marL="0" indent="0">
              <a:buNone/>
            </a:pPr>
            <a:r>
              <a:rPr lang="en-US" dirty="0"/>
              <a:t>weather phenomena that are historically rare for a particular place and/or time, especially severe or unseasonal weather</a:t>
            </a:r>
          </a:p>
        </p:txBody>
      </p:sp>
    </p:spTree>
    <p:extLst>
      <p:ext uri="{BB962C8B-B14F-4D97-AF65-F5344CB8AC3E}">
        <p14:creationId xmlns:p14="http://schemas.microsoft.com/office/powerpoint/2010/main" val="13975650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135023" y="2828835"/>
            <a:ext cx="2873954" cy="1200329"/>
          </a:xfrm>
          <a:prstGeom prst="rect">
            <a:avLst/>
          </a:prstGeom>
          <a:noFill/>
        </p:spPr>
        <p:txBody>
          <a:bodyPr wrap="none" rtlCol="0">
            <a:spAutoFit/>
          </a:bodyPr>
          <a:lstStyle/>
          <a:p>
            <a:r>
              <a:rPr lang="en-US" sz="7200" dirty="0">
                <a:solidFill>
                  <a:srgbClr val="000000"/>
                </a:solidFill>
              </a:rPr>
              <a:t>Results</a:t>
            </a:r>
          </a:p>
        </p:txBody>
      </p:sp>
    </p:spTree>
    <p:extLst>
      <p:ext uri="{BB962C8B-B14F-4D97-AF65-F5344CB8AC3E}">
        <p14:creationId xmlns:p14="http://schemas.microsoft.com/office/powerpoint/2010/main" val="279852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obust_varimax_Scores_scaled_all2_white_fla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3448" y="317511"/>
            <a:ext cx="6140552" cy="6222975"/>
          </a:xfrm>
          <a:prstGeom prst="rect">
            <a:avLst/>
          </a:prstGeom>
        </p:spPr>
      </p:pic>
      <p:sp>
        <p:nvSpPr>
          <p:cNvPr id="16" name="Rectangle 15"/>
          <p:cNvSpPr/>
          <p:nvPr/>
        </p:nvSpPr>
        <p:spPr>
          <a:xfrm>
            <a:off x="3164408" y="177446"/>
            <a:ext cx="1120484" cy="203377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robust_varimax_Scores_scaled_all2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21" y="177446"/>
            <a:ext cx="5528548" cy="5440540"/>
          </a:xfrm>
          <a:prstGeom prst="rect">
            <a:avLst/>
          </a:prstGeom>
        </p:spPr>
      </p:pic>
      <p:sp>
        <p:nvSpPr>
          <p:cNvPr id="12" name="TextBox 11"/>
          <p:cNvSpPr txBox="1"/>
          <p:nvPr/>
        </p:nvSpPr>
        <p:spPr>
          <a:xfrm>
            <a:off x="3474220" y="531022"/>
            <a:ext cx="364333" cy="447274"/>
          </a:xfrm>
          <a:prstGeom prst="rect">
            <a:avLst/>
          </a:prstGeom>
          <a:noFill/>
        </p:spPr>
        <p:txBody>
          <a:bodyPr wrap="none" rtlCol="0">
            <a:spAutoFit/>
          </a:bodyPr>
          <a:lstStyle/>
          <a:p>
            <a:r>
              <a:rPr lang="en-US" sz="2800" b="1" dirty="0">
                <a:solidFill>
                  <a:schemeClr val="bg1"/>
                </a:solidFill>
              </a:rPr>
              <a:t>N</a:t>
            </a:r>
          </a:p>
        </p:txBody>
      </p:sp>
      <p:sp>
        <p:nvSpPr>
          <p:cNvPr id="13" name="TextBox 12"/>
          <p:cNvSpPr txBox="1"/>
          <p:nvPr/>
        </p:nvSpPr>
        <p:spPr>
          <a:xfrm>
            <a:off x="2947588" y="498351"/>
            <a:ext cx="306550" cy="447274"/>
          </a:xfrm>
          <a:prstGeom prst="rect">
            <a:avLst/>
          </a:prstGeom>
          <a:noFill/>
        </p:spPr>
        <p:txBody>
          <a:bodyPr wrap="none" rtlCol="0">
            <a:spAutoFit/>
          </a:bodyPr>
          <a:lstStyle/>
          <a:p>
            <a:r>
              <a:rPr lang="en-US" sz="2800" b="1" dirty="0">
                <a:solidFill>
                  <a:schemeClr val="bg1"/>
                </a:solidFill>
              </a:rPr>
              <a:t>S</a:t>
            </a:r>
          </a:p>
        </p:txBody>
      </p:sp>
      <p:sp>
        <p:nvSpPr>
          <p:cNvPr id="14" name="Rectangle 13"/>
          <p:cNvSpPr/>
          <p:nvPr/>
        </p:nvSpPr>
        <p:spPr>
          <a:xfrm>
            <a:off x="3197316" y="2301963"/>
            <a:ext cx="1120484" cy="203377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832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par>
                                <p:cTn id="13" presetID="21" presetClass="exit" presetSubtype="1" fill="hold" grpId="1" nodeType="withEffect">
                                  <p:stCondLst>
                                    <p:cond delay="0"/>
                                  </p:stCondLst>
                                  <p:childTnLst>
                                    <p:animEffect transition="out" filter="wheel(1)">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par>
                                <p:cTn id="16" presetID="22"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2000"/>
                                        <p:tgtEl>
                                          <p:spTgt spid="3"/>
                                        </p:tgtEl>
                                      </p:cBhvr>
                                    </p:animEffect>
                                  </p:childTnLst>
                                </p:cTn>
                              </p:par>
                              <p:par>
                                <p:cTn id="19" presetID="0" presetClass="path" presetSubtype="0" accel="50000" decel="50000" fill="hold" grpId="0" nodeType="withEffect">
                                  <p:stCondLst>
                                    <p:cond delay="0"/>
                                  </p:stCondLst>
                                  <p:childTnLst>
                                    <p:animMotion origin="layout" path="M 4.73428E-6 -1.13505E-7 L 0.39319 -0.07806 " pathEditMode="relative" rAng="0" ptsTypes="AA">
                                      <p:cBhvr>
                                        <p:cTn id="20" dur="2000" fill="hold"/>
                                        <p:tgtEl>
                                          <p:spTgt spid="12"/>
                                        </p:tgtEl>
                                        <p:attrNameLst>
                                          <p:attrName>ppt_x</p:attrName>
                                          <p:attrName>ppt_y</p:attrName>
                                        </p:attrNameLst>
                                      </p:cBhvr>
                                      <p:rCtr x="19660" y="-3915"/>
                                    </p:animMotion>
                                  </p:childTnLst>
                                </p:cTn>
                              </p:par>
                            </p:childTnLst>
                          </p:cTn>
                        </p:par>
                        <p:par>
                          <p:cTn id="21" fill="hold">
                            <p:stCondLst>
                              <p:cond delay="2000"/>
                            </p:stCondLst>
                            <p:childTnLst>
                              <p:par>
                                <p:cTn id="22" presetID="0" presetClass="path" presetSubtype="0" accel="50000" decel="50000" fill="hold" grpId="0" nodeType="afterEffect">
                                  <p:stCondLst>
                                    <p:cond delay="0"/>
                                  </p:stCondLst>
                                  <p:childTnLst>
                                    <p:animMotion origin="layout" path="M -2.70927E-7 2.73338E-6 L 0.4538 0.84966 " pathEditMode="relative" rAng="0" ptsTypes="AA">
                                      <p:cBhvr>
                                        <p:cTn id="23" dur="1000" fill="hold"/>
                                        <p:tgtEl>
                                          <p:spTgt spid="13"/>
                                        </p:tgtEl>
                                        <p:attrNameLst>
                                          <p:attrName>ppt_x</p:attrName>
                                          <p:attrName>ppt_y</p:attrName>
                                        </p:attrNameLst>
                                      </p:cBhvr>
                                      <p:rCtr x="22681" y="42483"/>
                                    </p:animMotion>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p:bldP spid="13" grpId="0"/>
      <p:bldP spid="14" grpId="0" animBg="1"/>
      <p:bldP spid="14"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enrich_tables (2) (dragged).pdf"/>
          <p:cNvPicPr>
            <a:picLocks noChangeAspect="1"/>
          </p:cNvPicPr>
          <p:nvPr/>
        </p:nvPicPr>
        <p:blipFill rotWithShape="1">
          <a:blip r:embed="rId2">
            <a:extLst>
              <a:ext uri="{28A0092B-C50C-407E-A947-70E740481C1C}">
                <a14:useLocalDpi xmlns:a14="http://schemas.microsoft.com/office/drawing/2010/main" val="0"/>
              </a:ext>
            </a:extLst>
          </a:blip>
          <a:srcRect l="5346" t="45020" r="84167" b="47072"/>
          <a:stretch/>
        </p:blipFill>
        <p:spPr>
          <a:xfrm>
            <a:off x="150092" y="1814277"/>
            <a:ext cx="3138540" cy="3898394"/>
          </a:xfrm>
          <a:prstGeom prst="rect">
            <a:avLst/>
          </a:prstGeom>
        </p:spPr>
      </p:pic>
      <p:sp>
        <p:nvSpPr>
          <p:cNvPr id="7" name="TextBox 6"/>
          <p:cNvSpPr txBox="1"/>
          <p:nvPr/>
        </p:nvSpPr>
        <p:spPr>
          <a:xfrm>
            <a:off x="3413202" y="1890359"/>
            <a:ext cx="3579225" cy="1600438"/>
          </a:xfrm>
          <a:prstGeom prst="rect">
            <a:avLst/>
          </a:prstGeom>
          <a:noFill/>
        </p:spPr>
        <p:txBody>
          <a:bodyPr wrap="none" rtlCol="0">
            <a:spAutoFit/>
          </a:bodyPr>
          <a:lstStyle/>
          <a:p>
            <a:r>
              <a:rPr lang="en-US" sz="1600" dirty="0">
                <a:solidFill>
                  <a:srgbClr val="000000"/>
                </a:solidFill>
              </a:rPr>
              <a:t>– annual </a:t>
            </a:r>
            <a:r>
              <a:rPr lang="en-US" sz="1600" dirty="0" err="1">
                <a:solidFill>
                  <a:srgbClr val="000000"/>
                </a:solidFill>
              </a:rPr>
              <a:t>avg</a:t>
            </a:r>
            <a:r>
              <a:rPr lang="en-US" sz="1600" dirty="0">
                <a:solidFill>
                  <a:srgbClr val="000000"/>
                </a:solidFill>
              </a:rPr>
              <a:t> of max AT</a:t>
            </a:r>
          </a:p>
          <a:p>
            <a:r>
              <a:rPr lang="en-US" sz="1600" dirty="0">
                <a:solidFill>
                  <a:srgbClr val="000000"/>
                </a:solidFill>
              </a:rPr>
              <a:t>– </a:t>
            </a:r>
            <a:r>
              <a:rPr lang="en-US" sz="1600" dirty="0" err="1">
                <a:solidFill>
                  <a:srgbClr val="000000"/>
                </a:solidFill>
              </a:rPr>
              <a:t>avg</a:t>
            </a:r>
            <a:r>
              <a:rPr lang="en-US" sz="1600" dirty="0">
                <a:solidFill>
                  <a:srgbClr val="000000"/>
                </a:solidFill>
              </a:rPr>
              <a:t> of AT 1500, spring</a:t>
            </a:r>
          </a:p>
          <a:p>
            <a:r>
              <a:rPr lang="en-US" sz="1600" dirty="0">
                <a:solidFill>
                  <a:srgbClr val="000000"/>
                </a:solidFill>
              </a:rPr>
              <a:t>– </a:t>
            </a:r>
            <a:r>
              <a:rPr lang="en-US" sz="1600" dirty="0" err="1">
                <a:solidFill>
                  <a:srgbClr val="000000"/>
                </a:solidFill>
              </a:rPr>
              <a:t>avg</a:t>
            </a:r>
            <a:r>
              <a:rPr lang="en-US" sz="1600" dirty="0">
                <a:solidFill>
                  <a:srgbClr val="000000"/>
                </a:solidFill>
              </a:rPr>
              <a:t> of outdoors WBGT 1500, spring</a:t>
            </a:r>
          </a:p>
          <a:p>
            <a:r>
              <a:rPr lang="en-US" sz="1600" dirty="0">
                <a:solidFill>
                  <a:srgbClr val="000000"/>
                </a:solidFill>
              </a:rPr>
              <a:t>– </a:t>
            </a:r>
            <a:r>
              <a:rPr lang="en-US" sz="1600" dirty="0" err="1">
                <a:solidFill>
                  <a:srgbClr val="000000"/>
                </a:solidFill>
              </a:rPr>
              <a:t>avg</a:t>
            </a:r>
            <a:r>
              <a:rPr lang="en-US" sz="1600" dirty="0">
                <a:solidFill>
                  <a:srgbClr val="000000"/>
                </a:solidFill>
              </a:rPr>
              <a:t> of indoor WBGT 1500, spring</a:t>
            </a:r>
          </a:p>
          <a:p>
            <a:r>
              <a:rPr lang="en-US" sz="1600" dirty="0">
                <a:solidFill>
                  <a:srgbClr val="000000"/>
                </a:solidFill>
              </a:rPr>
              <a:t>+ annual </a:t>
            </a:r>
            <a:r>
              <a:rPr lang="en-US" sz="1600" dirty="0" err="1">
                <a:solidFill>
                  <a:srgbClr val="000000"/>
                </a:solidFill>
              </a:rPr>
              <a:t>avg</a:t>
            </a:r>
            <a:r>
              <a:rPr lang="en-US" sz="1600" dirty="0">
                <a:solidFill>
                  <a:srgbClr val="000000"/>
                </a:solidFill>
              </a:rPr>
              <a:t> of max EHF values, summer</a:t>
            </a:r>
          </a:p>
          <a:p>
            <a:endParaRPr lang="en-US" sz="1600" dirty="0">
              <a:solidFill>
                <a:srgbClr val="000000"/>
              </a:solidFill>
            </a:endParaRPr>
          </a:p>
        </p:txBody>
      </p:sp>
      <p:sp>
        <p:nvSpPr>
          <p:cNvPr id="8" name="TextBox 7"/>
          <p:cNvSpPr txBox="1"/>
          <p:nvPr/>
        </p:nvSpPr>
        <p:spPr>
          <a:xfrm>
            <a:off x="3413202" y="3920226"/>
            <a:ext cx="3926061" cy="1569660"/>
          </a:xfrm>
          <a:prstGeom prst="rect">
            <a:avLst/>
          </a:prstGeom>
          <a:noFill/>
        </p:spPr>
        <p:txBody>
          <a:bodyPr wrap="square" rtlCol="0">
            <a:spAutoFit/>
          </a:bodyPr>
          <a:lstStyle/>
          <a:p>
            <a:r>
              <a:rPr lang="en-US" sz="1600" dirty="0">
                <a:solidFill>
                  <a:srgbClr val="000000"/>
                </a:solidFill>
              </a:rPr>
              <a:t>– </a:t>
            </a:r>
            <a:r>
              <a:rPr lang="en-US" sz="1600" dirty="0" err="1">
                <a:solidFill>
                  <a:srgbClr val="000000"/>
                </a:solidFill>
              </a:rPr>
              <a:t>avg</a:t>
            </a:r>
            <a:r>
              <a:rPr lang="en-US" sz="1600" dirty="0">
                <a:solidFill>
                  <a:srgbClr val="000000"/>
                </a:solidFill>
              </a:rPr>
              <a:t> of max EHF duration, summer</a:t>
            </a:r>
          </a:p>
          <a:p>
            <a:r>
              <a:rPr lang="en-US" sz="1600" dirty="0">
                <a:solidFill>
                  <a:srgbClr val="000000"/>
                </a:solidFill>
              </a:rPr>
              <a:t>– </a:t>
            </a:r>
            <a:r>
              <a:rPr lang="en-US" sz="1600" dirty="0" err="1">
                <a:solidFill>
                  <a:srgbClr val="000000"/>
                </a:solidFill>
              </a:rPr>
              <a:t>avg</a:t>
            </a:r>
            <a:r>
              <a:rPr lang="en-US" sz="1600" dirty="0">
                <a:solidFill>
                  <a:srgbClr val="000000"/>
                </a:solidFill>
              </a:rPr>
              <a:t> duration of consecutive EHF, summer</a:t>
            </a:r>
          </a:p>
          <a:p>
            <a:r>
              <a:rPr lang="en-US" sz="1600" dirty="0">
                <a:solidFill>
                  <a:srgbClr val="000000"/>
                </a:solidFill>
              </a:rPr>
              <a:t>– </a:t>
            </a:r>
            <a:r>
              <a:rPr lang="en-US" sz="1600" dirty="0" err="1">
                <a:solidFill>
                  <a:srgbClr val="000000"/>
                </a:solidFill>
              </a:rPr>
              <a:t>avg</a:t>
            </a:r>
            <a:r>
              <a:rPr lang="en-US" sz="1600" dirty="0">
                <a:solidFill>
                  <a:srgbClr val="000000"/>
                </a:solidFill>
              </a:rPr>
              <a:t> EHF values, summer</a:t>
            </a:r>
          </a:p>
          <a:p>
            <a:r>
              <a:rPr lang="en-US" sz="1600" dirty="0">
                <a:solidFill>
                  <a:srgbClr val="000000"/>
                </a:solidFill>
              </a:rPr>
              <a:t>– </a:t>
            </a:r>
            <a:r>
              <a:rPr lang="en-US" sz="1600" dirty="0" err="1">
                <a:solidFill>
                  <a:srgbClr val="000000"/>
                </a:solidFill>
              </a:rPr>
              <a:t>avg</a:t>
            </a:r>
            <a:r>
              <a:rPr lang="en-US" sz="1600" dirty="0">
                <a:solidFill>
                  <a:srgbClr val="000000"/>
                </a:solidFill>
              </a:rPr>
              <a:t> of max EHF duration, autumn</a:t>
            </a:r>
          </a:p>
          <a:p>
            <a:r>
              <a:rPr lang="en-US" sz="1600" dirty="0">
                <a:solidFill>
                  <a:srgbClr val="000000"/>
                </a:solidFill>
              </a:rPr>
              <a:t>– annual </a:t>
            </a:r>
            <a:r>
              <a:rPr lang="en-US" sz="1600" dirty="0" err="1">
                <a:solidFill>
                  <a:srgbClr val="000000"/>
                </a:solidFill>
              </a:rPr>
              <a:t>avg</a:t>
            </a:r>
            <a:r>
              <a:rPr lang="en-US" sz="1600" dirty="0">
                <a:solidFill>
                  <a:srgbClr val="000000"/>
                </a:solidFill>
              </a:rPr>
              <a:t> of EHF duration</a:t>
            </a:r>
          </a:p>
          <a:p>
            <a:endParaRPr lang="en-US" sz="1600" dirty="0">
              <a:solidFill>
                <a:srgbClr val="000000"/>
              </a:solidFill>
            </a:endParaRPr>
          </a:p>
        </p:txBody>
      </p:sp>
      <p:sp>
        <p:nvSpPr>
          <p:cNvPr id="9" name="TextBox 8"/>
          <p:cNvSpPr txBox="1"/>
          <p:nvPr/>
        </p:nvSpPr>
        <p:spPr>
          <a:xfrm>
            <a:off x="3373840" y="1814277"/>
            <a:ext cx="5435949" cy="1938992"/>
          </a:xfrm>
          <a:prstGeom prst="rect">
            <a:avLst/>
          </a:prstGeom>
          <a:solidFill>
            <a:srgbClr val="FFFFFF"/>
          </a:solidFill>
        </p:spPr>
        <p:txBody>
          <a:bodyPr wrap="square" rtlCol="0">
            <a:spAutoFit/>
          </a:bodyPr>
          <a:lstStyle/>
          <a:p>
            <a:r>
              <a:rPr lang="en-US" sz="2400" dirty="0">
                <a:solidFill>
                  <a:srgbClr val="000000"/>
                </a:solidFill>
              </a:rPr>
              <a:t>A community with a large positive Climate1 score experiences </a:t>
            </a:r>
            <a:r>
              <a:rPr lang="en-US" sz="2400" b="1" dirty="0">
                <a:solidFill>
                  <a:srgbClr val="000000"/>
                </a:solidFill>
              </a:rPr>
              <a:t>lower apparent temperature and humidity, but greater maximum relative heat shock severity.</a:t>
            </a:r>
            <a:endParaRPr lang="en-US" sz="2400" dirty="0">
              <a:solidFill>
                <a:srgbClr val="000000"/>
              </a:solidFill>
            </a:endParaRPr>
          </a:p>
        </p:txBody>
      </p:sp>
      <p:sp>
        <p:nvSpPr>
          <p:cNvPr id="11" name="TextBox 10"/>
          <p:cNvSpPr txBox="1"/>
          <p:nvPr/>
        </p:nvSpPr>
        <p:spPr>
          <a:xfrm>
            <a:off x="1323473" y="962527"/>
            <a:ext cx="729186" cy="707886"/>
          </a:xfrm>
          <a:prstGeom prst="rect">
            <a:avLst/>
          </a:prstGeom>
          <a:noFill/>
        </p:spPr>
        <p:txBody>
          <a:bodyPr wrap="none" rtlCol="0">
            <a:spAutoFit/>
          </a:bodyPr>
          <a:lstStyle/>
          <a:p>
            <a:r>
              <a:rPr lang="en-US" sz="4000" b="1" dirty="0">
                <a:solidFill>
                  <a:srgbClr val="000000"/>
                </a:solidFill>
              </a:rPr>
              <a:t>PC</a:t>
            </a:r>
          </a:p>
        </p:txBody>
      </p:sp>
      <p:sp>
        <p:nvSpPr>
          <p:cNvPr id="12" name="TextBox 11"/>
          <p:cNvSpPr txBox="1"/>
          <p:nvPr/>
        </p:nvSpPr>
        <p:spPr>
          <a:xfrm>
            <a:off x="3413202" y="962527"/>
            <a:ext cx="2884974" cy="707886"/>
          </a:xfrm>
          <a:prstGeom prst="rect">
            <a:avLst/>
          </a:prstGeom>
          <a:noFill/>
        </p:spPr>
        <p:txBody>
          <a:bodyPr wrap="none" rtlCol="0">
            <a:spAutoFit/>
          </a:bodyPr>
          <a:lstStyle/>
          <a:p>
            <a:r>
              <a:rPr lang="en-US" sz="4000" b="1" dirty="0">
                <a:solidFill>
                  <a:srgbClr val="000000"/>
                </a:solidFill>
              </a:rPr>
              <a:t>Top loadings</a:t>
            </a:r>
          </a:p>
        </p:txBody>
      </p:sp>
      <p:sp>
        <p:nvSpPr>
          <p:cNvPr id="15" name="Rectangle 14"/>
          <p:cNvSpPr/>
          <p:nvPr/>
        </p:nvSpPr>
        <p:spPr>
          <a:xfrm>
            <a:off x="3479566" y="3920226"/>
            <a:ext cx="5637219" cy="167041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3364725" y="0"/>
            <a:ext cx="3974537" cy="167041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3413202" y="3963610"/>
            <a:ext cx="5343115" cy="1569660"/>
          </a:xfrm>
          <a:prstGeom prst="rect">
            <a:avLst/>
          </a:prstGeom>
          <a:solidFill>
            <a:srgbClr val="FFFFFF"/>
          </a:solidFill>
        </p:spPr>
        <p:txBody>
          <a:bodyPr wrap="square" rtlCol="0">
            <a:spAutoFit/>
          </a:bodyPr>
          <a:lstStyle/>
          <a:p>
            <a:r>
              <a:rPr lang="en-US" sz="2400" dirty="0">
                <a:solidFill>
                  <a:srgbClr val="000000"/>
                </a:solidFill>
              </a:rPr>
              <a:t>A community with a large positive Climate2 score experiences </a:t>
            </a:r>
            <a:r>
              <a:rPr lang="en-US" sz="2400" b="1" dirty="0">
                <a:solidFill>
                  <a:srgbClr val="000000"/>
                </a:solidFill>
              </a:rPr>
              <a:t>shorter relative heat shocks </a:t>
            </a:r>
            <a:r>
              <a:rPr lang="en-US" sz="2400" dirty="0">
                <a:solidFill>
                  <a:srgbClr val="000000"/>
                </a:solidFill>
              </a:rPr>
              <a:t>compared to other communities.</a:t>
            </a:r>
          </a:p>
        </p:txBody>
      </p:sp>
    </p:spTree>
    <p:extLst>
      <p:ext uri="{BB962C8B-B14F-4D97-AF65-F5344CB8AC3E}">
        <p14:creationId xmlns:p14="http://schemas.microsoft.com/office/powerpoint/2010/main" val="184319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2" grpId="0"/>
      <p:bldP spid="15" grpId="0" animBg="1"/>
      <p:bldP spid="14"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enrich_tables (2) (dragged).pdf"/>
          <p:cNvPicPr>
            <a:picLocks noChangeAspect="1"/>
          </p:cNvPicPr>
          <p:nvPr/>
        </p:nvPicPr>
        <p:blipFill rotWithShape="1">
          <a:blip r:embed="rId2">
            <a:extLst>
              <a:ext uri="{28A0092B-C50C-407E-A947-70E740481C1C}">
                <a14:useLocalDpi xmlns:a14="http://schemas.microsoft.com/office/drawing/2010/main" val="0"/>
              </a:ext>
            </a:extLst>
          </a:blip>
          <a:srcRect t="20479" b="35730"/>
          <a:stretch/>
        </p:blipFill>
        <p:spPr>
          <a:xfrm>
            <a:off x="358587" y="425767"/>
            <a:ext cx="8367060" cy="6034833"/>
          </a:xfrm>
          <a:prstGeom prst="rect">
            <a:avLst/>
          </a:prstGeom>
        </p:spPr>
      </p:pic>
      <p:sp>
        <p:nvSpPr>
          <p:cNvPr id="4" name="Rectangle 3"/>
          <p:cNvSpPr/>
          <p:nvPr/>
        </p:nvSpPr>
        <p:spPr>
          <a:xfrm>
            <a:off x="1664538" y="761943"/>
            <a:ext cx="6911697" cy="541891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358587" y="4921659"/>
            <a:ext cx="10234707" cy="107676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510987" y="5127345"/>
            <a:ext cx="10234707" cy="107676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608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enrich_tables (2) (dragged).pdf"/>
          <p:cNvPicPr>
            <a:picLocks noChangeAspect="1"/>
          </p:cNvPicPr>
          <p:nvPr/>
        </p:nvPicPr>
        <p:blipFill rotWithShape="1">
          <a:blip r:embed="rId2">
            <a:extLst>
              <a:ext uri="{28A0092B-C50C-407E-A947-70E740481C1C}">
                <a14:useLocalDpi xmlns:a14="http://schemas.microsoft.com/office/drawing/2010/main" val="0"/>
              </a:ext>
            </a:extLst>
          </a:blip>
          <a:srcRect t="20479" b="35730"/>
          <a:stretch/>
        </p:blipFill>
        <p:spPr>
          <a:xfrm>
            <a:off x="358587" y="425767"/>
            <a:ext cx="8367060" cy="6034833"/>
          </a:xfrm>
          <a:prstGeom prst="rect">
            <a:avLst/>
          </a:prstGeom>
        </p:spPr>
      </p:pic>
      <p:sp>
        <p:nvSpPr>
          <p:cNvPr id="10" name="Rectangle 9"/>
          <p:cNvSpPr/>
          <p:nvPr/>
        </p:nvSpPr>
        <p:spPr>
          <a:xfrm>
            <a:off x="358587" y="4921659"/>
            <a:ext cx="10234707" cy="103930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2430428" y="747005"/>
            <a:ext cx="884489" cy="52139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4091887" y="761945"/>
            <a:ext cx="884489" cy="519902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5750358" y="747004"/>
            <a:ext cx="884489" cy="51714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7364004" y="747004"/>
            <a:ext cx="884489" cy="54773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221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enrich_tables (2) (dragged).pdf"/>
          <p:cNvPicPr>
            <a:picLocks noChangeAspect="1"/>
          </p:cNvPicPr>
          <p:nvPr/>
        </p:nvPicPr>
        <p:blipFill rotWithShape="1">
          <a:blip r:embed="rId2">
            <a:extLst>
              <a:ext uri="{28A0092B-C50C-407E-A947-70E740481C1C}">
                <a14:useLocalDpi xmlns:a14="http://schemas.microsoft.com/office/drawing/2010/main" val="0"/>
              </a:ext>
            </a:extLst>
          </a:blip>
          <a:srcRect t="20479" b="35730"/>
          <a:stretch/>
        </p:blipFill>
        <p:spPr>
          <a:xfrm>
            <a:off x="358587" y="425767"/>
            <a:ext cx="8367060" cy="6034833"/>
          </a:xfrm>
          <a:prstGeom prst="rect">
            <a:avLst/>
          </a:prstGeom>
        </p:spPr>
      </p:pic>
      <p:sp>
        <p:nvSpPr>
          <p:cNvPr id="11" name="Freeform 10"/>
          <p:cNvSpPr/>
          <p:nvPr/>
        </p:nvSpPr>
        <p:spPr>
          <a:xfrm>
            <a:off x="2548817" y="5009209"/>
            <a:ext cx="692711" cy="320304"/>
          </a:xfrm>
          <a:custGeom>
            <a:avLst/>
            <a:gdLst>
              <a:gd name="connsiteX0" fmla="*/ 8881 w 692711"/>
              <a:gd name="connsiteY0" fmla="*/ 293058 h 320304"/>
              <a:gd name="connsiteX1" fmla="*/ 630544 w 692711"/>
              <a:gd name="connsiteY1" fmla="*/ 284177 h 320304"/>
              <a:gd name="connsiteX2" fmla="*/ 666068 w 692711"/>
              <a:gd name="connsiteY2" fmla="*/ 257536 h 320304"/>
              <a:gd name="connsiteX3" fmla="*/ 692711 w 692711"/>
              <a:gd name="connsiteY3" fmla="*/ 195372 h 320304"/>
              <a:gd name="connsiteX4" fmla="*/ 683830 w 692711"/>
              <a:gd name="connsiteY4" fmla="*/ 97686 h 320304"/>
              <a:gd name="connsiteX5" fmla="*/ 603902 w 692711"/>
              <a:gd name="connsiteY5" fmla="*/ 44403 h 320304"/>
              <a:gd name="connsiteX6" fmla="*/ 532855 w 692711"/>
              <a:gd name="connsiteY6" fmla="*/ 26642 h 320304"/>
              <a:gd name="connsiteX7" fmla="*/ 488450 w 692711"/>
              <a:gd name="connsiteY7" fmla="*/ 8880 h 320304"/>
              <a:gd name="connsiteX8" fmla="*/ 417403 w 692711"/>
              <a:gd name="connsiteY8" fmla="*/ 0 h 320304"/>
              <a:gd name="connsiteX9" fmla="*/ 266427 w 692711"/>
              <a:gd name="connsiteY9" fmla="*/ 8880 h 320304"/>
              <a:gd name="connsiteX10" fmla="*/ 222023 w 692711"/>
              <a:gd name="connsiteY10" fmla="*/ 35522 h 320304"/>
              <a:gd name="connsiteX11" fmla="*/ 150976 w 692711"/>
              <a:gd name="connsiteY11" fmla="*/ 53283 h 320304"/>
              <a:gd name="connsiteX12" fmla="*/ 124333 w 692711"/>
              <a:gd name="connsiteY12" fmla="*/ 71044 h 320304"/>
              <a:gd name="connsiteX13" fmla="*/ 88809 w 692711"/>
              <a:gd name="connsiteY13" fmla="*/ 88805 h 320304"/>
              <a:gd name="connsiteX14" fmla="*/ 44405 w 692711"/>
              <a:gd name="connsiteY14" fmla="*/ 124328 h 320304"/>
              <a:gd name="connsiteX15" fmla="*/ 0 w 692711"/>
              <a:gd name="connsiteY15" fmla="*/ 195372 h 320304"/>
              <a:gd name="connsiteX16" fmla="*/ 8881 w 692711"/>
              <a:gd name="connsiteY16" fmla="*/ 284177 h 320304"/>
              <a:gd name="connsiteX17" fmla="*/ 35524 w 692711"/>
              <a:gd name="connsiteY17" fmla="*/ 301938 h 320304"/>
              <a:gd name="connsiteX18" fmla="*/ 88809 w 692711"/>
              <a:gd name="connsiteY18" fmla="*/ 310819 h 320304"/>
              <a:gd name="connsiteX19" fmla="*/ 195380 w 692711"/>
              <a:gd name="connsiteY19" fmla="*/ 319700 h 32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2711" h="320304">
                <a:moveTo>
                  <a:pt x="8881" y="293058"/>
                </a:moveTo>
                <a:lnTo>
                  <a:pt x="630544" y="284177"/>
                </a:lnTo>
                <a:cubicBezTo>
                  <a:pt x="645324" y="283378"/>
                  <a:pt x="656435" y="268774"/>
                  <a:pt x="666068" y="257536"/>
                </a:cubicBezTo>
                <a:cubicBezTo>
                  <a:pt x="678040" y="243569"/>
                  <a:pt x="686698" y="213410"/>
                  <a:pt x="692711" y="195372"/>
                </a:cubicBezTo>
                <a:cubicBezTo>
                  <a:pt x="689751" y="162810"/>
                  <a:pt x="694170" y="128704"/>
                  <a:pt x="683830" y="97686"/>
                </a:cubicBezTo>
                <a:cubicBezTo>
                  <a:pt x="673956" y="68066"/>
                  <a:pt x="628705" y="52034"/>
                  <a:pt x="603902" y="44403"/>
                </a:cubicBezTo>
                <a:cubicBezTo>
                  <a:pt x="580570" y="37224"/>
                  <a:pt x="556187" y="33821"/>
                  <a:pt x="532855" y="26642"/>
                </a:cubicBezTo>
                <a:cubicBezTo>
                  <a:pt x="517618" y="21954"/>
                  <a:pt x="503984" y="12465"/>
                  <a:pt x="488450" y="8880"/>
                </a:cubicBezTo>
                <a:cubicBezTo>
                  <a:pt x="465195" y="3514"/>
                  <a:pt x="441085" y="2960"/>
                  <a:pt x="417403" y="0"/>
                </a:cubicBezTo>
                <a:cubicBezTo>
                  <a:pt x="367078" y="2960"/>
                  <a:pt x="316026" y="-138"/>
                  <a:pt x="266427" y="8880"/>
                </a:cubicBezTo>
                <a:cubicBezTo>
                  <a:pt x="249444" y="11968"/>
                  <a:pt x="238134" y="29326"/>
                  <a:pt x="222023" y="35522"/>
                </a:cubicBezTo>
                <a:cubicBezTo>
                  <a:pt x="199239" y="44285"/>
                  <a:pt x="150976" y="53283"/>
                  <a:pt x="150976" y="53283"/>
                </a:cubicBezTo>
                <a:cubicBezTo>
                  <a:pt x="142095" y="59203"/>
                  <a:pt x="133600" y="65749"/>
                  <a:pt x="124333" y="71044"/>
                </a:cubicBezTo>
                <a:cubicBezTo>
                  <a:pt x="112838" y="77612"/>
                  <a:pt x="99824" y="81462"/>
                  <a:pt x="88809" y="88805"/>
                </a:cubicBezTo>
                <a:cubicBezTo>
                  <a:pt x="73037" y="99319"/>
                  <a:pt x="57808" y="110925"/>
                  <a:pt x="44405" y="124328"/>
                </a:cubicBezTo>
                <a:cubicBezTo>
                  <a:pt x="21347" y="147386"/>
                  <a:pt x="14071" y="167232"/>
                  <a:pt x="0" y="195372"/>
                </a:cubicBezTo>
                <a:cubicBezTo>
                  <a:pt x="2960" y="224974"/>
                  <a:pt x="-527" y="255954"/>
                  <a:pt x="8881" y="284177"/>
                </a:cubicBezTo>
                <a:cubicBezTo>
                  <a:pt x="12256" y="294303"/>
                  <a:pt x="25398" y="298563"/>
                  <a:pt x="35524" y="301938"/>
                </a:cubicBezTo>
                <a:cubicBezTo>
                  <a:pt x="52607" y="307632"/>
                  <a:pt x="71093" y="307598"/>
                  <a:pt x="88809" y="310819"/>
                </a:cubicBezTo>
                <a:cubicBezTo>
                  <a:pt x="160005" y="323764"/>
                  <a:pt x="109235" y="319700"/>
                  <a:pt x="195380" y="319700"/>
                </a:cubicBezTo>
              </a:path>
            </a:pathLst>
          </a:custGeom>
          <a:ln>
            <a:solidFill>
              <a:srgbClr val="9DEB69"/>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dirty="0"/>
          </a:p>
        </p:txBody>
      </p:sp>
      <p:sp>
        <p:nvSpPr>
          <p:cNvPr id="12" name="Freeform 11"/>
          <p:cNvSpPr/>
          <p:nvPr/>
        </p:nvSpPr>
        <p:spPr>
          <a:xfrm>
            <a:off x="5888039" y="5018088"/>
            <a:ext cx="559646" cy="319719"/>
          </a:xfrm>
          <a:custGeom>
            <a:avLst/>
            <a:gdLst>
              <a:gd name="connsiteX0" fmla="*/ 0 w 559646"/>
              <a:gd name="connsiteY0" fmla="*/ 301939 h 319719"/>
              <a:gd name="connsiteX1" fmla="*/ 470688 w 559646"/>
              <a:gd name="connsiteY1" fmla="*/ 284178 h 319719"/>
              <a:gd name="connsiteX2" fmla="*/ 497331 w 559646"/>
              <a:gd name="connsiteY2" fmla="*/ 275297 h 319719"/>
              <a:gd name="connsiteX3" fmla="*/ 523973 w 559646"/>
              <a:gd name="connsiteY3" fmla="*/ 257536 h 319719"/>
              <a:gd name="connsiteX4" fmla="*/ 559497 w 559646"/>
              <a:gd name="connsiteY4" fmla="*/ 204253 h 319719"/>
              <a:gd name="connsiteX5" fmla="*/ 506212 w 559646"/>
              <a:gd name="connsiteY5" fmla="*/ 8881 h 319719"/>
              <a:gd name="connsiteX6" fmla="*/ 470688 w 559646"/>
              <a:gd name="connsiteY6" fmla="*/ 0 h 319719"/>
              <a:gd name="connsiteX7" fmla="*/ 230904 w 559646"/>
              <a:gd name="connsiteY7" fmla="*/ 8881 h 319719"/>
              <a:gd name="connsiteX8" fmla="*/ 133214 w 559646"/>
              <a:gd name="connsiteY8" fmla="*/ 62164 h 319719"/>
              <a:gd name="connsiteX9" fmla="*/ 106571 w 559646"/>
              <a:gd name="connsiteY9" fmla="*/ 71044 h 319719"/>
              <a:gd name="connsiteX10" fmla="*/ 35524 w 559646"/>
              <a:gd name="connsiteY10" fmla="*/ 124328 h 319719"/>
              <a:gd name="connsiteX11" fmla="*/ 17762 w 559646"/>
              <a:gd name="connsiteY11" fmla="*/ 150969 h 319719"/>
              <a:gd name="connsiteX12" fmla="*/ 8881 w 559646"/>
              <a:gd name="connsiteY12" fmla="*/ 177611 h 319719"/>
              <a:gd name="connsiteX13" fmla="*/ 26643 w 559646"/>
              <a:gd name="connsiteY13" fmla="*/ 257536 h 319719"/>
              <a:gd name="connsiteX14" fmla="*/ 79928 w 559646"/>
              <a:gd name="connsiteY14" fmla="*/ 301939 h 319719"/>
              <a:gd name="connsiteX15" fmla="*/ 124333 w 559646"/>
              <a:gd name="connsiteY15" fmla="*/ 319700 h 31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9646" h="319719">
                <a:moveTo>
                  <a:pt x="0" y="301939"/>
                </a:moveTo>
                <a:lnTo>
                  <a:pt x="470688" y="284178"/>
                </a:lnTo>
                <a:cubicBezTo>
                  <a:pt x="480036" y="283677"/>
                  <a:pt x="488958" y="279483"/>
                  <a:pt x="497331" y="275297"/>
                </a:cubicBezTo>
                <a:cubicBezTo>
                  <a:pt x="506877" y="270524"/>
                  <a:pt x="515092" y="263456"/>
                  <a:pt x="523973" y="257536"/>
                </a:cubicBezTo>
                <a:cubicBezTo>
                  <a:pt x="535814" y="239775"/>
                  <a:pt x="561854" y="225469"/>
                  <a:pt x="559497" y="204253"/>
                </a:cubicBezTo>
                <a:cubicBezTo>
                  <a:pt x="550413" y="122498"/>
                  <a:pt x="576356" y="52720"/>
                  <a:pt x="506212" y="8881"/>
                </a:cubicBezTo>
                <a:cubicBezTo>
                  <a:pt x="495861" y="2412"/>
                  <a:pt x="482529" y="2960"/>
                  <a:pt x="470688" y="0"/>
                </a:cubicBezTo>
                <a:cubicBezTo>
                  <a:pt x="390760" y="2960"/>
                  <a:pt x="310306" y="-743"/>
                  <a:pt x="230904" y="8881"/>
                </a:cubicBezTo>
                <a:cubicBezTo>
                  <a:pt x="212240" y="11143"/>
                  <a:pt x="151133" y="53205"/>
                  <a:pt x="133214" y="62164"/>
                </a:cubicBezTo>
                <a:cubicBezTo>
                  <a:pt x="124841" y="66350"/>
                  <a:pt x="114944" y="66858"/>
                  <a:pt x="106571" y="71044"/>
                </a:cubicBezTo>
                <a:cubicBezTo>
                  <a:pt x="74531" y="87063"/>
                  <a:pt x="57539" y="97911"/>
                  <a:pt x="35524" y="124328"/>
                </a:cubicBezTo>
                <a:cubicBezTo>
                  <a:pt x="28691" y="132527"/>
                  <a:pt x="23683" y="142089"/>
                  <a:pt x="17762" y="150969"/>
                </a:cubicBezTo>
                <a:cubicBezTo>
                  <a:pt x="14802" y="159850"/>
                  <a:pt x="8104" y="168282"/>
                  <a:pt x="8881" y="177611"/>
                </a:cubicBezTo>
                <a:cubicBezTo>
                  <a:pt x="11148" y="204808"/>
                  <a:pt x="16146" y="232344"/>
                  <a:pt x="26643" y="257536"/>
                </a:cubicBezTo>
                <a:cubicBezTo>
                  <a:pt x="32383" y="271311"/>
                  <a:pt x="67014" y="294560"/>
                  <a:pt x="79928" y="301939"/>
                </a:cubicBezTo>
                <a:cubicBezTo>
                  <a:pt x="113328" y="321024"/>
                  <a:pt x="103280" y="319700"/>
                  <a:pt x="124333" y="319700"/>
                </a:cubicBezTo>
              </a:path>
            </a:pathLst>
          </a:custGeom>
          <a:ln>
            <a:solidFill>
              <a:srgbClr val="9DEB69"/>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
        <p:nvSpPr>
          <p:cNvPr id="13" name="Freeform 12"/>
          <p:cNvSpPr/>
          <p:nvPr/>
        </p:nvSpPr>
        <p:spPr>
          <a:xfrm>
            <a:off x="7510852" y="4964801"/>
            <a:ext cx="588532" cy="337461"/>
          </a:xfrm>
          <a:custGeom>
            <a:avLst/>
            <a:gdLst>
              <a:gd name="connsiteX0" fmla="*/ 419795 w 588532"/>
              <a:gd name="connsiteY0" fmla="*/ 0 h 337461"/>
              <a:gd name="connsiteX1" fmla="*/ 366510 w 588532"/>
              <a:gd name="connsiteY1" fmla="*/ 26642 h 337461"/>
              <a:gd name="connsiteX2" fmla="*/ 348748 w 588532"/>
              <a:gd name="connsiteY2" fmla="*/ 62164 h 337461"/>
              <a:gd name="connsiteX3" fmla="*/ 295463 w 588532"/>
              <a:gd name="connsiteY3" fmla="*/ 97686 h 337461"/>
              <a:gd name="connsiteX4" fmla="*/ 162249 w 588532"/>
              <a:gd name="connsiteY4" fmla="*/ 106567 h 337461"/>
              <a:gd name="connsiteX5" fmla="*/ 46797 w 588532"/>
              <a:gd name="connsiteY5" fmla="*/ 142089 h 337461"/>
              <a:gd name="connsiteX6" fmla="*/ 20155 w 588532"/>
              <a:gd name="connsiteY6" fmla="*/ 159850 h 337461"/>
              <a:gd name="connsiteX7" fmla="*/ 20155 w 588532"/>
              <a:gd name="connsiteY7" fmla="*/ 266417 h 337461"/>
              <a:gd name="connsiteX8" fmla="*/ 82321 w 588532"/>
              <a:gd name="connsiteY8" fmla="*/ 319700 h 337461"/>
              <a:gd name="connsiteX9" fmla="*/ 135606 w 588532"/>
              <a:gd name="connsiteY9" fmla="*/ 337461 h 337461"/>
              <a:gd name="connsiteX10" fmla="*/ 348748 w 588532"/>
              <a:gd name="connsiteY10" fmla="*/ 319700 h 337461"/>
              <a:gd name="connsiteX11" fmla="*/ 490842 w 588532"/>
              <a:gd name="connsiteY11" fmla="*/ 230894 h 337461"/>
              <a:gd name="connsiteX12" fmla="*/ 535247 w 588532"/>
              <a:gd name="connsiteY12" fmla="*/ 213133 h 337461"/>
              <a:gd name="connsiteX13" fmla="*/ 588532 w 588532"/>
              <a:gd name="connsiteY13" fmla="*/ 186492 h 337461"/>
              <a:gd name="connsiteX14" fmla="*/ 579651 w 588532"/>
              <a:gd name="connsiteY14" fmla="*/ 106567 h 337461"/>
              <a:gd name="connsiteX15" fmla="*/ 499723 w 588532"/>
              <a:gd name="connsiteY15" fmla="*/ 44403 h 337461"/>
              <a:gd name="connsiteX16" fmla="*/ 304343 w 588532"/>
              <a:gd name="connsiteY16" fmla="*/ 71045 h 337461"/>
              <a:gd name="connsiteX17" fmla="*/ 251058 w 588532"/>
              <a:gd name="connsiteY17" fmla="*/ 106567 h 33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532" h="337461">
                <a:moveTo>
                  <a:pt x="419795" y="0"/>
                </a:moveTo>
                <a:cubicBezTo>
                  <a:pt x="402033" y="8881"/>
                  <a:pt x="381455" y="13566"/>
                  <a:pt x="366510" y="26642"/>
                </a:cubicBezTo>
                <a:cubicBezTo>
                  <a:pt x="356547" y="35359"/>
                  <a:pt x="356443" y="51392"/>
                  <a:pt x="348748" y="62164"/>
                </a:cubicBezTo>
                <a:cubicBezTo>
                  <a:pt x="334727" y="81793"/>
                  <a:pt x="319679" y="94995"/>
                  <a:pt x="295463" y="97686"/>
                </a:cubicBezTo>
                <a:cubicBezTo>
                  <a:pt x="251232" y="102600"/>
                  <a:pt x="206654" y="103607"/>
                  <a:pt x="162249" y="106567"/>
                </a:cubicBezTo>
                <a:cubicBezTo>
                  <a:pt x="70742" y="137068"/>
                  <a:pt x="109566" y="126397"/>
                  <a:pt x="46797" y="142089"/>
                </a:cubicBezTo>
                <a:cubicBezTo>
                  <a:pt x="37916" y="148009"/>
                  <a:pt x="27702" y="152303"/>
                  <a:pt x="20155" y="159850"/>
                </a:cubicBezTo>
                <a:cubicBezTo>
                  <a:pt x="-12735" y="192739"/>
                  <a:pt x="48" y="218163"/>
                  <a:pt x="20155" y="266417"/>
                </a:cubicBezTo>
                <a:cubicBezTo>
                  <a:pt x="24833" y="277643"/>
                  <a:pt x="74971" y="316025"/>
                  <a:pt x="82321" y="319700"/>
                </a:cubicBezTo>
                <a:cubicBezTo>
                  <a:pt x="99067" y="328073"/>
                  <a:pt x="117844" y="331541"/>
                  <a:pt x="135606" y="337461"/>
                </a:cubicBezTo>
                <a:cubicBezTo>
                  <a:pt x="206653" y="331541"/>
                  <a:pt x="278675" y="332838"/>
                  <a:pt x="348748" y="319700"/>
                </a:cubicBezTo>
                <a:cubicBezTo>
                  <a:pt x="401002" y="309903"/>
                  <a:pt x="449227" y="256502"/>
                  <a:pt x="490842" y="230894"/>
                </a:cubicBezTo>
                <a:cubicBezTo>
                  <a:pt x="504419" y="222539"/>
                  <a:pt x="520988" y="220262"/>
                  <a:pt x="535247" y="213133"/>
                </a:cubicBezTo>
                <a:cubicBezTo>
                  <a:pt x="604110" y="178704"/>
                  <a:pt x="521567" y="208812"/>
                  <a:pt x="588532" y="186492"/>
                </a:cubicBezTo>
                <a:cubicBezTo>
                  <a:pt x="585572" y="159850"/>
                  <a:pt x="590987" y="130858"/>
                  <a:pt x="579651" y="106567"/>
                </a:cubicBezTo>
                <a:cubicBezTo>
                  <a:pt x="557580" y="59273"/>
                  <a:pt x="536096" y="56526"/>
                  <a:pt x="499723" y="44403"/>
                </a:cubicBezTo>
                <a:cubicBezTo>
                  <a:pt x="388155" y="51375"/>
                  <a:pt x="383235" y="39489"/>
                  <a:pt x="304343" y="71045"/>
                </a:cubicBezTo>
                <a:cubicBezTo>
                  <a:pt x="253793" y="91264"/>
                  <a:pt x="267069" y="74548"/>
                  <a:pt x="251058" y="106567"/>
                </a:cubicBezTo>
              </a:path>
            </a:pathLst>
          </a:custGeom>
          <a:ln>
            <a:solidFill>
              <a:srgbClr val="9DEB69"/>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
        <p:nvSpPr>
          <p:cNvPr id="14" name="Freeform 13"/>
          <p:cNvSpPr/>
          <p:nvPr/>
        </p:nvSpPr>
        <p:spPr>
          <a:xfrm>
            <a:off x="4194322" y="5009206"/>
            <a:ext cx="699146" cy="293058"/>
          </a:xfrm>
          <a:custGeom>
            <a:avLst/>
            <a:gdLst>
              <a:gd name="connsiteX0" fmla="*/ 468152 w 699146"/>
              <a:gd name="connsiteY0" fmla="*/ 0 h 293058"/>
              <a:gd name="connsiteX1" fmla="*/ 290534 w 699146"/>
              <a:gd name="connsiteY1" fmla="*/ 8880 h 293058"/>
              <a:gd name="connsiteX2" fmla="*/ 237248 w 699146"/>
              <a:gd name="connsiteY2" fmla="*/ 35522 h 293058"/>
              <a:gd name="connsiteX3" fmla="*/ 183963 w 699146"/>
              <a:gd name="connsiteY3" fmla="*/ 44402 h 293058"/>
              <a:gd name="connsiteX4" fmla="*/ 148439 w 699146"/>
              <a:gd name="connsiteY4" fmla="*/ 62164 h 293058"/>
              <a:gd name="connsiteX5" fmla="*/ 68511 w 699146"/>
              <a:gd name="connsiteY5" fmla="*/ 88805 h 293058"/>
              <a:gd name="connsiteX6" fmla="*/ 41868 w 699146"/>
              <a:gd name="connsiteY6" fmla="*/ 97686 h 293058"/>
              <a:gd name="connsiteX7" fmla="*/ 15226 w 699146"/>
              <a:gd name="connsiteY7" fmla="*/ 115447 h 293058"/>
              <a:gd name="connsiteX8" fmla="*/ 15226 w 699146"/>
              <a:gd name="connsiteY8" fmla="*/ 222013 h 293058"/>
              <a:gd name="connsiteX9" fmla="*/ 104035 w 699146"/>
              <a:gd name="connsiteY9" fmla="*/ 266416 h 293058"/>
              <a:gd name="connsiteX10" fmla="*/ 228367 w 699146"/>
              <a:gd name="connsiteY10" fmla="*/ 293058 h 293058"/>
              <a:gd name="connsiteX11" fmla="*/ 414866 w 699146"/>
              <a:gd name="connsiteY11" fmla="*/ 284177 h 293058"/>
              <a:gd name="connsiteX12" fmla="*/ 521437 w 699146"/>
              <a:gd name="connsiteY12" fmla="*/ 248655 h 293058"/>
              <a:gd name="connsiteX13" fmla="*/ 565842 w 699146"/>
              <a:gd name="connsiteY13" fmla="*/ 230894 h 293058"/>
              <a:gd name="connsiteX14" fmla="*/ 601365 w 699146"/>
              <a:gd name="connsiteY14" fmla="*/ 204252 h 293058"/>
              <a:gd name="connsiteX15" fmla="*/ 663532 w 699146"/>
              <a:gd name="connsiteY15" fmla="*/ 177611 h 293058"/>
              <a:gd name="connsiteX16" fmla="*/ 690174 w 699146"/>
              <a:gd name="connsiteY16" fmla="*/ 159850 h 293058"/>
              <a:gd name="connsiteX17" fmla="*/ 681293 w 699146"/>
              <a:gd name="connsiteY17" fmla="*/ 71044 h 293058"/>
              <a:gd name="connsiteX18" fmla="*/ 628008 w 699146"/>
              <a:gd name="connsiteY18" fmla="*/ 35522 h 293058"/>
              <a:gd name="connsiteX19" fmla="*/ 592484 w 699146"/>
              <a:gd name="connsiteY19" fmla="*/ 8880 h 293058"/>
              <a:gd name="connsiteX20" fmla="*/ 556961 w 699146"/>
              <a:gd name="connsiteY20" fmla="*/ 0 h 293058"/>
              <a:gd name="connsiteX21" fmla="*/ 343819 w 699146"/>
              <a:gd name="connsiteY21" fmla="*/ 8880 h 29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146" h="293058">
                <a:moveTo>
                  <a:pt x="468152" y="0"/>
                </a:moveTo>
                <a:cubicBezTo>
                  <a:pt x="408946" y="2960"/>
                  <a:pt x="349591" y="3745"/>
                  <a:pt x="290534" y="8880"/>
                </a:cubicBezTo>
                <a:cubicBezTo>
                  <a:pt x="249678" y="12433"/>
                  <a:pt x="276340" y="22492"/>
                  <a:pt x="237248" y="35522"/>
                </a:cubicBezTo>
                <a:cubicBezTo>
                  <a:pt x="220165" y="41216"/>
                  <a:pt x="201725" y="41442"/>
                  <a:pt x="183963" y="44402"/>
                </a:cubicBezTo>
                <a:cubicBezTo>
                  <a:pt x="172122" y="50323"/>
                  <a:pt x="160731" y="57247"/>
                  <a:pt x="148439" y="62164"/>
                </a:cubicBezTo>
                <a:cubicBezTo>
                  <a:pt x="148408" y="62176"/>
                  <a:pt x="81848" y="84360"/>
                  <a:pt x="68511" y="88805"/>
                </a:cubicBezTo>
                <a:cubicBezTo>
                  <a:pt x="59630" y="91765"/>
                  <a:pt x="49657" y="92493"/>
                  <a:pt x="41868" y="97686"/>
                </a:cubicBezTo>
                <a:lnTo>
                  <a:pt x="15226" y="115447"/>
                </a:lnTo>
                <a:cubicBezTo>
                  <a:pt x="4129" y="148734"/>
                  <a:pt x="-12620" y="186574"/>
                  <a:pt x="15226" y="222013"/>
                </a:cubicBezTo>
                <a:cubicBezTo>
                  <a:pt x="35674" y="248037"/>
                  <a:pt x="74432" y="251615"/>
                  <a:pt x="104035" y="266416"/>
                </a:cubicBezTo>
                <a:cubicBezTo>
                  <a:pt x="166168" y="297482"/>
                  <a:pt x="126384" y="282860"/>
                  <a:pt x="228367" y="293058"/>
                </a:cubicBezTo>
                <a:cubicBezTo>
                  <a:pt x="290533" y="290098"/>
                  <a:pt x="353331" y="293500"/>
                  <a:pt x="414866" y="284177"/>
                </a:cubicBezTo>
                <a:cubicBezTo>
                  <a:pt x="451889" y="278568"/>
                  <a:pt x="486670" y="262561"/>
                  <a:pt x="521437" y="248655"/>
                </a:cubicBezTo>
                <a:cubicBezTo>
                  <a:pt x="536239" y="242735"/>
                  <a:pt x="551906" y="238636"/>
                  <a:pt x="565842" y="230894"/>
                </a:cubicBezTo>
                <a:cubicBezTo>
                  <a:pt x="578781" y="223706"/>
                  <a:pt x="588813" y="212096"/>
                  <a:pt x="601365" y="204252"/>
                </a:cubicBezTo>
                <a:cubicBezTo>
                  <a:pt x="626449" y="188575"/>
                  <a:pt x="637632" y="186243"/>
                  <a:pt x="663532" y="177611"/>
                </a:cubicBezTo>
                <a:cubicBezTo>
                  <a:pt x="672413" y="171691"/>
                  <a:pt x="683506" y="168184"/>
                  <a:pt x="690174" y="159850"/>
                </a:cubicBezTo>
                <a:cubicBezTo>
                  <a:pt x="709184" y="136088"/>
                  <a:pt x="693998" y="88512"/>
                  <a:pt x="681293" y="71044"/>
                </a:cubicBezTo>
                <a:cubicBezTo>
                  <a:pt x="668737" y="53780"/>
                  <a:pt x="645086" y="48330"/>
                  <a:pt x="628008" y="35522"/>
                </a:cubicBezTo>
                <a:cubicBezTo>
                  <a:pt x="616167" y="26641"/>
                  <a:pt x="605723" y="15499"/>
                  <a:pt x="592484" y="8880"/>
                </a:cubicBezTo>
                <a:cubicBezTo>
                  <a:pt x="581567" y="3422"/>
                  <a:pt x="568802" y="2960"/>
                  <a:pt x="556961" y="0"/>
                </a:cubicBezTo>
                <a:lnTo>
                  <a:pt x="343819" y="8880"/>
                </a:lnTo>
              </a:path>
            </a:pathLst>
          </a:custGeom>
          <a:ln>
            <a:solidFill>
              <a:srgbClr val="9DEB69"/>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
        <p:nvSpPr>
          <p:cNvPr id="15" name="Rectangle 14"/>
          <p:cNvSpPr/>
          <p:nvPr/>
        </p:nvSpPr>
        <p:spPr>
          <a:xfrm>
            <a:off x="1760517" y="1029372"/>
            <a:ext cx="6528471" cy="3926548"/>
          </a:xfrm>
          <a:prstGeom prst="rect">
            <a:avLst/>
          </a:prstGeom>
          <a:solidFill>
            <a:schemeClr val="tx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Freeform 15"/>
          <p:cNvSpPr/>
          <p:nvPr/>
        </p:nvSpPr>
        <p:spPr>
          <a:xfrm>
            <a:off x="2415606" y="5302261"/>
            <a:ext cx="892474" cy="550594"/>
          </a:xfrm>
          <a:custGeom>
            <a:avLst/>
            <a:gdLst>
              <a:gd name="connsiteX0" fmla="*/ 88809 w 892474"/>
              <a:gd name="connsiteY0" fmla="*/ 71045 h 550594"/>
              <a:gd name="connsiteX1" fmla="*/ 97690 w 892474"/>
              <a:gd name="connsiteY1" fmla="*/ 372983 h 550594"/>
              <a:gd name="connsiteX2" fmla="*/ 124332 w 892474"/>
              <a:gd name="connsiteY2" fmla="*/ 417386 h 550594"/>
              <a:gd name="connsiteX3" fmla="*/ 159856 w 892474"/>
              <a:gd name="connsiteY3" fmla="*/ 523953 h 550594"/>
              <a:gd name="connsiteX4" fmla="*/ 168737 w 892474"/>
              <a:gd name="connsiteY4" fmla="*/ 550594 h 550594"/>
              <a:gd name="connsiteX5" fmla="*/ 204260 w 892474"/>
              <a:gd name="connsiteY5" fmla="*/ 541714 h 550594"/>
              <a:gd name="connsiteX6" fmla="*/ 310831 w 892474"/>
              <a:gd name="connsiteY6" fmla="*/ 497311 h 550594"/>
              <a:gd name="connsiteX7" fmla="*/ 390759 w 892474"/>
              <a:gd name="connsiteY7" fmla="*/ 479550 h 550594"/>
              <a:gd name="connsiteX8" fmla="*/ 825924 w 892474"/>
              <a:gd name="connsiteY8" fmla="*/ 461789 h 550594"/>
              <a:gd name="connsiteX9" fmla="*/ 879209 w 892474"/>
              <a:gd name="connsiteY9" fmla="*/ 408505 h 550594"/>
              <a:gd name="connsiteX10" fmla="*/ 834804 w 892474"/>
              <a:gd name="connsiteY10" fmla="*/ 35523 h 550594"/>
              <a:gd name="connsiteX11" fmla="*/ 808162 w 892474"/>
              <a:gd name="connsiteY11" fmla="*/ 8881 h 550594"/>
              <a:gd name="connsiteX12" fmla="*/ 781519 w 892474"/>
              <a:gd name="connsiteY12" fmla="*/ 0 h 550594"/>
              <a:gd name="connsiteX13" fmla="*/ 701591 w 892474"/>
              <a:gd name="connsiteY13" fmla="*/ 26642 h 550594"/>
              <a:gd name="connsiteX14" fmla="*/ 657186 w 892474"/>
              <a:gd name="connsiteY14" fmla="*/ 53284 h 550594"/>
              <a:gd name="connsiteX15" fmla="*/ 577258 w 892474"/>
              <a:gd name="connsiteY15" fmla="*/ 88806 h 550594"/>
              <a:gd name="connsiteX16" fmla="*/ 506211 w 892474"/>
              <a:gd name="connsiteY16" fmla="*/ 97686 h 550594"/>
              <a:gd name="connsiteX17" fmla="*/ 79928 w 892474"/>
              <a:gd name="connsiteY17" fmla="*/ 106567 h 550594"/>
              <a:gd name="connsiteX18" fmla="*/ 0 w 892474"/>
              <a:gd name="connsiteY18" fmla="*/ 124328 h 55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2474" h="550594">
                <a:moveTo>
                  <a:pt x="88809" y="71045"/>
                </a:moveTo>
                <a:cubicBezTo>
                  <a:pt x="91769" y="171691"/>
                  <a:pt x="87417" y="272819"/>
                  <a:pt x="97690" y="372983"/>
                </a:cubicBezTo>
                <a:cubicBezTo>
                  <a:pt x="99451" y="390154"/>
                  <a:pt x="117760" y="401425"/>
                  <a:pt x="124332" y="417386"/>
                </a:cubicBezTo>
                <a:cubicBezTo>
                  <a:pt x="138589" y="452009"/>
                  <a:pt x="148015" y="488431"/>
                  <a:pt x="159856" y="523953"/>
                </a:cubicBezTo>
                <a:lnTo>
                  <a:pt x="168737" y="550594"/>
                </a:lnTo>
                <a:cubicBezTo>
                  <a:pt x="180578" y="547634"/>
                  <a:pt x="192832" y="545999"/>
                  <a:pt x="204260" y="541714"/>
                </a:cubicBezTo>
                <a:cubicBezTo>
                  <a:pt x="240294" y="528202"/>
                  <a:pt x="273264" y="505659"/>
                  <a:pt x="310831" y="497311"/>
                </a:cubicBezTo>
                <a:cubicBezTo>
                  <a:pt x="337474" y="491391"/>
                  <a:pt x="363768" y="483598"/>
                  <a:pt x="390759" y="479550"/>
                </a:cubicBezTo>
                <a:cubicBezTo>
                  <a:pt x="500311" y="463118"/>
                  <a:pt x="800627" y="462455"/>
                  <a:pt x="825924" y="461789"/>
                </a:cubicBezTo>
                <a:cubicBezTo>
                  <a:pt x="860784" y="453074"/>
                  <a:pt x="877978" y="458974"/>
                  <a:pt x="879209" y="408505"/>
                </a:cubicBezTo>
                <a:cubicBezTo>
                  <a:pt x="881476" y="315546"/>
                  <a:pt x="927114" y="127833"/>
                  <a:pt x="834804" y="35523"/>
                </a:cubicBezTo>
                <a:cubicBezTo>
                  <a:pt x="825923" y="26642"/>
                  <a:pt x="818612" y="15848"/>
                  <a:pt x="808162" y="8881"/>
                </a:cubicBezTo>
                <a:cubicBezTo>
                  <a:pt x="800373" y="3688"/>
                  <a:pt x="790400" y="2960"/>
                  <a:pt x="781519" y="0"/>
                </a:cubicBezTo>
                <a:cubicBezTo>
                  <a:pt x="754876" y="8881"/>
                  <a:pt x="727404" y="15580"/>
                  <a:pt x="701591" y="26642"/>
                </a:cubicBezTo>
                <a:cubicBezTo>
                  <a:pt x="685725" y="33441"/>
                  <a:pt x="672275" y="44901"/>
                  <a:pt x="657186" y="53284"/>
                </a:cubicBezTo>
                <a:cubicBezTo>
                  <a:pt x="640451" y="62581"/>
                  <a:pt x="594160" y="84906"/>
                  <a:pt x="577258" y="88806"/>
                </a:cubicBezTo>
                <a:cubicBezTo>
                  <a:pt x="554003" y="94172"/>
                  <a:pt x="530062" y="96834"/>
                  <a:pt x="506211" y="97686"/>
                </a:cubicBezTo>
                <a:cubicBezTo>
                  <a:pt x="364176" y="102758"/>
                  <a:pt x="222022" y="103607"/>
                  <a:pt x="79928" y="106567"/>
                </a:cubicBezTo>
                <a:cubicBezTo>
                  <a:pt x="4726" y="115966"/>
                  <a:pt x="25756" y="98570"/>
                  <a:pt x="0" y="124328"/>
                </a:cubicBez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17" name="Freeform 16"/>
          <p:cNvSpPr/>
          <p:nvPr/>
        </p:nvSpPr>
        <p:spPr>
          <a:xfrm>
            <a:off x="4014227" y="5328902"/>
            <a:ext cx="870450" cy="435147"/>
          </a:xfrm>
          <a:custGeom>
            <a:avLst/>
            <a:gdLst>
              <a:gd name="connsiteX0" fmla="*/ 97690 w 870450"/>
              <a:gd name="connsiteY0" fmla="*/ 44403 h 435147"/>
              <a:gd name="connsiteX1" fmla="*/ 124333 w 870450"/>
              <a:gd name="connsiteY1" fmla="*/ 222014 h 435147"/>
              <a:gd name="connsiteX2" fmla="*/ 150975 w 870450"/>
              <a:gd name="connsiteY2" fmla="*/ 364102 h 435147"/>
              <a:gd name="connsiteX3" fmla="*/ 159856 w 870450"/>
              <a:gd name="connsiteY3" fmla="*/ 426266 h 435147"/>
              <a:gd name="connsiteX4" fmla="*/ 204261 w 870450"/>
              <a:gd name="connsiteY4" fmla="*/ 435147 h 435147"/>
              <a:gd name="connsiteX5" fmla="*/ 337474 w 870450"/>
              <a:gd name="connsiteY5" fmla="*/ 426266 h 435147"/>
              <a:gd name="connsiteX6" fmla="*/ 444045 w 870450"/>
              <a:gd name="connsiteY6" fmla="*/ 417386 h 435147"/>
              <a:gd name="connsiteX7" fmla="*/ 843686 w 870450"/>
              <a:gd name="connsiteY7" fmla="*/ 408505 h 435147"/>
              <a:gd name="connsiteX8" fmla="*/ 870329 w 870450"/>
              <a:gd name="connsiteY8" fmla="*/ 399624 h 435147"/>
              <a:gd name="connsiteX9" fmla="*/ 843686 w 870450"/>
              <a:gd name="connsiteY9" fmla="*/ 168730 h 435147"/>
              <a:gd name="connsiteX10" fmla="*/ 817043 w 870450"/>
              <a:gd name="connsiteY10" fmla="*/ 8881 h 435147"/>
              <a:gd name="connsiteX11" fmla="*/ 790400 w 870450"/>
              <a:gd name="connsiteY11" fmla="*/ 0 h 435147"/>
              <a:gd name="connsiteX12" fmla="*/ 719353 w 870450"/>
              <a:gd name="connsiteY12" fmla="*/ 8881 h 435147"/>
              <a:gd name="connsiteX13" fmla="*/ 630544 w 870450"/>
              <a:gd name="connsiteY13" fmla="*/ 53283 h 435147"/>
              <a:gd name="connsiteX14" fmla="*/ 595021 w 870450"/>
              <a:gd name="connsiteY14" fmla="*/ 62164 h 435147"/>
              <a:gd name="connsiteX15" fmla="*/ 248665 w 870450"/>
              <a:gd name="connsiteY15" fmla="*/ 79925 h 435147"/>
              <a:gd name="connsiteX16" fmla="*/ 0 w 870450"/>
              <a:gd name="connsiteY16" fmla="*/ 88805 h 4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0450" h="435147">
                <a:moveTo>
                  <a:pt x="97690" y="44403"/>
                </a:moveTo>
                <a:cubicBezTo>
                  <a:pt x="106571" y="103607"/>
                  <a:pt x="114491" y="162963"/>
                  <a:pt x="124333" y="222014"/>
                </a:cubicBezTo>
                <a:cubicBezTo>
                  <a:pt x="132255" y="269546"/>
                  <a:pt x="144160" y="316398"/>
                  <a:pt x="150975" y="364102"/>
                </a:cubicBezTo>
                <a:cubicBezTo>
                  <a:pt x="153935" y="384823"/>
                  <a:pt x="147297" y="409521"/>
                  <a:pt x="159856" y="426266"/>
                </a:cubicBezTo>
                <a:cubicBezTo>
                  <a:pt x="168913" y="438342"/>
                  <a:pt x="189459" y="432187"/>
                  <a:pt x="204261" y="435147"/>
                </a:cubicBezTo>
                <a:lnTo>
                  <a:pt x="337474" y="426266"/>
                </a:lnTo>
                <a:cubicBezTo>
                  <a:pt x="373023" y="423633"/>
                  <a:pt x="408420" y="418636"/>
                  <a:pt x="444045" y="417386"/>
                </a:cubicBezTo>
                <a:cubicBezTo>
                  <a:pt x="577210" y="412714"/>
                  <a:pt x="710472" y="411465"/>
                  <a:pt x="843686" y="408505"/>
                </a:cubicBezTo>
                <a:cubicBezTo>
                  <a:pt x="852567" y="405545"/>
                  <a:pt x="869861" y="408974"/>
                  <a:pt x="870329" y="399624"/>
                </a:cubicBezTo>
                <a:cubicBezTo>
                  <a:pt x="872176" y="362676"/>
                  <a:pt x="852496" y="230400"/>
                  <a:pt x="843686" y="168730"/>
                </a:cubicBezTo>
                <a:cubicBezTo>
                  <a:pt x="842819" y="155730"/>
                  <a:pt x="857399" y="41164"/>
                  <a:pt x="817043" y="8881"/>
                </a:cubicBezTo>
                <a:cubicBezTo>
                  <a:pt x="809733" y="3033"/>
                  <a:pt x="799281" y="2960"/>
                  <a:pt x="790400" y="0"/>
                </a:cubicBezTo>
                <a:cubicBezTo>
                  <a:pt x="766718" y="2960"/>
                  <a:pt x="742608" y="3514"/>
                  <a:pt x="719353" y="8881"/>
                </a:cubicBezTo>
                <a:cubicBezTo>
                  <a:pt x="667742" y="20791"/>
                  <a:pt x="679069" y="31717"/>
                  <a:pt x="630544" y="53283"/>
                </a:cubicBezTo>
                <a:cubicBezTo>
                  <a:pt x="619390" y="58240"/>
                  <a:pt x="607060" y="60158"/>
                  <a:pt x="595021" y="62164"/>
                </a:cubicBezTo>
                <a:cubicBezTo>
                  <a:pt x="483144" y="80809"/>
                  <a:pt x="354402" y="76514"/>
                  <a:pt x="248665" y="79925"/>
                </a:cubicBezTo>
                <a:cubicBezTo>
                  <a:pt x="144216" y="106035"/>
                  <a:pt x="225347" y="88805"/>
                  <a:pt x="0" y="88805"/>
                </a:cubicBez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18" name="Freeform 17"/>
          <p:cNvSpPr/>
          <p:nvPr/>
        </p:nvSpPr>
        <p:spPr>
          <a:xfrm>
            <a:off x="5737063" y="5337807"/>
            <a:ext cx="825924" cy="631179"/>
          </a:xfrm>
          <a:custGeom>
            <a:avLst/>
            <a:gdLst>
              <a:gd name="connsiteX0" fmla="*/ 62167 w 825924"/>
              <a:gd name="connsiteY0" fmla="*/ 79925 h 631179"/>
              <a:gd name="connsiteX1" fmla="*/ 97690 w 825924"/>
              <a:gd name="connsiteY1" fmla="*/ 372983 h 631179"/>
              <a:gd name="connsiteX2" fmla="*/ 124333 w 825924"/>
              <a:gd name="connsiteY2" fmla="*/ 515071 h 631179"/>
              <a:gd name="connsiteX3" fmla="*/ 133214 w 825924"/>
              <a:gd name="connsiteY3" fmla="*/ 586116 h 631179"/>
              <a:gd name="connsiteX4" fmla="*/ 142095 w 825924"/>
              <a:gd name="connsiteY4" fmla="*/ 630518 h 631179"/>
              <a:gd name="connsiteX5" fmla="*/ 150976 w 825924"/>
              <a:gd name="connsiteY5" fmla="*/ 594996 h 631179"/>
              <a:gd name="connsiteX6" fmla="*/ 168737 w 825924"/>
              <a:gd name="connsiteY6" fmla="*/ 568355 h 631179"/>
              <a:gd name="connsiteX7" fmla="*/ 248666 w 825924"/>
              <a:gd name="connsiteY7" fmla="*/ 497310 h 631179"/>
              <a:gd name="connsiteX8" fmla="*/ 301951 w 825924"/>
              <a:gd name="connsiteY8" fmla="*/ 461788 h 631179"/>
              <a:gd name="connsiteX9" fmla="*/ 559497 w 825924"/>
              <a:gd name="connsiteY9" fmla="*/ 435147 h 631179"/>
              <a:gd name="connsiteX10" fmla="*/ 586140 w 825924"/>
              <a:gd name="connsiteY10" fmla="*/ 426266 h 631179"/>
              <a:gd name="connsiteX11" fmla="*/ 701592 w 825924"/>
              <a:gd name="connsiteY11" fmla="*/ 417385 h 631179"/>
              <a:gd name="connsiteX12" fmla="*/ 737115 w 825924"/>
              <a:gd name="connsiteY12" fmla="*/ 390744 h 631179"/>
              <a:gd name="connsiteX13" fmla="*/ 763758 w 825924"/>
              <a:gd name="connsiteY13" fmla="*/ 372983 h 631179"/>
              <a:gd name="connsiteX14" fmla="*/ 799282 w 825924"/>
              <a:gd name="connsiteY14" fmla="*/ 364102 h 631179"/>
              <a:gd name="connsiteX15" fmla="*/ 825924 w 825924"/>
              <a:gd name="connsiteY15" fmla="*/ 355222 h 631179"/>
              <a:gd name="connsiteX16" fmla="*/ 790401 w 825924"/>
              <a:gd name="connsiteY16" fmla="*/ 150969 h 631179"/>
              <a:gd name="connsiteX17" fmla="*/ 763758 w 825924"/>
              <a:gd name="connsiteY17" fmla="*/ 44403 h 631179"/>
              <a:gd name="connsiteX18" fmla="*/ 754877 w 825924"/>
              <a:gd name="connsiteY18" fmla="*/ 17761 h 631179"/>
              <a:gd name="connsiteX19" fmla="*/ 710472 w 825924"/>
              <a:gd name="connsiteY19" fmla="*/ 0 h 631179"/>
              <a:gd name="connsiteX20" fmla="*/ 657187 w 825924"/>
              <a:gd name="connsiteY20" fmla="*/ 8880 h 631179"/>
              <a:gd name="connsiteX21" fmla="*/ 595021 w 825924"/>
              <a:gd name="connsiteY21" fmla="*/ 26642 h 631179"/>
              <a:gd name="connsiteX22" fmla="*/ 506212 w 825924"/>
              <a:gd name="connsiteY22" fmla="*/ 35522 h 631179"/>
              <a:gd name="connsiteX23" fmla="*/ 426284 w 825924"/>
              <a:gd name="connsiteY23" fmla="*/ 44403 h 631179"/>
              <a:gd name="connsiteX24" fmla="*/ 0 w 825924"/>
              <a:gd name="connsiteY24" fmla="*/ 35522 h 63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5924" h="631179">
                <a:moveTo>
                  <a:pt x="62167" y="79925"/>
                </a:moveTo>
                <a:cubicBezTo>
                  <a:pt x="74008" y="177611"/>
                  <a:pt x="84685" y="275445"/>
                  <a:pt x="97690" y="372983"/>
                </a:cubicBezTo>
                <a:cubicBezTo>
                  <a:pt x="108986" y="457699"/>
                  <a:pt x="109589" y="456098"/>
                  <a:pt x="124333" y="515071"/>
                </a:cubicBezTo>
                <a:cubicBezTo>
                  <a:pt x="127293" y="538753"/>
                  <a:pt x="129585" y="562528"/>
                  <a:pt x="133214" y="586116"/>
                </a:cubicBezTo>
                <a:cubicBezTo>
                  <a:pt x="135509" y="601034"/>
                  <a:pt x="128594" y="623768"/>
                  <a:pt x="142095" y="630518"/>
                </a:cubicBezTo>
                <a:cubicBezTo>
                  <a:pt x="153012" y="635976"/>
                  <a:pt x="146168" y="606214"/>
                  <a:pt x="150976" y="594996"/>
                </a:cubicBezTo>
                <a:cubicBezTo>
                  <a:pt x="155180" y="585186"/>
                  <a:pt x="161791" y="576458"/>
                  <a:pt x="168737" y="568355"/>
                </a:cubicBezTo>
                <a:cubicBezTo>
                  <a:pt x="190698" y="542734"/>
                  <a:pt x="221709" y="516915"/>
                  <a:pt x="248666" y="497310"/>
                </a:cubicBezTo>
                <a:cubicBezTo>
                  <a:pt x="265930" y="484755"/>
                  <a:pt x="282569" y="470733"/>
                  <a:pt x="301951" y="461788"/>
                </a:cubicBezTo>
                <a:cubicBezTo>
                  <a:pt x="374044" y="428515"/>
                  <a:pt x="502186" y="437752"/>
                  <a:pt x="559497" y="435147"/>
                </a:cubicBezTo>
                <a:cubicBezTo>
                  <a:pt x="568378" y="432187"/>
                  <a:pt x="576851" y="427427"/>
                  <a:pt x="586140" y="426266"/>
                </a:cubicBezTo>
                <a:cubicBezTo>
                  <a:pt x="624440" y="421479"/>
                  <a:pt x="664020" y="426225"/>
                  <a:pt x="701592" y="417385"/>
                </a:cubicBezTo>
                <a:cubicBezTo>
                  <a:pt x="716000" y="413995"/>
                  <a:pt x="725071" y="399347"/>
                  <a:pt x="737115" y="390744"/>
                </a:cubicBezTo>
                <a:cubicBezTo>
                  <a:pt x="745800" y="384540"/>
                  <a:pt x="753947" y="377187"/>
                  <a:pt x="763758" y="372983"/>
                </a:cubicBezTo>
                <a:cubicBezTo>
                  <a:pt x="774977" y="368175"/>
                  <a:pt x="787546" y="367455"/>
                  <a:pt x="799282" y="364102"/>
                </a:cubicBezTo>
                <a:cubicBezTo>
                  <a:pt x="808283" y="361530"/>
                  <a:pt x="817043" y="358182"/>
                  <a:pt x="825924" y="355222"/>
                </a:cubicBezTo>
                <a:cubicBezTo>
                  <a:pt x="794780" y="90507"/>
                  <a:pt x="828322" y="287479"/>
                  <a:pt x="790401" y="150969"/>
                </a:cubicBezTo>
                <a:cubicBezTo>
                  <a:pt x="780601" y="115690"/>
                  <a:pt x="775337" y="79139"/>
                  <a:pt x="763758" y="44403"/>
                </a:cubicBezTo>
                <a:cubicBezTo>
                  <a:pt x="760798" y="35522"/>
                  <a:pt x="762069" y="23754"/>
                  <a:pt x="754877" y="17761"/>
                </a:cubicBezTo>
                <a:cubicBezTo>
                  <a:pt x="742630" y="7556"/>
                  <a:pt x="725274" y="5920"/>
                  <a:pt x="710472" y="0"/>
                </a:cubicBezTo>
                <a:cubicBezTo>
                  <a:pt x="692710" y="2960"/>
                  <a:pt x="674733" y="4831"/>
                  <a:pt x="657187" y="8880"/>
                </a:cubicBezTo>
                <a:cubicBezTo>
                  <a:pt x="636188" y="13726"/>
                  <a:pt x="616244" y="22897"/>
                  <a:pt x="595021" y="26642"/>
                </a:cubicBezTo>
                <a:cubicBezTo>
                  <a:pt x="565723" y="31812"/>
                  <a:pt x="535799" y="32408"/>
                  <a:pt x="506212" y="35522"/>
                </a:cubicBezTo>
                <a:lnTo>
                  <a:pt x="426284" y="44403"/>
                </a:lnTo>
                <a:cubicBezTo>
                  <a:pt x="65139" y="34642"/>
                  <a:pt x="207261" y="35522"/>
                  <a:pt x="0" y="35522"/>
                </a:cubicBez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19" name="Freeform 18"/>
          <p:cNvSpPr/>
          <p:nvPr/>
        </p:nvSpPr>
        <p:spPr>
          <a:xfrm>
            <a:off x="7433316" y="5329513"/>
            <a:ext cx="855672" cy="604726"/>
          </a:xfrm>
          <a:custGeom>
            <a:avLst/>
            <a:gdLst>
              <a:gd name="connsiteX0" fmla="*/ 35524 w 855672"/>
              <a:gd name="connsiteY0" fmla="*/ 87030 h 604726"/>
              <a:gd name="connsiteX1" fmla="*/ 44404 w 855672"/>
              <a:gd name="connsiteY1" fmla="*/ 486655 h 604726"/>
              <a:gd name="connsiteX2" fmla="*/ 53285 w 855672"/>
              <a:gd name="connsiteY2" fmla="*/ 602102 h 604726"/>
              <a:gd name="connsiteX3" fmla="*/ 79928 w 855672"/>
              <a:gd name="connsiteY3" fmla="*/ 593221 h 604726"/>
              <a:gd name="connsiteX4" fmla="*/ 293070 w 855672"/>
              <a:gd name="connsiteY4" fmla="*/ 566580 h 604726"/>
              <a:gd name="connsiteX5" fmla="*/ 372998 w 855672"/>
              <a:gd name="connsiteY5" fmla="*/ 539938 h 604726"/>
              <a:gd name="connsiteX6" fmla="*/ 461807 w 855672"/>
              <a:gd name="connsiteY6" fmla="*/ 531058 h 604726"/>
              <a:gd name="connsiteX7" fmla="*/ 497330 w 855672"/>
              <a:gd name="connsiteY7" fmla="*/ 522177 h 604726"/>
              <a:gd name="connsiteX8" fmla="*/ 710472 w 855672"/>
              <a:gd name="connsiteY8" fmla="*/ 513296 h 604726"/>
              <a:gd name="connsiteX9" fmla="*/ 754877 w 855672"/>
              <a:gd name="connsiteY9" fmla="*/ 495535 h 604726"/>
              <a:gd name="connsiteX10" fmla="*/ 852567 w 855672"/>
              <a:gd name="connsiteY10" fmla="*/ 486655 h 604726"/>
              <a:gd name="connsiteX11" fmla="*/ 834805 w 855672"/>
              <a:gd name="connsiteY11" fmla="*/ 451133 h 604726"/>
              <a:gd name="connsiteX12" fmla="*/ 825924 w 855672"/>
              <a:gd name="connsiteY12" fmla="*/ 424491 h 604726"/>
              <a:gd name="connsiteX13" fmla="*/ 799281 w 855672"/>
              <a:gd name="connsiteY13" fmla="*/ 300163 h 604726"/>
              <a:gd name="connsiteX14" fmla="*/ 790400 w 855672"/>
              <a:gd name="connsiteY14" fmla="*/ 33747 h 604726"/>
              <a:gd name="connsiteX15" fmla="*/ 0 w 855672"/>
              <a:gd name="connsiteY15" fmla="*/ 42628 h 60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5672" h="604726">
                <a:moveTo>
                  <a:pt x="35524" y="87030"/>
                </a:moveTo>
                <a:cubicBezTo>
                  <a:pt x="38484" y="220238"/>
                  <a:pt x="39812" y="353493"/>
                  <a:pt x="44404" y="486655"/>
                </a:cubicBezTo>
                <a:cubicBezTo>
                  <a:pt x="45734" y="525228"/>
                  <a:pt x="41079" y="565487"/>
                  <a:pt x="53285" y="602102"/>
                </a:cubicBezTo>
                <a:cubicBezTo>
                  <a:pt x="56245" y="610983"/>
                  <a:pt x="70668" y="594593"/>
                  <a:pt x="79928" y="593221"/>
                </a:cubicBezTo>
                <a:cubicBezTo>
                  <a:pt x="150755" y="582729"/>
                  <a:pt x="222023" y="575460"/>
                  <a:pt x="293070" y="566580"/>
                </a:cubicBezTo>
                <a:cubicBezTo>
                  <a:pt x="319713" y="557699"/>
                  <a:pt x="345517" y="545723"/>
                  <a:pt x="372998" y="539938"/>
                </a:cubicBezTo>
                <a:cubicBezTo>
                  <a:pt x="402111" y="533809"/>
                  <a:pt x="432355" y="535265"/>
                  <a:pt x="461807" y="531058"/>
                </a:cubicBezTo>
                <a:cubicBezTo>
                  <a:pt x="473890" y="529332"/>
                  <a:pt x="485156" y="523047"/>
                  <a:pt x="497330" y="522177"/>
                </a:cubicBezTo>
                <a:cubicBezTo>
                  <a:pt x="568258" y="517111"/>
                  <a:pt x="639425" y="516256"/>
                  <a:pt x="710472" y="513296"/>
                </a:cubicBezTo>
                <a:cubicBezTo>
                  <a:pt x="725274" y="507376"/>
                  <a:pt x="739208" y="498473"/>
                  <a:pt x="754877" y="495535"/>
                </a:cubicBezTo>
                <a:cubicBezTo>
                  <a:pt x="787015" y="489510"/>
                  <a:pt x="823984" y="502534"/>
                  <a:pt x="852567" y="486655"/>
                </a:cubicBezTo>
                <a:cubicBezTo>
                  <a:pt x="864140" y="480226"/>
                  <a:pt x="840020" y="463301"/>
                  <a:pt x="834805" y="451133"/>
                </a:cubicBezTo>
                <a:cubicBezTo>
                  <a:pt x="831117" y="442529"/>
                  <a:pt x="828614" y="433457"/>
                  <a:pt x="825924" y="424491"/>
                </a:cubicBezTo>
                <a:cubicBezTo>
                  <a:pt x="803480" y="349681"/>
                  <a:pt x="810172" y="376395"/>
                  <a:pt x="799281" y="300163"/>
                </a:cubicBezTo>
                <a:cubicBezTo>
                  <a:pt x="796321" y="211358"/>
                  <a:pt x="874973" y="60997"/>
                  <a:pt x="790400" y="33747"/>
                </a:cubicBezTo>
                <a:cubicBezTo>
                  <a:pt x="539613" y="-47059"/>
                  <a:pt x="0" y="42628"/>
                  <a:pt x="0" y="42628"/>
                </a:cubicBez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6439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500"/>
                                        <p:tgtEl>
                                          <p:spTgt spid="12"/>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500"/>
                                        <p:tgtEl>
                                          <p:spTgt spid="17"/>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heel(1)">
                                      <p:cBhvr>
                                        <p:cTn id="30" dur="500"/>
                                        <p:tgtEl>
                                          <p:spTgt spid="18"/>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heel(1)">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nrich_tables (dragged).pdf"/>
          <p:cNvPicPr>
            <a:picLocks noChangeAspect="1"/>
          </p:cNvPicPr>
          <p:nvPr/>
        </p:nvPicPr>
        <p:blipFill rotWithShape="1">
          <a:blip r:embed="rId2">
            <a:extLst>
              <a:ext uri="{28A0092B-C50C-407E-A947-70E740481C1C}">
                <a14:useLocalDpi xmlns:a14="http://schemas.microsoft.com/office/drawing/2010/main" val="0"/>
              </a:ext>
            </a:extLst>
          </a:blip>
          <a:srcRect t="52505" r="20412" b="8279"/>
          <a:stretch/>
        </p:blipFill>
        <p:spPr>
          <a:xfrm>
            <a:off x="712105" y="478117"/>
            <a:ext cx="7535423" cy="6115447"/>
          </a:xfrm>
          <a:prstGeom prst="rect">
            <a:avLst/>
          </a:prstGeom>
        </p:spPr>
      </p:pic>
      <p:sp>
        <p:nvSpPr>
          <p:cNvPr id="4" name="Rectangle 3"/>
          <p:cNvSpPr/>
          <p:nvPr/>
        </p:nvSpPr>
        <p:spPr>
          <a:xfrm>
            <a:off x="1136236" y="1344707"/>
            <a:ext cx="7111292" cy="2796448"/>
          </a:xfrm>
          <a:prstGeom prst="rect">
            <a:avLst/>
          </a:prstGeom>
          <a:solidFill>
            <a:schemeClr val="tx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942000" y="4671157"/>
            <a:ext cx="7815714" cy="1126019"/>
          </a:xfrm>
          <a:prstGeom prst="rect">
            <a:avLst/>
          </a:prstGeom>
          <a:solidFill>
            <a:schemeClr val="tx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1091413" y="4141154"/>
            <a:ext cx="7320470" cy="559885"/>
          </a:xfrm>
          <a:prstGeom prst="rect">
            <a:avLst/>
          </a:prstGeom>
          <a:noFill/>
          <a:ln w="57150" cmpd="sng">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0000"/>
              </a:solidFill>
            </a:endParaRPr>
          </a:p>
        </p:txBody>
      </p:sp>
      <p:sp>
        <p:nvSpPr>
          <p:cNvPr id="7" name="TextBox 6"/>
          <p:cNvSpPr txBox="1"/>
          <p:nvPr/>
        </p:nvSpPr>
        <p:spPr>
          <a:xfrm>
            <a:off x="3689684" y="193812"/>
            <a:ext cx="3454642" cy="461665"/>
          </a:xfrm>
          <a:prstGeom prst="rect">
            <a:avLst/>
          </a:prstGeom>
          <a:noFill/>
        </p:spPr>
        <p:txBody>
          <a:bodyPr wrap="none" rtlCol="0">
            <a:spAutoFit/>
          </a:bodyPr>
          <a:lstStyle/>
          <a:p>
            <a:r>
              <a:rPr lang="en-US" sz="2400" dirty="0">
                <a:solidFill>
                  <a:srgbClr val="000000"/>
                </a:solidFill>
              </a:rPr>
              <a:t>MM-estimator regression</a:t>
            </a:r>
          </a:p>
        </p:txBody>
      </p:sp>
    </p:spTree>
    <p:extLst>
      <p:ext uri="{BB962C8B-B14F-4D97-AF65-F5344CB8AC3E}">
        <p14:creationId xmlns:p14="http://schemas.microsoft.com/office/powerpoint/2010/main" val="127610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20433"/>
          </a:xfrm>
        </p:spPr>
        <p:txBody>
          <a:bodyPr>
            <a:noAutofit/>
          </a:bodyPr>
          <a:lstStyle/>
          <a:p>
            <a:pPr marL="0" indent="0">
              <a:buNone/>
            </a:pPr>
            <a:r>
              <a:rPr lang="en-US" sz="2750" dirty="0"/>
              <a:t>A unit increase in climate PC1 score is associated with a </a:t>
            </a:r>
            <a:r>
              <a:rPr lang="en-US" sz="2750" dirty="0">
                <a:solidFill>
                  <a:srgbClr val="9DEB69"/>
                </a:solidFill>
              </a:rPr>
              <a:t>77.8% change in emergency room rates</a:t>
            </a:r>
            <a:r>
              <a:rPr lang="en-US" sz="2750" dirty="0"/>
              <a:t>, </a:t>
            </a:r>
            <a:r>
              <a:rPr lang="en-US" sz="2750" dirty="0">
                <a:solidFill>
                  <a:srgbClr val="FA9D4D"/>
                </a:solidFill>
              </a:rPr>
              <a:t>6.72 percentage point increase in inpatient rates</a:t>
            </a:r>
            <a:r>
              <a:rPr lang="en-US" sz="2750" dirty="0"/>
              <a:t>, and </a:t>
            </a:r>
            <a:r>
              <a:rPr lang="en-US" sz="2750" dirty="0">
                <a:solidFill>
                  <a:srgbClr val="AF7EE9"/>
                </a:solidFill>
              </a:rPr>
              <a:t>9.25 percentage point increase in primary healthcare rates</a:t>
            </a:r>
            <a:r>
              <a:rPr lang="en-US" sz="2750" dirty="0"/>
              <a:t> </a:t>
            </a:r>
          </a:p>
          <a:p>
            <a:pPr marL="0" indent="0">
              <a:buNone/>
            </a:pPr>
            <a:endParaRPr lang="en-US" sz="2750" dirty="0"/>
          </a:p>
          <a:p>
            <a:pPr marL="0" indent="0">
              <a:buNone/>
            </a:pPr>
            <a:r>
              <a:rPr lang="en-US" sz="2750" dirty="0"/>
              <a:t>A larger </a:t>
            </a:r>
            <a:r>
              <a:rPr lang="en-US" sz="2750" dirty="0" err="1"/>
              <a:t>cardiometabolic</a:t>
            </a:r>
            <a:r>
              <a:rPr lang="en-US" sz="2750" dirty="0"/>
              <a:t> health burden is strongly correlated with communities that experience relatively lower apparent temperature and humidity but greater maximum relative heat shock severity </a:t>
            </a:r>
          </a:p>
        </p:txBody>
      </p:sp>
    </p:spTree>
    <p:extLst>
      <p:ext uri="{BB962C8B-B14F-4D97-AF65-F5344CB8AC3E}">
        <p14:creationId xmlns:p14="http://schemas.microsoft.com/office/powerpoint/2010/main" val="108971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
                                        <p:tgtEl>
                                          <p:spTgt spid="3">
                                            <p:txEl>
                                              <p:pRg st="2" end="2"/>
                                            </p:txEl>
                                          </p:spTgt>
                                        </p:tgtEl>
                                      </p:cBhvr>
                                    </p:animEffect>
                                  </p:childTnLst>
                                </p:cTn>
                              </p:par>
                              <p:par>
                                <p:cTn id="13" presetID="9" presetClass="emph" presetSubtype="0" nodeType="withEffect">
                                  <p:stCondLst>
                                    <p:cond delay="0"/>
                                  </p:stCondLst>
                                  <p:childTnLst>
                                    <p:set>
                                      <p:cBhvr rctx="PPT">
                                        <p:cTn id="14" dur="indefinite"/>
                                        <p:tgtEl>
                                          <p:spTgt spid="3">
                                            <p:txEl>
                                              <p:pRg st="0" end="0"/>
                                            </p:txEl>
                                          </p:spTgt>
                                        </p:tgtEl>
                                        <p:attrNameLst>
                                          <p:attrName>style.opacity</p:attrName>
                                        </p:attrNameLst>
                                      </p:cBhvr>
                                      <p:to>
                                        <p:strVal val="0.25"/>
                                      </p:to>
                                    </p:set>
                                    <p:animEffect filter="image" prLst="opacity: 0.25">
                                      <p:cBhvr rctx="IE">
                                        <p:cTn id="15" dur="indefinite"/>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2" name="Picture 1" descr="climate_pc1_robv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sp>
        <p:nvSpPr>
          <p:cNvPr id="4" name="TextBox 3"/>
          <p:cNvSpPr txBox="1"/>
          <p:nvPr/>
        </p:nvSpPr>
        <p:spPr>
          <a:xfrm>
            <a:off x="3313499" y="179725"/>
            <a:ext cx="966931" cy="369332"/>
          </a:xfrm>
          <a:prstGeom prst="rect">
            <a:avLst/>
          </a:prstGeom>
          <a:solidFill>
            <a:srgbClr val="000000"/>
          </a:solidFill>
        </p:spPr>
        <p:txBody>
          <a:bodyPr wrap="none" rtlCol="0">
            <a:spAutoFit/>
          </a:bodyPr>
          <a:lstStyle/>
          <a:p>
            <a:r>
              <a:rPr lang="en-US" dirty="0">
                <a:solidFill>
                  <a:srgbClr val="FFFFFF"/>
                </a:solidFill>
              </a:rPr>
              <a:t>ED rates</a:t>
            </a:r>
          </a:p>
        </p:txBody>
      </p:sp>
      <p:sp>
        <p:nvSpPr>
          <p:cNvPr id="5" name="TextBox 4"/>
          <p:cNvSpPr txBox="1"/>
          <p:nvPr/>
        </p:nvSpPr>
        <p:spPr>
          <a:xfrm>
            <a:off x="6936617" y="179725"/>
            <a:ext cx="2015039" cy="369332"/>
          </a:xfrm>
          <a:prstGeom prst="rect">
            <a:avLst/>
          </a:prstGeom>
          <a:solidFill>
            <a:srgbClr val="000000"/>
          </a:solidFill>
        </p:spPr>
        <p:txBody>
          <a:bodyPr wrap="square" rtlCol="0">
            <a:spAutoFit/>
          </a:bodyPr>
          <a:lstStyle/>
          <a:p>
            <a:r>
              <a:rPr lang="en-US" dirty="0">
                <a:solidFill>
                  <a:srgbClr val="FFFFFF"/>
                </a:solidFill>
              </a:rPr>
              <a:t>Climate PC1 scores</a:t>
            </a:r>
          </a:p>
        </p:txBody>
      </p:sp>
      <p:sp>
        <p:nvSpPr>
          <p:cNvPr id="6" name="Rectangle 5"/>
          <p:cNvSpPr/>
          <p:nvPr/>
        </p:nvSpPr>
        <p:spPr>
          <a:xfrm>
            <a:off x="4572000" y="0"/>
            <a:ext cx="5337423" cy="674255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458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physenv_pc1_robva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sp>
        <p:nvSpPr>
          <p:cNvPr id="4" name="TextBox 3"/>
          <p:cNvSpPr txBox="1"/>
          <p:nvPr/>
        </p:nvSpPr>
        <p:spPr>
          <a:xfrm>
            <a:off x="6777183" y="179725"/>
            <a:ext cx="2174474" cy="369332"/>
          </a:xfrm>
          <a:prstGeom prst="rect">
            <a:avLst/>
          </a:prstGeom>
          <a:solidFill>
            <a:srgbClr val="000000"/>
          </a:solidFill>
        </p:spPr>
        <p:txBody>
          <a:bodyPr wrap="square" rtlCol="0">
            <a:spAutoFit/>
          </a:bodyPr>
          <a:lstStyle/>
          <a:p>
            <a:r>
              <a:rPr lang="en-US" dirty="0" err="1">
                <a:solidFill>
                  <a:srgbClr val="FFFFFF"/>
                </a:solidFill>
              </a:rPr>
              <a:t>Phys_env</a:t>
            </a:r>
            <a:r>
              <a:rPr lang="en-US" dirty="0">
                <a:solidFill>
                  <a:srgbClr val="FFFFFF"/>
                </a:solidFill>
              </a:rPr>
              <a:t> PC1 scores</a:t>
            </a:r>
          </a:p>
        </p:txBody>
      </p:sp>
      <p:pic>
        <p:nvPicPr>
          <p:cNvPr id="5" name="Picture 4" descr="healthcentres.png"/>
          <p:cNvPicPr>
            <a:picLocks noChangeAspect="1"/>
          </p:cNvPicPr>
          <p:nvPr/>
        </p:nvPicPr>
        <p:blipFill rotWithShape="1">
          <a:blip r:embed="rId3" cstate="print">
            <a:extLst>
              <a:ext uri="{28A0092B-C50C-407E-A947-70E740481C1C}">
                <a14:useLocalDpi xmlns:a14="http://schemas.microsoft.com/office/drawing/2010/main" val="0"/>
              </a:ext>
            </a:extLst>
          </a:blip>
          <a:srcRect t="5051"/>
          <a:stretch/>
        </p:blipFill>
        <p:spPr>
          <a:xfrm>
            <a:off x="0" y="346364"/>
            <a:ext cx="4572000" cy="6511636"/>
          </a:xfrm>
          <a:prstGeom prst="rect">
            <a:avLst/>
          </a:prstGeom>
        </p:spPr>
      </p:pic>
      <p:sp>
        <p:nvSpPr>
          <p:cNvPr id="7" name="TextBox 6"/>
          <p:cNvSpPr txBox="1"/>
          <p:nvPr/>
        </p:nvSpPr>
        <p:spPr>
          <a:xfrm>
            <a:off x="2851728" y="147459"/>
            <a:ext cx="1593272" cy="369332"/>
          </a:xfrm>
          <a:prstGeom prst="rect">
            <a:avLst/>
          </a:prstGeom>
          <a:solidFill>
            <a:srgbClr val="000000"/>
          </a:solidFill>
        </p:spPr>
        <p:txBody>
          <a:bodyPr wrap="square" rtlCol="0">
            <a:spAutoFit/>
          </a:bodyPr>
          <a:lstStyle/>
          <a:p>
            <a:r>
              <a:rPr lang="en-US" dirty="0">
                <a:solidFill>
                  <a:srgbClr val="FFFFFF"/>
                </a:solidFill>
              </a:rPr>
              <a:t>Health centers</a:t>
            </a:r>
          </a:p>
        </p:txBody>
      </p:sp>
      <p:pic>
        <p:nvPicPr>
          <p:cNvPr id="8" name="Picture 7"/>
          <p:cNvPicPr>
            <a:picLocks noChangeAspect="1"/>
          </p:cNvPicPr>
          <p:nvPr/>
        </p:nvPicPr>
        <p:blipFill rotWithShape="1">
          <a:blip r:embed="rId4"/>
          <a:srcRect l="38314"/>
          <a:stretch/>
        </p:blipFill>
        <p:spPr>
          <a:xfrm>
            <a:off x="831273" y="242639"/>
            <a:ext cx="1858818" cy="271398"/>
          </a:xfrm>
          <a:prstGeom prst="rect">
            <a:avLst/>
          </a:prstGeom>
        </p:spPr>
      </p:pic>
      <p:sp>
        <p:nvSpPr>
          <p:cNvPr id="9" name="Rectangle 8"/>
          <p:cNvSpPr/>
          <p:nvPr/>
        </p:nvSpPr>
        <p:spPr>
          <a:xfrm>
            <a:off x="4572000" y="0"/>
            <a:ext cx="5337423" cy="674255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318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965200"/>
            <a:ext cx="9144000" cy="4903470"/>
          </a:xfrm>
          <a:prstGeom prst="rect">
            <a:avLst/>
          </a:prstGeom>
        </p:spPr>
      </p:pic>
      <p:sp>
        <p:nvSpPr>
          <p:cNvPr id="6" name="Rectangle 5"/>
          <p:cNvSpPr/>
          <p:nvPr/>
        </p:nvSpPr>
        <p:spPr>
          <a:xfrm>
            <a:off x="3412338" y="853160"/>
            <a:ext cx="1948523" cy="102767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lumMod val="65000"/>
                  </a:schemeClr>
                </a:solidFill>
              </a:rPr>
              <a:t>Visceral obesity</a:t>
            </a:r>
          </a:p>
        </p:txBody>
      </p:sp>
      <p:sp>
        <p:nvSpPr>
          <p:cNvPr id="7" name="Rectangle 6"/>
          <p:cNvSpPr/>
          <p:nvPr/>
        </p:nvSpPr>
        <p:spPr>
          <a:xfrm>
            <a:off x="181482" y="2168960"/>
            <a:ext cx="2503795" cy="102767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A6A6A6"/>
                </a:solidFill>
              </a:rPr>
              <a:t>Low HDL-cholesterol</a:t>
            </a:r>
          </a:p>
        </p:txBody>
      </p:sp>
      <p:sp>
        <p:nvSpPr>
          <p:cNvPr id="8" name="Rectangle 7"/>
          <p:cNvSpPr/>
          <p:nvPr/>
        </p:nvSpPr>
        <p:spPr>
          <a:xfrm>
            <a:off x="6463287" y="2168960"/>
            <a:ext cx="2600736" cy="102767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A6A6A6"/>
                </a:solidFill>
              </a:rPr>
              <a:t>Insulin resistance</a:t>
            </a:r>
          </a:p>
        </p:txBody>
      </p:sp>
      <p:sp>
        <p:nvSpPr>
          <p:cNvPr id="9" name="Rectangle 8"/>
          <p:cNvSpPr/>
          <p:nvPr/>
        </p:nvSpPr>
        <p:spPr>
          <a:xfrm>
            <a:off x="6036744" y="4915364"/>
            <a:ext cx="2891561" cy="75348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A6A6A6"/>
                </a:solidFill>
              </a:rPr>
              <a:t>Hypertension</a:t>
            </a:r>
          </a:p>
        </p:txBody>
      </p:sp>
      <p:sp>
        <p:nvSpPr>
          <p:cNvPr id="10" name="Rectangle 9"/>
          <p:cNvSpPr/>
          <p:nvPr/>
        </p:nvSpPr>
        <p:spPr>
          <a:xfrm>
            <a:off x="181483" y="4679964"/>
            <a:ext cx="2976102" cy="102767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A6A6A6"/>
                </a:solidFill>
              </a:rPr>
              <a:t>High triglycerides</a:t>
            </a:r>
          </a:p>
        </p:txBody>
      </p:sp>
      <p:sp>
        <p:nvSpPr>
          <p:cNvPr id="11" name="Rectangle 10"/>
          <p:cNvSpPr/>
          <p:nvPr/>
        </p:nvSpPr>
        <p:spPr>
          <a:xfrm>
            <a:off x="3429020" y="3217554"/>
            <a:ext cx="2242052" cy="111611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Metabolic</a:t>
            </a:r>
          </a:p>
          <a:p>
            <a:pPr algn="ctr"/>
            <a:r>
              <a:rPr lang="en-US" sz="3200" dirty="0"/>
              <a:t>Syndrome</a:t>
            </a:r>
          </a:p>
        </p:txBody>
      </p:sp>
    </p:spTree>
    <p:extLst>
      <p:ext uri="{BB962C8B-B14F-4D97-AF65-F5344CB8AC3E}">
        <p14:creationId xmlns:p14="http://schemas.microsoft.com/office/powerpoint/2010/main" val="1606033781"/>
      </p:ext>
    </p:extLst>
  </p:cSld>
  <p:clrMapOvr>
    <a:masterClrMapping/>
  </p:clrMapOvr>
  <p:transition spd="slow">
    <p:wheel spokes="1"/>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hatever4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466" y="-1"/>
            <a:ext cx="7013977" cy="7201017"/>
          </a:xfrm>
          <a:prstGeom prst="rect">
            <a:avLst/>
          </a:prstGeom>
        </p:spPr>
      </p:pic>
      <p:sp>
        <p:nvSpPr>
          <p:cNvPr id="3" name="Rectangle 2"/>
          <p:cNvSpPr/>
          <p:nvPr/>
        </p:nvSpPr>
        <p:spPr>
          <a:xfrm>
            <a:off x="760428" y="71044"/>
            <a:ext cx="7365598" cy="12876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whatever42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7" y="58873"/>
            <a:ext cx="6996216" cy="7182782"/>
          </a:xfrm>
          <a:prstGeom prst="rect">
            <a:avLst/>
          </a:prstGeom>
        </p:spPr>
      </p:pic>
      <p:sp>
        <p:nvSpPr>
          <p:cNvPr id="8" name="Rectangle 7"/>
          <p:cNvSpPr/>
          <p:nvPr/>
        </p:nvSpPr>
        <p:spPr>
          <a:xfrm>
            <a:off x="912828" y="0"/>
            <a:ext cx="7365598" cy="15111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998227" y="6486093"/>
            <a:ext cx="7365598" cy="15111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461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hatever4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466" y="-1"/>
            <a:ext cx="7013977" cy="7201017"/>
          </a:xfrm>
          <a:prstGeom prst="rect">
            <a:avLst/>
          </a:prstGeom>
        </p:spPr>
      </p:pic>
      <p:sp>
        <p:nvSpPr>
          <p:cNvPr id="3" name="Rectangle 2"/>
          <p:cNvSpPr/>
          <p:nvPr/>
        </p:nvSpPr>
        <p:spPr>
          <a:xfrm>
            <a:off x="760428" y="71044"/>
            <a:ext cx="7365598" cy="12876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whatever42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7" y="58873"/>
            <a:ext cx="6996216" cy="7182782"/>
          </a:xfrm>
          <a:prstGeom prst="rect">
            <a:avLst/>
          </a:prstGeom>
        </p:spPr>
      </p:pic>
      <p:sp>
        <p:nvSpPr>
          <p:cNvPr id="8" name="Rectangle 7"/>
          <p:cNvSpPr/>
          <p:nvPr/>
        </p:nvSpPr>
        <p:spPr>
          <a:xfrm>
            <a:off x="912828" y="0"/>
            <a:ext cx="7365598" cy="15111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544797" y="1608802"/>
            <a:ext cx="7365598" cy="48029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553678" y="1707916"/>
            <a:ext cx="7365598" cy="48029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544797" y="1850003"/>
            <a:ext cx="7365598" cy="48029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42574" y="6445454"/>
            <a:ext cx="7365598" cy="151112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544797" y="2055050"/>
            <a:ext cx="7365598" cy="48029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whatever42.png"/>
          <p:cNvPicPr>
            <a:picLocks noChangeAspect="1"/>
          </p:cNvPicPr>
          <p:nvPr/>
        </p:nvPicPr>
        <p:blipFill rotWithShape="1">
          <a:blip r:embed="rId2" cstate="print">
            <a:extLst>
              <a:ext uri="{28A0092B-C50C-407E-A947-70E740481C1C}">
                <a14:useLocalDpi xmlns:a14="http://schemas.microsoft.com/office/drawing/2010/main" val="0"/>
              </a:ext>
            </a:extLst>
          </a:blip>
          <a:srcRect l="94785" t="19342"/>
          <a:stretch/>
        </p:blipFill>
        <p:spPr>
          <a:xfrm>
            <a:off x="7628696" y="1392815"/>
            <a:ext cx="365747" cy="5808201"/>
          </a:xfrm>
          <a:prstGeom prst="rect">
            <a:avLst/>
          </a:prstGeom>
        </p:spPr>
      </p:pic>
    </p:spTree>
    <p:extLst>
      <p:ext uri="{BB962C8B-B14F-4D97-AF65-F5344CB8AC3E}">
        <p14:creationId xmlns:p14="http://schemas.microsoft.com/office/powerpoint/2010/main" val="123963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hatever4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466" y="-1"/>
            <a:ext cx="7013977" cy="7201017"/>
          </a:xfrm>
          <a:prstGeom prst="rect">
            <a:avLst/>
          </a:prstGeom>
        </p:spPr>
      </p:pic>
      <p:sp>
        <p:nvSpPr>
          <p:cNvPr id="3" name="Rectangle 2"/>
          <p:cNvSpPr/>
          <p:nvPr/>
        </p:nvSpPr>
        <p:spPr>
          <a:xfrm>
            <a:off x="760428" y="71044"/>
            <a:ext cx="7365598" cy="12876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695773" y="1477814"/>
            <a:ext cx="5932923" cy="49339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326894" y="6411753"/>
            <a:ext cx="7365598" cy="15096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848174" y="1477814"/>
            <a:ext cx="5780522" cy="49339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2008234" y="1477814"/>
            <a:ext cx="5684257" cy="49339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920286" y="1555526"/>
            <a:ext cx="583843" cy="413690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7692491" y="1358723"/>
            <a:ext cx="583843" cy="50530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536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hatever4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466" y="-1"/>
            <a:ext cx="7013977" cy="7201017"/>
          </a:xfrm>
          <a:prstGeom prst="rect">
            <a:avLst/>
          </a:prstGeom>
        </p:spPr>
      </p:pic>
      <p:sp>
        <p:nvSpPr>
          <p:cNvPr id="3" name="Rectangle 2"/>
          <p:cNvSpPr/>
          <p:nvPr/>
        </p:nvSpPr>
        <p:spPr>
          <a:xfrm>
            <a:off x="760428" y="71044"/>
            <a:ext cx="7365598" cy="12876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345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hatever4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466" y="-1"/>
            <a:ext cx="7013977" cy="7201017"/>
          </a:xfrm>
          <a:prstGeom prst="rect">
            <a:avLst/>
          </a:prstGeom>
        </p:spPr>
      </p:pic>
      <p:sp>
        <p:nvSpPr>
          <p:cNvPr id="4" name="Rectangle 3"/>
          <p:cNvSpPr/>
          <p:nvPr/>
        </p:nvSpPr>
        <p:spPr>
          <a:xfrm>
            <a:off x="1701803" y="-1"/>
            <a:ext cx="5935773" cy="6385112"/>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Section 1: Atmospheric moisture</a:t>
            </a:r>
          </a:p>
          <a:p>
            <a:pPr algn="ctr"/>
            <a:endParaRPr lang="en-US" dirty="0">
              <a:solidFill>
                <a:srgbClr val="000000"/>
              </a:solidFill>
            </a:endParaRPr>
          </a:p>
          <a:p>
            <a:pPr algn="ctr"/>
            <a:r>
              <a:rPr lang="en-US" i="1" dirty="0">
                <a:solidFill>
                  <a:srgbClr val="000000"/>
                </a:solidFill>
              </a:rPr>
              <a:t>Rainfall total (mm)</a:t>
            </a:r>
          </a:p>
        </p:txBody>
      </p:sp>
    </p:spTree>
    <p:extLst>
      <p:ext uri="{BB962C8B-B14F-4D97-AF65-F5344CB8AC3E}">
        <p14:creationId xmlns:p14="http://schemas.microsoft.com/office/powerpoint/2010/main" val="390314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hatever4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466" y="-1"/>
            <a:ext cx="7013977" cy="7201017"/>
          </a:xfrm>
          <a:prstGeom prst="rect">
            <a:avLst/>
          </a:prstGeom>
        </p:spPr>
      </p:pic>
      <p:sp>
        <p:nvSpPr>
          <p:cNvPr id="6" name="Rectangle 5"/>
          <p:cNvSpPr/>
          <p:nvPr/>
        </p:nvSpPr>
        <p:spPr>
          <a:xfrm>
            <a:off x="1998203" y="0"/>
            <a:ext cx="3472433" cy="6385112"/>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Atmospheric moisture and the humidity/heat indicators share the same N </a:t>
            </a:r>
            <a:r>
              <a:rPr lang="en-US" dirty="0">
                <a:solidFill>
                  <a:srgbClr val="000000"/>
                </a:solidFill>
                <a:sym typeface="Wingdings"/>
              </a:rPr>
              <a:t> S gradient</a:t>
            </a:r>
          </a:p>
          <a:p>
            <a:pPr algn="ctr"/>
            <a:endParaRPr lang="en-US" i="1" dirty="0">
              <a:solidFill>
                <a:srgbClr val="000000"/>
              </a:solidFill>
              <a:sym typeface="Wingdings"/>
            </a:endParaRPr>
          </a:p>
          <a:p>
            <a:pPr algn="ctr"/>
            <a:r>
              <a:rPr lang="en-US" dirty="0">
                <a:solidFill>
                  <a:srgbClr val="000000"/>
                </a:solidFill>
                <a:sym typeface="Wingdings"/>
              </a:rPr>
              <a:t>Loadings are all negatively correlated with climate PC1 score</a:t>
            </a:r>
            <a:endParaRPr lang="en-US" dirty="0">
              <a:solidFill>
                <a:srgbClr val="000000"/>
              </a:solidFill>
            </a:endParaRPr>
          </a:p>
          <a:p>
            <a:pPr algn="ctr"/>
            <a:r>
              <a:rPr lang="en-US" dirty="0"/>
              <a:t> </a:t>
            </a:r>
          </a:p>
        </p:txBody>
      </p:sp>
    </p:spTree>
    <p:extLst>
      <p:ext uri="{BB962C8B-B14F-4D97-AF65-F5344CB8AC3E}">
        <p14:creationId xmlns:p14="http://schemas.microsoft.com/office/powerpoint/2010/main" val="292908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hatever4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466" y="-1"/>
            <a:ext cx="7013977" cy="7201017"/>
          </a:xfrm>
          <a:prstGeom prst="rect">
            <a:avLst/>
          </a:prstGeom>
        </p:spPr>
      </p:pic>
      <p:sp>
        <p:nvSpPr>
          <p:cNvPr id="6" name="Rectangle 5"/>
          <p:cNvSpPr/>
          <p:nvPr/>
        </p:nvSpPr>
        <p:spPr>
          <a:xfrm>
            <a:off x="5452875" y="0"/>
            <a:ext cx="2202463" cy="6385112"/>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Opposite gradient for EHF values and load</a:t>
            </a:r>
          </a:p>
          <a:p>
            <a:pPr algn="ctr"/>
            <a:endParaRPr lang="en-US" dirty="0">
              <a:solidFill>
                <a:srgbClr val="000000"/>
              </a:solidFill>
            </a:endParaRPr>
          </a:p>
          <a:p>
            <a:pPr algn="ctr"/>
            <a:r>
              <a:rPr lang="en-US" dirty="0">
                <a:solidFill>
                  <a:srgbClr val="000000"/>
                </a:solidFill>
              </a:rPr>
              <a:t>Positively correlated to climate PC1 scores</a:t>
            </a:r>
          </a:p>
          <a:p>
            <a:pPr algn="ctr"/>
            <a:endParaRPr lang="en-US" dirty="0">
              <a:solidFill>
                <a:srgbClr val="000000"/>
              </a:solidFill>
            </a:endParaRPr>
          </a:p>
          <a:p>
            <a:pPr algn="ctr"/>
            <a:r>
              <a:rPr lang="en-US" dirty="0">
                <a:solidFill>
                  <a:srgbClr val="000000"/>
                </a:solidFill>
              </a:rPr>
              <a:t>Mixed pattern for EHF duration and count</a:t>
            </a:r>
          </a:p>
        </p:txBody>
      </p:sp>
      <p:sp>
        <p:nvSpPr>
          <p:cNvPr id="4" name="Rectangle 3"/>
          <p:cNvSpPr/>
          <p:nvPr/>
        </p:nvSpPr>
        <p:spPr>
          <a:xfrm>
            <a:off x="1520060" y="-1"/>
            <a:ext cx="495906" cy="6385112"/>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469109992_c9316113a5_o.jpg"/>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10855" y="-1"/>
            <a:ext cx="4580820" cy="3412887"/>
          </a:xfrm>
          <a:prstGeom prst="rect">
            <a:avLst/>
          </a:prstGeom>
        </p:spPr>
      </p:pic>
      <p:pic>
        <p:nvPicPr>
          <p:cNvPr id="3" name="Picture 2" descr="19482101799_2474ca1a47_o.jpg"/>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80820" y="-32568"/>
            <a:ext cx="4563181" cy="3445114"/>
          </a:xfrm>
          <a:prstGeom prst="rect">
            <a:avLst/>
          </a:prstGeom>
        </p:spPr>
      </p:pic>
      <p:pic>
        <p:nvPicPr>
          <p:cNvPr id="4" name="Picture 3" descr="19886459852_d85c5ca202_o.jpg"/>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580820" y="3402030"/>
            <a:ext cx="4563179" cy="3466825"/>
          </a:xfrm>
          <a:prstGeom prst="rect">
            <a:avLst/>
          </a:prstGeom>
        </p:spPr>
      </p:pic>
      <p:pic>
        <p:nvPicPr>
          <p:cNvPr id="5" name="Picture 4" descr="19729293951_dd7d045629_o.jpg"/>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a:off x="10855" y="3402030"/>
            <a:ext cx="4580820" cy="3466826"/>
          </a:xfrm>
          <a:prstGeom prst="rect">
            <a:avLst/>
          </a:prstGeom>
        </p:spPr>
      </p:pic>
      <p:sp>
        <p:nvSpPr>
          <p:cNvPr id="7" name="Content Placeholder 2"/>
          <p:cNvSpPr txBox="1">
            <a:spLocks/>
          </p:cNvSpPr>
          <p:nvPr/>
        </p:nvSpPr>
        <p:spPr>
          <a:xfrm>
            <a:off x="6447884" y="5906639"/>
            <a:ext cx="2656766" cy="509674"/>
          </a:xfrm>
          <a:prstGeom prst="rect">
            <a:avLst/>
          </a:prstGeom>
          <a:noFill/>
          <a:ln>
            <a:noFill/>
          </a:ln>
        </p:spPr>
        <p:style>
          <a:lnRef idx="1">
            <a:schemeClr val="dk1"/>
          </a:lnRef>
          <a:fillRef idx="3">
            <a:schemeClr val="dk1"/>
          </a:fillRef>
          <a:effectRef idx="2">
            <a:schemeClr val="dk1"/>
          </a:effectRef>
          <a:fontRef idx="minor">
            <a:schemeClr val="lt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2800" dirty="0">
                <a:solidFill>
                  <a:schemeClr val="bg1"/>
                </a:solidFill>
              </a:rPr>
              <a:t>Concluding remarks</a:t>
            </a:r>
          </a:p>
          <a:p>
            <a:pPr marL="0" indent="0" algn="r">
              <a:buFont typeface="Arial" pitchFamily="34" charset="0"/>
              <a:buNone/>
            </a:pPr>
            <a:endParaRPr lang="en-US" sz="2800" dirty="0"/>
          </a:p>
        </p:txBody>
      </p:sp>
      <p:sp>
        <p:nvSpPr>
          <p:cNvPr id="8" name="Content Placeholder 2"/>
          <p:cNvSpPr txBox="1">
            <a:spLocks/>
          </p:cNvSpPr>
          <p:nvPr/>
        </p:nvSpPr>
        <p:spPr>
          <a:xfrm>
            <a:off x="10854" y="0"/>
            <a:ext cx="3665461" cy="509674"/>
          </a:xfrm>
          <a:prstGeom prst="rect">
            <a:avLst/>
          </a:prstGeom>
          <a:noFill/>
          <a:ln>
            <a:noFill/>
          </a:ln>
        </p:spPr>
        <p:style>
          <a:lnRef idx="1">
            <a:schemeClr val="dk1"/>
          </a:lnRef>
          <a:fillRef idx="3">
            <a:schemeClr val="dk1"/>
          </a:fillRef>
          <a:effectRef idx="2">
            <a:schemeClr val="dk1"/>
          </a:effectRef>
          <a:fontRef idx="minor">
            <a:schemeClr val="lt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a:solidFill>
                  <a:srgbClr val="FFFFFF"/>
                </a:solidFill>
              </a:rPr>
              <a:t>Nicolas F. </a:t>
            </a:r>
            <a:r>
              <a:rPr lang="en-US" sz="2400" dirty="0" err="1">
                <a:solidFill>
                  <a:srgbClr val="FFFFFF"/>
                </a:solidFill>
              </a:rPr>
              <a:t>Trudel</a:t>
            </a:r>
            <a:endParaRPr lang="en-US" sz="2400" dirty="0">
              <a:solidFill>
                <a:srgbClr val="FFFFFF"/>
              </a:solidFill>
            </a:endParaRPr>
          </a:p>
          <a:p>
            <a:pPr marL="0" indent="0" algn="r">
              <a:buFont typeface="Arial" pitchFamily="34" charset="0"/>
              <a:buNone/>
            </a:pPr>
            <a:endParaRPr lang="en-US" sz="2400" dirty="0">
              <a:solidFill>
                <a:srgbClr val="FFFFFF"/>
              </a:solidFill>
            </a:endParaRPr>
          </a:p>
        </p:txBody>
      </p:sp>
    </p:spTree>
    <p:extLst>
      <p:ext uri="{BB962C8B-B14F-4D97-AF65-F5344CB8AC3E}">
        <p14:creationId xmlns:p14="http://schemas.microsoft.com/office/powerpoint/2010/main" val="180334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959642" cy="4820433"/>
          </a:xfrm>
        </p:spPr>
        <p:txBody>
          <a:bodyPr>
            <a:noAutofit/>
          </a:bodyPr>
          <a:lstStyle/>
          <a:p>
            <a:r>
              <a:rPr lang="en-US" sz="2800" dirty="0"/>
              <a:t>Globally, all micronutrient supplies exhibited modest deficits during the year of an EWE</a:t>
            </a:r>
          </a:p>
          <a:p>
            <a:r>
              <a:rPr lang="en-US" sz="2800" dirty="0"/>
              <a:t>Landlocked developing countries show magnified effects</a:t>
            </a:r>
          </a:p>
          <a:p>
            <a:r>
              <a:rPr lang="en-US" sz="2800" dirty="0"/>
              <a:t>Observed year-of-event nutrient supply deficits were a large percentage of what a healthy child’s sufficient average dietary intake level should be</a:t>
            </a:r>
          </a:p>
          <a:p>
            <a:endParaRPr lang="en-US" sz="2800" dirty="0"/>
          </a:p>
        </p:txBody>
      </p:sp>
      <p:sp>
        <p:nvSpPr>
          <p:cNvPr id="4" name="TextBox 3"/>
          <p:cNvSpPr txBox="1"/>
          <p:nvPr/>
        </p:nvSpPr>
        <p:spPr>
          <a:xfrm>
            <a:off x="306170" y="505489"/>
            <a:ext cx="10466485" cy="830997"/>
          </a:xfrm>
          <a:prstGeom prst="rect">
            <a:avLst/>
          </a:prstGeom>
          <a:noFill/>
        </p:spPr>
        <p:txBody>
          <a:bodyPr wrap="square" rtlCol="0">
            <a:spAutoFit/>
          </a:bodyPr>
          <a:lstStyle/>
          <a:p>
            <a:r>
              <a:rPr lang="en-US" sz="4800" dirty="0">
                <a:solidFill>
                  <a:srgbClr val="FFFFFF"/>
                </a:solidFill>
              </a:rPr>
              <a:t>Main findings</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10000" r="90000"/>
                    </a14:imgEffect>
                  </a14:imgLayer>
                </a14:imgProps>
              </a:ext>
            </a:extLst>
          </a:blip>
          <a:stretch>
            <a:fillRect/>
          </a:stretch>
        </p:blipFill>
        <p:spPr>
          <a:xfrm>
            <a:off x="4284579" y="0"/>
            <a:ext cx="6858000" cy="6858000"/>
          </a:xfrm>
          <a:prstGeom prst="rect">
            <a:avLst/>
          </a:prstGeom>
        </p:spPr>
      </p:pic>
    </p:spTree>
    <p:extLst>
      <p:ext uri="{BB962C8B-B14F-4D97-AF65-F5344CB8AC3E}">
        <p14:creationId xmlns:p14="http://schemas.microsoft.com/office/powerpoint/2010/main" val="359625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
                                        <p:tgtEl>
                                          <p:spTgt spid="3">
                                            <p:txEl>
                                              <p:pRg st="1" end="1"/>
                                            </p:txEl>
                                          </p:spTgt>
                                        </p:tgtEl>
                                      </p:cBhvr>
                                    </p:animEffect>
                                  </p:childTnLst>
                                </p:cTn>
                              </p:par>
                              <p:par>
                                <p:cTn id="18" presetID="9" presetClass="emph" presetSubtype="0" nodeType="withEffect">
                                  <p:stCondLst>
                                    <p:cond delay="0"/>
                                  </p:stCondLst>
                                  <p:childTnLst>
                                    <p:set>
                                      <p:cBhvr rctx="PPT">
                                        <p:cTn id="19" dur="indefinite"/>
                                        <p:tgtEl>
                                          <p:spTgt spid="3">
                                            <p:txEl>
                                              <p:pRg st="0" end="0"/>
                                            </p:txEl>
                                          </p:spTgt>
                                        </p:tgtEl>
                                        <p:attrNameLst>
                                          <p:attrName>style.opacity</p:attrName>
                                        </p:attrNameLst>
                                      </p:cBhvr>
                                      <p:to>
                                        <p:strVal val="0.25"/>
                                      </p:to>
                                    </p:set>
                                    <p:animEffect filter="image" prLst="opacity: 0.25">
                                      <p:cBhvr rctx="IE">
                                        <p:cTn id="20" dur="indefinite"/>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
                                        <p:tgtEl>
                                          <p:spTgt spid="3">
                                            <p:txEl>
                                              <p:pRg st="2" end="2"/>
                                            </p:txEl>
                                          </p:spTgt>
                                        </p:tgtEl>
                                      </p:cBhvr>
                                    </p:animEffect>
                                  </p:childTnLst>
                                </p:cTn>
                              </p:par>
                              <p:par>
                                <p:cTn id="26" presetID="9" presetClass="emph" presetSubtype="0" nodeType="withEffect">
                                  <p:stCondLst>
                                    <p:cond delay="0"/>
                                  </p:stCondLst>
                                  <p:childTnLst>
                                    <p:set>
                                      <p:cBhvr rctx="PPT">
                                        <p:cTn id="27" dur="indefinite"/>
                                        <p:tgtEl>
                                          <p:spTgt spid="3">
                                            <p:txEl>
                                              <p:pRg st="1" end="1"/>
                                            </p:txEl>
                                          </p:spTgt>
                                        </p:tgtEl>
                                        <p:attrNameLst>
                                          <p:attrName>style.opacity</p:attrName>
                                        </p:attrNameLst>
                                      </p:cBhvr>
                                      <p:to>
                                        <p:strVal val="0.25"/>
                                      </p:to>
                                    </p:set>
                                    <p:animEffect filter="image" prLst="opacity: 0.25">
                                      <p:cBhvr rctx="IE">
                                        <p:cTn id="28" dur="indefinite"/>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22"/>
            <a:ext cx="5959642" cy="4820433"/>
          </a:xfrm>
        </p:spPr>
        <p:txBody>
          <a:bodyPr>
            <a:noAutofit/>
          </a:bodyPr>
          <a:lstStyle/>
          <a:p>
            <a:r>
              <a:rPr lang="en-US" sz="2800" dirty="0"/>
              <a:t>Emergency room rates, inpatient admission, and primary healthcare presentations are all significantly associated with EHF</a:t>
            </a:r>
          </a:p>
          <a:p>
            <a:r>
              <a:rPr lang="en-US" sz="2800" dirty="0"/>
              <a:t>Community with the highest absolute temperature year-round does not have the highest EHF value</a:t>
            </a:r>
          </a:p>
          <a:p>
            <a:r>
              <a:rPr lang="en-US" sz="2800" dirty="0"/>
              <a:t>Relative heat shock – intensity, not frequency – should be the target</a:t>
            </a:r>
          </a:p>
          <a:p>
            <a:endParaRPr lang="en-US" sz="2800" dirty="0"/>
          </a:p>
          <a:p>
            <a:endParaRPr lang="en-US" sz="2800" dirty="0"/>
          </a:p>
        </p:txBody>
      </p:sp>
      <p:sp>
        <p:nvSpPr>
          <p:cNvPr id="4" name="TextBox 3"/>
          <p:cNvSpPr txBox="1"/>
          <p:nvPr/>
        </p:nvSpPr>
        <p:spPr>
          <a:xfrm>
            <a:off x="306170" y="505489"/>
            <a:ext cx="10466485" cy="830997"/>
          </a:xfrm>
          <a:prstGeom prst="rect">
            <a:avLst/>
          </a:prstGeom>
          <a:noFill/>
        </p:spPr>
        <p:txBody>
          <a:bodyPr wrap="square" rtlCol="0">
            <a:spAutoFit/>
          </a:bodyPr>
          <a:lstStyle/>
          <a:p>
            <a:r>
              <a:rPr lang="en-US" sz="4800" dirty="0">
                <a:solidFill>
                  <a:srgbClr val="FFFFFF"/>
                </a:solidFill>
              </a:rPr>
              <a:t>Main findings</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Lst>
          </a:blip>
          <a:stretch>
            <a:fillRect/>
          </a:stretch>
        </p:blipFill>
        <p:spPr>
          <a:xfrm>
            <a:off x="4284579" y="0"/>
            <a:ext cx="6858000" cy="6858000"/>
          </a:xfrm>
          <a:prstGeom prst="rect">
            <a:avLst/>
          </a:prstGeom>
        </p:spPr>
      </p:pic>
    </p:spTree>
    <p:extLst>
      <p:ext uri="{BB962C8B-B14F-4D97-AF65-F5344CB8AC3E}">
        <p14:creationId xmlns:p14="http://schemas.microsoft.com/office/powerpoint/2010/main" val="164274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
                                        <p:tgtEl>
                                          <p:spTgt spid="3">
                                            <p:txEl>
                                              <p:pRg st="1" end="1"/>
                                            </p:txEl>
                                          </p:spTgt>
                                        </p:tgtEl>
                                      </p:cBhvr>
                                    </p:animEffect>
                                  </p:childTnLst>
                                </p:cTn>
                              </p:par>
                              <p:par>
                                <p:cTn id="13" presetID="9" presetClass="emph" presetSubtype="0" nodeType="withEffect">
                                  <p:stCondLst>
                                    <p:cond delay="0"/>
                                  </p:stCondLst>
                                  <p:childTnLst>
                                    <p:set>
                                      <p:cBhvr rctx="PPT">
                                        <p:cTn id="14" dur="indefinite"/>
                                        <p:tgtEl>
                                          <p:spTgt spid="3">
                                            <p:txEl>
                                              <p:pRg st="0" end="0"/>
                                            </p:txEl>
                                          </p:spTgt>
                                        </p:tgtEl>
                                        <p:attrNameLst>
                                          <p:attrName>style.opacity</p:attrName>
                                        </p:attrNameLst>
                                      </p:cBhvr>
                                      <p:to>
                                        <p:strVal val="0.25"/>
                                      </p:to>
                                    </p:set>
                                    <p:animEffect filter="image" prLst="opacity: 0.25">
                                      <p:cBhvr rctx="IE">
                                        <p:cTn id="15" dur="indefinite"/>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
                                        <p:tgtEl>
                                          <p:spTgt spid="3">
                                            <p:txEl>
                                              <p:pRg st="2" end="2"/>
                                            </p:txEl>
                                          </p:spTgt>
                                        </p:tgtEl>
                                      </p:cBhvr>
                                    </p:animEffect>
                                  </p:childTnLst>
                                </p:cTn>
                              </p:par>
                              <p:par>
                                <p:cTn id="21" presetID="9" presetClass="emph" presetSubtype="0" nodeType="withEffect">
                                  <p:stCondLst>
                                    <p:cond delay="0"/>
                                  </p:stCondLst>
                                  <p:childTnLst>
                                    <p:set>
                                      <p:cBhvr rctx="PPT">
                                        <p:cTn id="22" dur="indefinite"/>
                                        <p:tgtEl>
                                          <p:spTgt spid="3">
                                            <p:txEl>
                                              <p:pRg st="1" end="1"/>
                                            </p:txEl>
                                          </p:spTgt>
                                        </p:tgtEl>
                                        <p:attrNameLst>
                                          <p:attrName>style.opacity</p:attrName>
                                        </p:attrNameLst>
                                      </p:cBhvr>
                                      <p:to>
                                        <p:strVal val="0.25"/>
                                      </p:to>
                                    </p:set>
                                    <p:animEffect filter="image" prLst="opacity: 0.25">
                                      <p:cBhvr rctx="IE">
                                        <p:cTn id="23" dur="indefinite"/>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443" y="1418330"/>
            <a:ext cx="8229600" cy="1143000"/>
          </a:xfrm>
        </p:spPr>
        <p:txBody>
          <a:bodyPr/>
          <a:lstStyle/>
          <a:p>
            <a:r>
              <a:rPr lang="en-US" dirty="0"/>
              <a:t>My hypothesis</a:t>
            </a:r>
          </a:p>
        </p:txBody>
      </p:sp>
      <p:sp>
        <p:nvSpPr>
          <p:cNvPr id="3" name="Content Placeholder 2"/>
          <p:cNvSpPr>
            <a:spLocks noGrp="1"/>
          </p:cNvSpPr>
          <p:nvPr>
            <p:ph idx="1"/>
          </p:nvPr>
        </p:nvSpPr>
        <p:spPr>
          <a:xfrm>
            <a:off x="457200" y="2446944"/>
            <a:ext cx="8229600" cy="4525963"/>
          </a:xfrm>
        </p:spPr>
        <p:txBody>
          <a:bodyPr/>
          <a:lstStyle/>
          <a:p>
            <a:pPr marL="0" indent="0">
              <a:buNone/>
            </a:pPr>
            <a:r>
              <a:rPr lang="en-US" dirty="0"/>
              <a:t>While extreme weather is not the lone driving force in poor health outcomes, I hypothesize that it further exacerbates </a:t>
            </a:r>
            <a:r>
              <a:rPr lang="en-US" dirty="0" err="1"/>
              <a:t>cardiometabolic</a:t>
            </a:r>
            <a:r>
              <a:rPr lang="en-US" dirty="0"/>
              <a:t> health burdens globally, and especially among vulnerable populations. </a:t>
            </a:r>
          </a:p>
        </p:txBody>
      </p:sp>
    </p:spTree>
    <p:extLst>
      <p:ext uri="{BB962C8B-B14F-4D97-AF65-F5344CB8AC3E}">
        <p14:creationId xmlns:p14="http://schemas.microsoft.com/office/powerpoint/2010/main" val="23354893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Both studies echo previous literature in stressing the urgency with which the international community must tackle the issue of nutritional and metabolic health among vulnerable populations, especially because this health landscape is poised to worsen with climate change. </a:t>
            </a:r>
          </a:p>
          <a:p>
            <a:pPr marL="0" indent="0">
              <a:buNone/>
            </a:pPr>
            <a:endParaRPr lang="en-US" dirty="0"/>
          </a:p>
        </p:txBody>
      </p:sp>
    </p:spTree>
    <p:extLst>
      <p:ext uri="{BB962C8B-B14F-4D97-AF65-F5344CB8AC3E}">
        <p14:creationId xmlns:p14="http://schemas.microsoft.com/office/powerpoint/2010/main" val="125787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85800"/>
            <a:ext cx="9144000" cy="5486400"/>
          </a:xfrm>
          <a:prstGeom prst="rect">
            <a:avLst/>
          </a:prstGeom>
        </p:spPr>
      </p:pic>
    </p:spTree>
    <p:extLst>
      <p:ext uri="{BB962C8B-B14F-4D97-AF65-F5344CB8AC3E}">
        <p14:creationId xmlns:p14="http://schemas.microsoft.com/office/powerpoint/2010/main" val="37887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50900"/>
            <a:ext cx="9144000" cy="5143500"/>
          </a:xfrm>
          <a:prstGeom prst="rect">
            <a:avLst/>
          </a:prstGeom>
        </p:spPr>
      </p:pic>
      <p:sp>
        <p:nvSpPr>
          <p:cNvPr id="2" name="TextBox 1"/>
          <p:cNvSpPr txBox="1"/>
          <p:nvPr/>
        </p:nvSpPr>
        <p:spPr>
          <a:xfrm>
            <a:off x="7337083" y="6449100"/>
            <a:ext cx="1806917" cy="369332"/>
          </a:xfrm>
          <a:prstGeom prst="rect">
            <a:avLst/>
          </a:prstGeom>
          <a:noFill/>
        </p:spPr>
        <p:txBody>
          <a:bodyPr wrap="none" rtlCol="0">
            <a:spAutoFit/>
          </a:bodyPr>
          <a:lstStyle/>
          <a:p>
            <a:r>
              <a:rPr lang="en-US" dirty="0"/>
              <a:t>Emma Constance</a:t>
            </a:r>
          </a:p>
        </p:txBody>
      </p:sp>
    </p:spTree>
    <p:extLst>
      <p:ext uri="{BB962C8B-B14F-4D97-AF65-F5344CB8AC3E}">
        <p14:creationId xmlns:p14="http://schemas.microsoft.com/office/powerpoint/2010/main" val="115950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51"/>
          <p:cNvPicPr preferRelativeResize="0"/>
          <p:nvPr/>
        </p:nvPicPr>
        <p:blipFill>
          <a:blip r:embed="rId2">
            <a:alphaModFix/>
          </a:blip>
          <a:stretch>
            <a:fillRect/>
          </a:stretch>
        </p:blipFill>
        <p:spPr>
          <a:xfrm>
            <a:off x="0" y="1538009"/>
            <a:ext cx="9144003" cy="5281799"/>
          </a:xfrm>
          <a:prstGeom prst="rect">
            <a:avLst/>
          </a:prstGeom>
          <a:noFill/>
          <a:ln>
            <a:noFill/>
          </a:ln>
        </p:spPr>
      </p:pic>
      <p:sp>
        <p:nvSpPr>
          <p:cNvPr id="3" name="Rectangle 2"/>
          <p:cNvSpPr/>
          <p:nvPr/>
        </p:nvSpPr>
        <p:spPr>
          <a:xfrm>
            <a:off x="351529" y="97515"/>
            <a:ext cx="8792473" cy="3046988"/>
          </a:xfrm>
          <a:prstGeom prst="rect">
            <a:avLst/>
          </a:prstGeom>
        </p:spPr>
        <p:txBody>
          <a:bodyPr wrap="square">
            <a:spAutoFit/>
          </a:bodyPr>
          <a:lstStyle/>
          <a:p>
            <a:r>
              <a:rPr lang="en-US" sz="3200" dirty="0"/>
              <a:t>Anything else you’re interested in is not going to happen if you can’t breathe the air and drink the water. Don’t sit this one out. </a:t>
            </a:r>
            <a:r>
              <a:rPr lang="en-US" sz="3200" b="1" dirty="0"/>
              <a:t>Do something.</a:t>
            </a:r>
            <a:r>
              <a:rPr lang="en-US" sz="3200" dirty="0"/>
              <a:t> You are by accident of fate alive at an absolutely critical moment in the history of our planet.</a:t>
            </a:r>
          </a:p>
          <a:p>
            <a:r>
              <a:rPr lang="en-US" sz="3200" dirty="0"/>
              <a:t>							Carl Sagan</a:t>
            </a:r>
          </a:p>
        </p:txBody>
      </p:sp>
    </p:spTree>
    <p:extLst>
      <p:ext uri="{BB962C8B-B14F-4D97-AF65-F5344CB8AC3E}">
        <p14:creationId xmlns:p14="http://schemas.microsoft.com/office/powerpoint/2010/main" val="11391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35957" y="4669968"/>
            <a:ext cx="3366546" cy="1327980"/>
          </a:xfrm>
          <a:prstGeom prst="rect">
            <a:avLst/>
          </a:prstGeom>
        </p:spPr>
      </p:pic>
      <p:pic>
        <p:nvPicPr>
          <p:cNvPr id="4" name="Picture 3"/>
          <p:cNvPicPr>
            <a:picLocks noChangeAspect="1"/>
          </p:cNvPicPr>
          <p:nvPr/>
        </p:nvPicPr>
        <p:blipFill>
          <a:blip r:embed="rId3"/>
          <a:stretch>
            <a:fillRect/>
          </a:stretch>
        </p:blipFill>
        <p:spPr>
          <a:xfrm>
            <a:off x="6801391" y="305014"/>
            <a:ext cx="2144816" cy="2172058"/>
          </a:xfrm>
          <a:prstGeom prst="rect">
            <a:avLst/>
          </a:prstGeom>
        </p:spPr>
      </p:pic>
      <p:pic>
        <p:nvPicPr>
          <p:cNvPr id="9" name="Picture 8"/>
          <p:cNvPicPr>
            <a:picLocks noChangeAspect="1"/>
          </p:cNvPicPr>
          <p:nvPr/>
        </p:nvPicPr>
        <p:blipFill>
          <a:blip r:embed="rId4"/>
          <a:stretch>
            <a:fillRect/>
          </a:stretch>
        </p:blipFill>
        <p:spPr>
          <a:xfrm>
            <a:off x="487832" y="634875"/>
            <a:ext cx="3032342" cy="1432072"/>
          </a:xfrm>
          <a:prstGeom prst="rect">
            <a:avLst/>
          </a:prstGeom>
        </p:spPr>
      </p:pic>
      <p:pic>
        <p:nvPicPr>
          <p:cNvPr id="2" name="Picture 1"/>
          <p:cNvPicPr>
            <a:picLocks noChangeAspect="1"/>
          </p:cNvPicPr>
          <p:nvPr/>
        </p:nvPicPr>
        <p:blipFill rotWithShape="1">
          <a:blip r:embed="rId5">
            <a:duotone>
              <a:schemeClr val="accent5">
                <a:shade val="45000"/>
                <a:satMod val="135000"/>
              </a:schemeClr>
              <a:prstClr val="white"/>
            </a:duotone>
          </a:blip>
          <a:srcRect l="28025"/>
          <a:stretch/>
        </p:blipFill>
        <p:spPr>
          <a:xfrm>
            <a:off x="2381615" y="2634239"/>
            <a:ext cx="4347659" cy="1671224"/>
          </a:xfrm>
          <a:prstGeom prst="rect">
            <a:avLst/>
          </a:prstGeom>
        </p:spPr>
      </p:pic>
      <p:pic>
        <p:nvPicPr>
          <p:cNvPr id="6" name="Picture 5"/>
          <p:cNvPicPr>
            <a:picLocks noChangeAspect="1"/>
          </p:cNvPicPr>
          <p:nvPr/>
        </p:nvPicPr>
        <p:blipFill>
          <a:blip r:embed="rId6"/>
          <a:stretch>
            <a:fillRect/>
          </a:stretch>
        </p:blipFill>
        <p:spPr>
          <a:xfrm>
            <a:off x="6557490" y="4305463"/>
            <a:ext cx="2000674" cy="2109892"/>
          </a:xfrm>
          <a:prstGeom prst="rect">
            <a:avLst/>
          </a:prstGeom>
        </p:spPr>
      </p:pic>
    </p:spTree>
    <p:extLst>
      <p:ext uri="{BB962C8B-B14F-4D97-AF65-F5344CB8AC3E}">
        <p14:creationId xmlns:p14="http://schemas.microsoft.com/office/powerpoint/2010/main" val="2537640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7826"/>
            <a:ext cx="8229600" cy="5541963"/>
          </a:xfrm>
        </p:spPr>
        <p:txBody>
          <a:bodyPr>
            <a:normAutofit fontScale="25000" lnSpcReduction="20000"/>
          </a:bodyPr>
          <a:lstStyle/>
          <a:p>
            <a:pPr marL="0" indent="0">
              <a:buNone/>
            </a:pPr>
            <a:endParaRPr lang="en-US" dirty="0"/>
          </a:p>
          <a:p>
            <a:pPr marL="0" indent="0">
              <a:buNone/>
            </a:pPr>
            <a:r>
              <a:rPr lang="en-US" dirty="0"/>
              <a:t>Action News </a:t>
            </a:r>
            <a:r>
              <a:rPr lang="en-US" dirty="0" err="1"/>
              <a:t>Jax</a:t>
            </a:r>
            <a:r>
              <a:rPr lang="en-US" dirty="0"/>
              <a:t>. (2017). </a:t>
            </a:r>
            <a:r>
              <a:rPr lang="en-US" i="1" dirty="0"/>
              <a:t>Hurricane Irma: Food assistance program begins in Jacksonville area. </a:t>
            </a:r>
            <a:r>
              <a:rPr lang="en-US" dirty="0"/>
              <a:t>Retrieved from </a:t>
            </a:r>
            <a:r>
              <a:rPr lang="en-US" dirty="0">
                <a:hlinkClick r:id="rId2"/>
              </a:rPr>
              <a:t>http://www.actionnewsjax.com/news/local/hurricane-irma-food-assistance-program-begins-in-jacksonville-area/622991627</a:t>
            </a:r>
            <a:endParaRPr lang="en-US" dirty="0"/>
          </a:p>
          <a:p>
            <a:pPr marL="0" indent="0">
              <a:buNone/>
            </a:pPr>
            <a:r>
              <a:rPr lang="en-US" dirty="0" err="1"/>
              <a:t>Brimblecombe</a:t>
            </a:r>
            <a:r>
              <a:rPr lang="en-US" dirty="0"/>
              <a:t>, J., </a:t>
            </a:r>
            <a:r>
              <a:rPr lang="en-US" dirty="0" err="1"/>
              <a:t>Liddle</a:t>
            </a:r>
            <a:r>
              <a:rPr lang="en-US" dirty="0"/>
              <a:t>, R., &amp; O'Dea, K. 2012. Use of point-of-sale data to assess food and nutrient quality in remote stores. </a:t>
            </a:r>
            <a:r>
              <a:rPr lang="en-US" i="1" dirty="0"/>
              <a:t>Public Health Nutrition</a:t>
            </a:r>
            <a:r>
              <a:rPr lang="en-US" dirty="0"/>
              <a:t>, 1-9.</a:t>
            </a:r>
          </a:p>
          <a:p>
            <a:pPr marL="0" indent="0">
              <a:buNone/>
            </a:pPr>
            <a:r>
              <a:rPr lang="en-US" dirty="0"/>
              <a:t>Burrow S, Ride K (2016) Review of diabetes among Aboriginal and Torres Strait Islander people. Australian Indigenous </a:t>
            </a:r>
            <a:r>
              <a:rPr lang="en-US" dirty="0" err="1"/>
              <a:t>Health</a:t>
            </a:r>
            <a:r>
              <a:rPr lang="en-US" i="1" dirty="0" err="1"/>
              <a:t>InfoNet</a:t>
            </a:r>
            <a:r>
              <a:rPr lang="en-US" dirty="0"/>
              <a:t>. Retrieved from </a:t>
            </a:r>
            <a:r>
              <a:rPr lang="en-US" u="sng" dirty="0">
                <a:hlinkClick r:id="rId3"/>
              </a:rPr>
              <a:t>http://www.healthinfonet.ecu.edu.au/chronic-conditions/diabetes/reviews/our-review</a:t>
            </a:r>
          </a:p>
          <a:p>
            <a:pPr marL="0" indent="0">
              <a:buNone/>
            </a:pPr>
            <a:r>
              <a:rPr lang="en-US" dirty="0"/>
              <a:t>Coast Adapt (2017). </a:t>
            </a:r>
            <a:r>
              <a:rPr lang="en-US" i="1" dirty="0"/>
              <a:t>Climate change and sea-level rise in the Australian region. </a:t>
            </a:r>
            <a:r>
              <a:rPr lang="en-US" dirty="0"/>
              <a:t>Retrieved from </a:t>
            </a:r>
            <a:r>
              <a:rPr lang="en-US" dirty="0">
                <a:hlinkClick r:id="rId4"/>
              </a:rPr>
              <a:t>https://coastadapt.com.au/climate-change-and-sea-level-rise-australian-region</a:t>
            </a:r>
            <a:r>
              <a:rPr lang="en-US" dirty="0"/>
              <a:t> </a:t>
            </a:r>
          </a:p>
          <a:p>
            <a:pPr marL="0" indent="0">
              <a:buNone/>
            </a:pPr>
            <a:r>
              <a:rPr lang="en-US" dirty="0"/>
              <a:t>Climate Council. (2017). Tropical cyclones and climate change: factsheet.  </a:t>
            </a:r>
            <a:r>
              <a:rPr lang="en-US" i="1" dirty="0"/>
              <a:t>Climate Council. </a:t>
            </a:r>
            <a:r>
              <a:rPr lang="en-US" dirty="0"/>
              <a:t>Retrieved from </a:t>
            </a:r>
            <a:r>
              <a:rPr lang="en-US" u="sng" dirty="0">
                <a:hlinkClick r:id="rId5"/>
              </a:rPr>
              <a:t>https://www.climatecouncil.org.au/uploads/3cf983377b8043ff1ecf15709eebf298.pdf</a:t>
            </a:r>
          </a:p>
          <a:p>
            <a:pPr marL="0" indent="0">
              <a:buNone/>
            </a:pPr>
            <a:r>
              <a:rPr lang="en-US" dirty="0"/>
              <a:t>Commonwealth of Australia, Department of the Prime Minister and Cabinet, Closing the Gap Prime Minister’s Report 2017. Retrieved from</a:t>
            </a:r>
            <a:r>
              <a:rPr lang="en-US" u="sng" dirty="0"/>
              <a:t> </a:t>
            </a:r>
            <a:r>
              <a:rPr lang="en-US" u="sng" dirty="0">
                <a:hlinkClick r:id="rId6"/>
              </a:rPr>
              <a:t>http://closingthegap.pmc.gov.au/sites/default/files/ctg-report-2017.pdf. </a:t>
            </a:r>
          </a:p>
          <a:p>
            <a:pPr marL="0" indent="0">
              <a:buNone/>
            </a:pPr>
            <a:r>
              <a:rPr lang="en-US" dirty="0" err="1"/>
              <a:t>Esmaillzadeh</a:t>
            </a:r>
            <a:r>
              <a:rPr lang="en-US" dirty="0"/>
              <a:t>, A., </a:t>
            </a:r>
            <a:r>
              <a:rPr lang="en-US" dirty="0" err="1"/>
              <a:t>Kimiagar</a:t>
            </a:r>
            <a:r>
              <a:rPr lang="en-US" dirty="0"/>
              <a:t>, M., </a:t>
            </a:r>
            <a:r>
              <a:rPr lang="en-US" dirty="0" err="1"/>
              <a:t>Mehrabi</a:t>
            </a:r>
            <a:r>
              <a:rPr lang="en-US" dirty="0"/>
              <a:t>, Y., </a:t>
            </a:r>
            <a:r>
              <a:rPr lang="en-US" dirty="0" err="1"/>
              <a:t>Azadbakht</a:t>
            </a:r>
            <a:r>
              <a:rPr lang="en-US" dirty="0"/>
              <a:t>, L., Hu, F. B., &amp; Willett, W. C. (2006). Fruit and vegetable intakes, C-reactive protein, and the metabolic syndrome. </a:t>
            </a:r>
            <a:r>
              <a:rPr lang="en-US" i="1" dirty="0"/>
              <a:t>The American journal of clinical nutrition</a:t>
            </a:r>
            <a:r>
              <a:rPr lang="en-US" dirty="0"/>
              <a:t>, </a:t>
            </a:r>
            <a:r>
              <a:rPr lang="en-US" i="1" dirty="0"/>
              <a:t>84</a:t>
            </a:r>
            <a:r>
              <a:rPr lang="en-US" dirty="0"/>
              <a:t>(6), 1489-1497.</a:t>
            </a:r>
          </a:p>
          <a:p>
            <a:pPr marL="0" indent="0">
              <a:buNone/>
            </a:pPr>
            <a:r>
              <a:rPr lang="en-US" dirty="0" err="1"/>
              <a:t>Forouzanfar</a:t>
            </a:r>
            <a:r>
              <a:rPr lang="en-US" dirty="0"/>
              <a:t>, M. H., Alexander, L., Anderson, H. R., Bachman, V. F., </a:t>
            </a:r>
            <a:r>
              <a:rPr lang="en-US" dirty="0" err="1"/>
              <a:t>Biryukov</a:t>
            </a:r>
            <a:r>
              <a:rPr lang="en-US" dirty="0"/>
              <a:t>, S., </a:t>
            </a:r>
            <a:r>
              <a:rPr lang="en-US" dirty="0" err="1"/>
              <a:t>Brauer</a:t>
            </a:r>
            <a:r>
              <a:rPr lang="en-US" dirty="0"/>
              <a:t>, M., ... &amp; </a:t>
            </a:r>
            <a:r>
              <a:rPr lang="en-US" dirty="0" err="1"/>
              <a:t>Delwiche</a:t>
            </a:r>
            <a:r>
              <a:rPr lang="en-US" dirty="0"/>
              <a:t>, K. (2015). Global, regional, and national comparative risk assessment of 79 </a:t>
            </a:r>
            <a:r>
              <a:rPr lang="en-US" dirty="0" err="1"/>
              <a:t>behavioural</a:t>
            </a:r>
            <a:r>
              <a:rPr lang="en-US" dirty="0"/>
              <a:t>, environmental and occupational, and metabolic risks or clusters of risks in 188 countries, 1990–2013: a systematic analysis for the Global Burden of Disease Study 2013. </a:t>
            </a:r>
            <a:r>
              <a:rPr lang="en-US" i="1" dirty="0"/>
              <a:t>The Lancet</a:t>
            </a:r>
            <a:r>
              <a:rPr lang="en-US" dirty="0"/>
              <a:t>, </a:t>
            </a:r>
            <a:r>
              <a:rPr lang="en-US" i="1" dirty="0"/>
              <a:t>386</a:t>
            </a:r>
            <a:r>
              <a:rPr lang="en-US" dirty="0"/>
              <a:t>(10010), 2287-2323.</a:t>
            </a:r>
          </a:p>
          <a:p>
            <a:pPr marL="0" indent="0">
              <a:buNone/>
            </a:pPr>
            <a:r>
              <a:rPr lang="en-US" dirty="0"/>
              <a:t>Grundy, S. M., Brewer, H. B., </a:t>
            </a:r>
            <a:r>
              <a:rPr lang="en-US" dirty="0" err="1"/>
              <a:t>Cleeman</a:t>
            </a:r>
            <a:r>
              <a:rPr lang="en-US" dirty="0"/>
              <a:t>, J. I., Smith, S. C., &amp; </a:t>
            </a:r>
            <a:r>
              <a:rPr lang="en-US" dirty="0" err="1"/>
              <a:t>Lenfant</a:t>
            </a:r>
            <a:r>
              <a:rPr lang="en-US" dirty="0"/>
              <a:t>, C. (2004). Definition of metabolic syndrome. </a:t>
            </a:r>
            <a:r>
              <a:rPr lang="en-US" i="1" dirty="0"/>
              <a:t>Circulation</a:t>
            </a:r>
            <a:r>
              <a:rPr lang="en-US" dirty="0"/>
              <a:t>, </a:t>
            </a:r>
            <a:r>
              <a:rPr lang="en-US" i="1" dirty="0"/>
              <a:t>109</a:t>
            </a:r>
            <a:r>
              <a:rPr lang="en-US" dirty="0"/>
              <a:t>(3), 433-438.</a:t>
            </a:r>
          </a:p>
          <a:p>
            <a:pPr marL="0" indent="0">
              <a:buNone/>
            </a:pPr>
            <a:r>
              <a:rPr lang="en-US" dirty="0"/>
              <a:t>Grundy, S. M., </a:t>
            </a:r>
            <a:r>
              <a:rPr lang="en-US" dirty="0" err="1"/>
              <a:t>Cleeman</a:t>
            </a:r>
            <a:r>
              <a:rPr lang="en-US" dirty="0"/>
              <a:t>, J. I., Daniels, S. R., </a:t>
            </a:r>
            <a:r>
              <a:rPr lang="en-US" dirty="0" err="1"/>
              <a:t>Donato</a:t>
            </a:r>
            <a:r>
              <a:rPr lang="en-US" dirty="0"/>
              <a:t>, K. A., </a:t>
            </a:r>
            <a:r>
              <a:rPr lang="en-US" dirty="0" err="1"/>
              <a:t>Eckel</a:t>
            </a:r>
            <a:r>
              <a:rPr lang="en-US" dirty="0"/>
              <a:t>, R. H., Franklin, B. A., ... &amp; </a:t>
            </a:r>
            <a:r>
              <a:rPr lang="en-US" dirty="0" err="1"/>
              <a:t>Spertus</a:t>
            </a:r>
            <a:r>
              <a:rPr lang="en-US" dirty="0"/>
              <a:t>, J. A. (2005). Diagnosis and management of the metabolic syndrome. </a:t>
            </a:r>
            <a:r>
              <a:rPr lang="en-US" i="1" dirty="0"/>
              <a:t>Circulation</a:t>
            </a:r>
            <a:r>
              <a:rPr lang="en-US" dirty="0"/>
              <a:t>, </a:t>
            </a:r>
            <a:r>
              <a:rPr lang="en-US" i="1" dirty="0"/>
              <a:t>112</a:t>
            </a:r>
            <a:r>
              <a:rPr lang="en-US" dirty="0"/>
              <a:t>(17), 2735-2752. </a:t>
            </a:r>
          </a:p>
          <a:p>
            <a:pPr marL="0" indent="0">
              <a:buNone/>
            </a:pPr>
            <a:r>
              <a:rPr lang="en-US" dirty="0"/>
              <a:t>Hurricane Irma. (</a:t>
            </a:r>
            <a:r>
              <a:rPr lang="en-US" dirty="0" err="1"/>
              <a:t>n.d.</a:t>
            </a:r>
            <a:r>
              <a:rPr lang="en-US" dirty="0"/>
              <a:t>). In </a:t>
            </a:r>
            <a:r>
              <a:rPr lang="en-US" i="1" dirty="0"/>
              <a:t>Wikipedia. </a:t>
            </a:r>
            <a:r>
              <a:rPr lang="en-US" dirty="0"/>
              <a:t>Retrieved from </a:t>
            </a:r>
            <a:r>
              <a:rPr lang="en-US" dirty="0">
                <a:hlinkClick r:id="rId7"/>
              </a:rPr>
              <a:t>http://ncdrisc.org/diabetes-population-stacked.html</a:t>
            </a:r>
            <a:r>
              <a:rPr lang="en-US" dirty="0"/>
              <a:t> </a:t>
            </a:r>
          </a:p>
          <a:p>
            <a:pPr marL="0" indent="0">
              <a:buNone/>
            </a:pPr>
            <a:r>
              <a:rPr lang="en-US" dirty="0"/>
              <a:t>Institute of Medicine Forum on Microbial Threats. (2008). </a:t>
            </a:r>
            <a:r>
              <a:rPr lang="en-US" i="1" dirty="0"/>
              <a:t>Global Climate Change and Extreme Weather Events: Understanding the Contributions to Infectious Disease Emergence: Workshop Summary.</a:t>
            </a:r>
            <a:r>
              <a:rPr lang="en-US" dirty="0"/>
              <a:t> Washington (DC): National Academies Press. Available from: </a:t>
            </a:r>
            <a:r>
              <a:rPr lang="en-US" dirty="0">
                <a:hlinkClick r:id="rId8"/>
              </a:rPr>
              <a:t>https://www.ncbi.nlm.nih.gov/books/NBK45750/ </a:t>
            </a:r>
          </a:p>
          <a:p>
            <a:pPr marL="0" indent="0">
              <a:buNone/>
            </a:pPr>
            <a:r>
              <a:rPr lang="en-US" dirty="0" err="1"/>
              <a:t>Lemaire</a:t>
            </a:r>
            <a:r>
              <a:rPr lang="en-US" dirty="0"/>
              <a:t>. M. and Walton, I. (2016). </a:t>
            </a:r>
            <a:r>
              <a:rPr lang="en-US" i="1" dirty="0"/>
              <a:t>Metabolic Syndrome – what will it take to change you? </a:t>
            </a:r>
            <a:r>
              <a:rPr lang="en-US" dirty="0"/>
              <a:t>Retrieved from </a:t>
            </a:r>
            <a:r>
              <a:rPr lang="en-US" dirty="0">
                <a:hlinkClick r:id="rId9"/>
              </a:rPr>
              <a:t>https://www.vivehealth.com.au/blog/2016/08/23/metabolic-syndrome-what-will-it-take-to-change-you/</a:t>
            </a:r>
            <a:r>
              <a:rPr lang="en-US" dirty="0"/>
              <a:t> 	</a:t>
            </a:r>
          </a:p>
          <a:p>
            <a:pPr marL="0" indent="0">
              <a:buNone/>
            </a:pPr>
            <a:r>
              <a:rPr lang="en-US" dirty="0" err="1"/>
              <a:t>Moise</a:t>
            </a:r>
            <a:r>
              <a:rPr lang="en-US" dirty="0"/>
              <a:t>, A et al., 2015, Monsoonal North Cluster Report, Climate Change in Australia Projections for Australia’s Natural Resource Management Regions: Cluster Reports, eds. </a:t>
            </a:r>
            <a:r>
              <a:rPr lang="en-US" dirty="0" err="1"/>
              <a:t>Ekström</a:t>
            </a:r>
            <a:r>
              <a:rPr lang="en-US" dirty="0"/>
              <a:t>, M et al., CSIRO and Bureau of Meteorology, Australia. </a:t>
            </a:r>
          </a:p>
          <a:p>
            <a:pPr marL="0" indent="0">
              <a:buNone/>
            </a:pPr>
            <a:r>
              <a:rPr lang="en-US" dirty="0"/>
              <a:t>Myers, S. S., Smith, M. R., </a:t>
            </a:r>
            <a:r>
              <a:rPr lang="en-US" dirty="0" err="1"/>
              <a:t>Guth</a:t>
            </a:r>
            <a:r>
              <a:rPr lang="en-US" dirty="0"/>
              <a:t>, S., Golden, C. D., </a:t>
            </a:r>
            <a:r>
              <a:rPr lang="en-US" dirty="0" err="1"/>
              <a:t>Vaitla</a:t>
            </a:r>
            <a:r>
              <a:rPr lang="en-US" dirty="0"/>
              <a:t>, B., Mueller, N. D., ... &amp; </a:t>
            </a:r>
            <a:r>
              <a:rPr lang="en-US" dirty="0" err="1"/>
              <a:t>Huybers</a:t>
            </a:r>
            <a:r>
              <a:rPr lang="en-US" dirty="0"/>
              <a:t>, P. (2017). Climate change and global food systems: Potential impacts on food security and undernutrition. </a:t>
            </a:r>
            <a:r>
              <a:rPr lang="en-US" i="1" dirty="0"/>
              <a:t>Annual review of public health</a:t>
            </a:r>
            <a:r>
              <a:rPr lang="en-US" dirty="0"/>
              <a:t>, </a:t>
            </a:r>
            <a:r>
              <a:rPr lang="en-US" i="1" dirty="0"/>
              <a:t>38</a:t>
            </a:r>
            <a:r>
              <a:rPr lang="en-US" dirty="0"/>
              <a:t>, 259-277.</a:t>
            </a:r>
          </a:p>
          <a:p>
            <a:pPr marL="0" indent="0">
              <a:buNone/>
            </a:pPr>
            <a:r>
              <a:rPr lang="en-US" dirty="0"/>
              <a:t>NCD Risk Factor Collaboration (2017). </a:t>
            </a:r>
            <a:r>
              <a:rPr lang="en-US" i="1" dirty="0"/>
              <a:t>Diabetes: evolution over time </a:t>
            </a:r>
            <a:r>
              <a:rPr lang="en-US" dirty="0"/>
              <a:t>[stacked plot]. Retrieved from </a:t>
            </a:r>
            <a:r>
              <a:rPr lang="en-US" dirty="0">
                <a:hlinkClick r:id="rId7"/>
              </a:rPr>
              <a:t>http://ncdrisc.org/diabetes-population-stacked.html</a:t>
            </a:r>
            <a:r>
              <a:rPr lang="en-US" dirty="0"/>
              <a:t> </a:t>
            </a:r>
          </a:p>
          <a:p>
            <a:pPr marL="0" indent="0">
              <a:buNone/>
            </a:pPr>
            <a:r>
              <a:rPr lang="en-US" dirty="0" err="1"/>
              <a:t>Springmann</a:t>
            </a:r>
            <a:r>
              <a:rPr lang="en-US" dirty="0"/>
              <a:t>, M., Mason-</a:t>
            </a:r>
            <a:r>
              <a:rPr lang="en-US" dirty="0" err="1"/>
              <a:t>D'Croz</a:t>
            </a:r>
            <a:r>
              <a:rPr lang="en-US" dirty="0"/>
              <a:t>, D., Robinson, S., Garnett, T., </a:t>
            </a:r>
            <a:r>
              <a:rPr lang="en-US" dirty="0" err="1"/>
              <a:t>Godfray</a:t>
            </a:r>
            <a:r>
              <a:rPr lang="en-US" dirty="0"/>
              <a:t>, H. C. J., </a:t>
            </a:r>
            <a:r>
              <a:rPr lang="en-US" dirty="0" err="1"/>
              <a:t>Gollin</a:t>
            </a:r>
            <a:r>
              <a:rPr lang="en-US" dirty="0"/>
              <a:t>, D., ... &amp; Scarborough, P. (2016). Global and regional health effects of future food production under climate change: a </a:t>
            </a:r>
            <a:r>
              <a:rPr lang="en-US" dirty="0" err="1"/>
              <a:t>modelling</a:t>
            </a:r>
            <a:r>
              <a:rPr lang="en-US" dirty="0"/>
              <a:t> study. </a:t>
            </a:r>
            <a:r>
              <a:rPr lang="en-US" i="1" dirty="0"/>
              <a:t>The Lancet</a:t>
            </a:r>
            <a:r>
              <a:rPr lang="en-US" dirty="0"/>
              <a:t>, </a:t>
            </a:r>
            <a:r>
              <a:rPr lang="en-US" i="1" dirty="0"/>
              <a:t>387</a:t>
            </a:r>
            <a:r>
              <a:rPr lang="en-US" dirty="0"/>
              <a:t>(10031), 1937-1946.</a:t>
            </a:r>
          </a:p>
          <a:p>
            <a:pPr marL="0" indent="0">
              <a:buNone/>
            </a:pPr>
            <a:r>
              <a:rPr lang="en-US" dirty="0"/>
              <a:t>World Health Organization (2017). </a:t>
            </a:r>
            <a:r>
              <a:rPr lang="en-US" i="1" dirty="0"/>
              <a:t>Percentage of deaths due to </a:t>
            </a:r>
            <a:r>
              <a:rPr lang="en-US" i="1" dirty="0" err="1"/>
              <a:t>noncommunicable</a:t>
            </a:r>
            <a:r>
              <a:rPr lang="en-US" i="1" dirty="0"/>
              <a:t> diseases occurring under age of 70, both sexes, 2015 </a:t>
            </a:r>
            <a:r>
              <a:rPr lang="en-US" dirty="0"/>
              <a:t>[graph]. Retrieved from </a:t>
            </a:r>
            <a:r>
              <a:rPr lang="en-US" dirty="0">
                <a:hlinkClick r:id="rId10"/>
              </a:rPr>
              <a:t>http://gamapserver.who.int/mapLibrary/Files/Maps/Global_NCD_mortality_under70_both_sexes_2015.png</a:t>
            </a:r>
            <a:r>
              <a:rPr lang="en-US" dirty="0"/>
              <a:t> </a:t>
            </a:r>
          </a:p>
          <a:p>
            <a:pPr marL="0" indent="0">
              <a:buNone/>
            </a:pPr>
            <a:r>
              <a:rPr lang="en-US" dirty="0"/>
              <a:t>World Health Organization (2017). </a:t>
            </a:r>
            <a:r>
              <a:rPr lang="en-US" i="1" dirty="0"/>
              <a:t>Mean Body Mass Index (kg/m2), ages 18+, 2016 (age standardized estimate), female </a:t>
            </a:r>
            <a:r>
              <a:rPr lang="en-US" dirty="0"/>
              <a:t>[graph]. Retrieved from </a:t>
            </a:r>
            <a:r>
              <a:rPr lang="en-US" dirty="0">
                <a:hlinkClick r:id="rId11"/>
              </a:rPr>
              <a:t>http://gamapserver.who.int/mapLibrary/Files/Maps/Global_BMI_2016_Female.png</a:t>
            </a:r>
            <a:r>
              <a:rPr lang="en-US" dirty="0"/>
              <a:t> </a:t>
            </a:r>
          </a:p>
          <a:p>
            <a:pPr marL="0" indent="0">
              <a:buNone/>
            </a:pPr>
            <a:r>
              <a:rPr lang="en-US" dirty="0"/>
              <a:t>World Health Organization (2017). </a:t>
            </a:r>
            <a:r>
              <a:rPr lang="en-US" i="1" dirty="0"/>
              <a:t>Mean Body Mass Index (kg/m2), ages 18+, 2016 (age standardized estimate), male </a:t>
            </a:r>
            <a:r>
              <a:rPr lang="en-US" dirty="0"/>
              <a:t>[graph]. Retrieved from </a:t>
            </a:r>
            <a:r>
              <a:rPr lang="en-US" dirty="0">
                <a:hlinkClick r:id="rId12"/>
              </a:rPr>
              <a:t>http://gamapserver.who.int/mapLibrary/Files/Maps/Global_BMI_2016_Male.png</a:t>
            </a:r>
            <a:r>
              <a:rPr lang="en-US" dirty="0"/>
              <a:t> </a:t>
            </a:r>
          </a:p>
          <a:p>
            <a:pPr marL="0" indent="0">
              <a:buNone/>
            </a:pPr>
            <a:r>
              <a:rPr lang="en-US" dirty="0"/>
              <a:t>World Health Organization (2009). </a:t>
            </a:r>
            <a:r>
              <a:rPr lang="en-US" i="1" dirty="0"/>
              <a:t>Global health risks: Mortality and burden of disease attributable to selected major risks. </a:t>
            </a:r>
            <a:r>
              <a:rPr lang="en-US" dirty="0"/>
              <a:t>Retrieved from </a:t>
            </a:r>
            <a:r>
              <a:rPr lang="en-US" dirty="0">
                <a:hlinkClick r:id="rId13"/>
              </a:rPr>
              <a:t>http://www.who.int/healthinfo/global_burden_disease/GlobalHealthRisks_report_full.pdf</a:t>
            </a:r>
            <a:r>
              <a:rPr lang="en-US" dirty="0"/>
              <a:t> </a:t>
            </a:r>
          </a:p>
          <a:p>
            <a:endParaRPr lang="en-US" u="sng" dirty="0"/>
          </a:p>
          <a:p>
            <a:pPr marL="0" indent="0">
              <a:buNone/>
            </a:pPr>
            <a:endParaRPr lang="en-US" dirty="0"/>
          </a:p>
          <a:p>
            <a:pPr marL="0" indent="0">
              <a:buNone/>
            </a:pPr>
            <a:endParaRPr lang="en-US" dirty="0"/>
          </a:p>
          <a:p>
            <a:pPr marL="0" indent="0">
              <a:buNone/>
            </a:pPr>
            <a:r>
              <a:rPr lang="en-US" b="1" dirty="0"/>
              <a:t>Image credit</a:t>
            </a:r>
          </a:p>
          <a:p>
            <a:pPr marL="0" indent="0">
              <a:buNone/>
            </a:pPr>
            <a:r>
              <a:rPr lang="en-US" dirty="0">
                <a:hlinkClick r:id="rId14"/>
              </a:rPr>
              <a:t>http://weclipart.com/gimg/7AD898E6EF4A5491/il_fullxfull.588539815_t9s2.jpg</a:t>
            </a:r>
            <a:endParaRPr lang="en-US" dirty="0"/>
          </a:p>
          <a:p>
            <a:pPr marL="0" indent="0">
              <a:buNone/>
            </a:pPr>
            <a:r>
              <a:rPr lang="en-US" dirty="0">
                <a:hlinkClick r:id="rId15"/>
              </a:rPr>
              <a:t>https://upload.wikimedia.org/wikipedia/commons/thumb/f/f5/Hurricane_Juan_27_sept_2003_1725Z.jpg/1200px-Hurricane_Juan_27_sept_2003_1725Z.jpg</a:t>
            </a:r>
            <a:endParaRPr lang="en-US" dirty="0"/>
          </a:p>
          <a:p>
            <a:pPr marL="0" indent="0">
              <a:buNone/>
            </a:pPr>
            <a:r>
              <a:rPr lang="en-US" dirty="0">
                <a:hlinkClick r:id="rId16"/>
              </a:rPr>
              <a:t>https://www.youtube.com/watch?v=bhvjfC5qenQ</a:t>
            </a:r>
            <a:endParaRPr lang="en-US" dirty="0"/>
          </a:p>
          <a:p>
            <a:pPr marL="0" indent="0">
              <a:buNone/>
            </a:pPr>
            <a:r>
              <a:rPr lang="en-US" dirty="0">
                <a:hlinkClick r:id="rId17"/>
              </a:rPr>
              <a:t>http://3.bp.blogspot.com/-6Y_kR7Qv7Rg/VgN6P9bJINI/AAAAAAAANIE/gvdQVasoIM4/s1600/picjumbo.com_HNCK7947.jpg</a:t>
            </a:r>
            <a:endParaRPr lang="en-US" dirty="0"/>
          </a:p>
          <a:p>
            <a:pPr marL="0" indent="0">
              <a:buNone/>
            </a:pPr>
            <a:r>
              <a:rPr lang="en-US" dirty="0">
                <a:hlinkClick r:id="rId18"/>
              </a:rPr>
              <a:t>http://nisciencefestival.com/im/events/cropped/1964963740.jpeg</a:t>
            </a:r>
            <a:endParaRPr lang="en-US" dirty="0"/>
          </a:p>
          <a:p>
            <a:pPr marL="0" indent="0">
              <a:buNone/>
            </a:pPr>
            <a:r>
              <a:rPr lang="en-US" dirty="0">
                <a:hlinkClick r:id="rId19"/>
              </a:rPr>
              <a:t>https://cdn2.bigcommerce.com/server2400/5c00a/product_images/uploaded_images/gummy-bear-invasion-harmful-junk-food-concept-g1j7mtcd.jpg?t=1418540356</a:t>
            </a:r>
            <a:endParaRPr lang="en-US" dirty="0"/>
          </a:p>
          <a:p>
            <a:pPr marL="0" indent="0">
              <a:buNone/>
            </a:pPr>
            <a:r>
              <a:rPr lang="en-US" dirty="0">
                <a:hlinkClick r:id="rId20"/>
              </a:rPr>
              <a:t>http://viralrang.com/wp-content/uploads/2016/12/Impact-Processed-Foods.jpg</a:t>
            </a:r>
            <a:endParaRPr lang="en-US" dirty="0"/>
          </a:p>
          <a:p>
            <a:pPr marL="0" indent="0">
              <a:buNone/>
            </a:pPr>
            <a:r>
              <a:rPr lang="en-US" dirty="0">
                <a:hlinkClick r:id="rId21"/>
              </a:rPr>
              <a:t>http://www.assureasmile.com/wp-content/uploads/2017/03/AdobeStock_101558377-1260x840.jpeg</a:t>
            </a:r>
            <a:endParaRPr lang="en-US" dirty="0"/>
          </a:p>
          <a:p>
            <a:pPr marL="0" indent="0">
              <a:buNone/>
            </a:pPr>
            <a:r>
              <a:rPr lang="en-US" dirty="0">
                <a:hlinkClick r:id="rId22"/>
              </a:rPr>
              <a:t>https://greatist.com/sites/default/files/processed-foods.jpg</a:t>
            </a:r>
            <a:endParaRPr lang="en-US" dirty="0"/>
          </a:p>
          <a:p>
            <a:pPr marL="0" indent="0">
              <a:buNone/>
            </a:pPr>
            <a:r>
              <a:rPr lang="en-US" dirty="0">
                <a:hlinkClick r:id="rId23"/>
              </a:rPr>
              <a:t>https://images1.miaminewtimes.com/imager/u/original/9648515/img_1270.jpg</a:t>
            </a:r>
            <a:endParaRPr lang="en-US" dirty="0"/>
          </a:p>
          <a:p>
            <a:pPr marL="0" indent="0">
              <a:buNone/>
            </a:pPr>
            <a:r>
              <a:rPr lang="en-US" dirty="0">
                <a:hlinkClick r:id="rId24"/>
              </a:rPr>
              <a:t>http://www.abc.net.au/news/image/7804196-3x2-940x627.jpg</a:t>
            </a:r>
            <a:endParaRPr lang="en-US" dirty="0"/>
          </a:p>
          <a:p>
            <a:pPr marL="0" indent="0">
              <a:buNone/>
            </a:pPr>
            <a:endParaRPr lang="en-US" dirty="0"/>
          </a:p>
        </p:txBody>
      </p:sp>
    </p:spTree>
    <p:extLst>
      <p:ext uri="{BB962C8B-B14F-4D97-AF65-F5344CB8AC3E}">
        <p14:creationId xmlns:p14="http://schemas.microsoft.com/office/powerpoint/2010/main" val="225708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ction="ppaction://hlinksldjump"/>
          </p:cNvPr>
          <p:cNvSpPr/>
          <p:nvPr/>
        </p:nvSpPr>
        <p:spPr>
          <a:xfrm>
            <a:off x="7500471" y="5707529"/>
            <a:ext cx="1643529" cy="1150471"/>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 name="TextBox 1"/>
          <p:cNvSpPr txBox="1"/>
          <p:nvPr/>
        </p:nvSpPr>
        <p:spPr>
          <a:xfrm>
            <a:off x="1105647" y="1025436"/>
            <a:ext cx="3242745" cy="4801315"/>
          </a:xfrm>
          <a:prstGeom prst="rect">
            <a:avLst/>
          </a:prstGeom>
          <a:noFill/>
        </p:spPr>
        <p:txBody>
          <a:bodyPr wrap="none" rtlCol="0">
            <a:spAutoFit/>
          </a:bodyPr>
          <a:lstStyle/>
          <a:p>
            <a:r>
              <a:rPr lang="en-US" dirty="0">
                <a:hlinkClick r:id="rId3" action="ppaction://hlinksldjump"/>
              </a:rPr>
              <a:t>Intro</a:t>
            </a:r>
            <a:endParaRPr lang="en-US" dirty="0"/>
          </a:p>
          <a:p>
            <a:endParaRPr lang="en-US" dirty="0"/>
          </a:p>
          <a:p>
            <a:endParaRPr lang="en-US" dirty="0"/>
          </a:p>
          <a:p>
            <a:endParaRPr lang="en-US" dirty="0"/>
          </a:p>
          <a:p>
            <a:r>
              <a:rPr lang="en-US" dirty="0"/>
              <a:t>Study 1: SEA global nutrients</a:t>
            </a:r>
          </a:p>
          <a:p>
            <a:r>
              <a:rPr lang="en-US" dirty="0">
                <a:hlinkClick r:id="rId4" action="ppaction://hlinksldjump"/>
              </a:rPr>
              <a:t>Methods</a:t>
            </a:r>
            <a:endParaRPr lang="en-US" dirty="0"/>
          </a:p>
          <a:p>
            <a:r>
              <a:rPr lang="en-US" dirty="0">
                <a:hlinkClick r:id="rId5" action="ppaction://hlinksldjump"/>
              </a:rPr>
              <a:t>Results</a:t>
            </a:r>
            <a:endParaRPr lang="en-US" dirty="0"/>
          </a:p>
          <a:p>
            <a:r>
              <a:rPr lang="en-US" dirty="0">
                <a:hlinkClick r:id="rId6" action="ppaction://hlinksldjump"/>
              </a:rPr>
              <a:t>Supplementary</a:t>
            </a:r>
            <a:endParaRPr lang="en-US" dirty="0"/>
          </a:p>
          <a:p>
            <a:endParaRPr lang="en-US" dirty="0"/>
          </a:p>
          <a:p>
            <a:endParaRPr lang="en-US" dirty="0"/>
          </a:p>
          <a:p>
            <a:r>
              <a:rPr lang="en-US" dirty="0"/>
              <a:t>Study 2: </a:t>
            </a:r>
            <a:r>
              <a:rPr lang="en-US" dirty="0" err="1"/>
              <a:t>EnRICH</a:t>
            </a:r>
            <a:r>
              <a:rPr lang="en-US" dirty="0"/>
              <a:t> Indigenous heat</a:t>
            </a:r>
          </a:p>
          <a:p>
            <a:r>
              <a:rPr lang="en-US" dirty="0">
                <a:hlinkClick r:id="rId7" action="ppaction://hlinksldjump"/>
              </a:rPr>
              <a:t>Methods</a:t>
            </a:r>
            <a:endParaRPr lang="en-US" dirty="0"/>
          </a:p>
          <a:p>
            <a:r>
              <a:rPr lang="en-US" dirty="0">
                <a:hlinkClick r:id="rId8" action="ppaction://hlinksldjump"/>
              </a:rPr>
              <a:t>Results </a:t>
            </a:r>
            <a:endParaRPr lang="en-US" dirty="0"/>
          </a:p>
          <a:p>
            <a:r>
              <a:rPr lang="en-US" dirty="0">
                <a:hlinkClick r:id="rId9" action="ppaction://hlinksldjump"/>
              </a:rPr>
              <a:t>Supplementary</a:t>
            </a:r>
            <a:endParaRPr lang="en-US" dirty="0"/>
          </a:p>
          <a:p>
            <a:endParaRPr lang="en-US" dirty="0"/>
          </a:p>
          <a:p>
            <a:endParaRPr lang="en-US" dirty="0"/>
          </a:p>
          <a:p>
            <a:r>
              <a:rPr lang="en-US" dirty="0">
                <a:hlinkClick r:id="" action="ppaction://hlinkshowjump?jump=lastslide"/>
              </a:rPr>
              <a:t>Thanks</a:t>
            </a:r>
            <a:endParaRPr lang="en-US" dirty="0"/>
          </a:p>
        </p:txBody>
      </p:sp>
    </p:spTree>
    <p:extLst>
      <p:ext uri="{BB962C8B-B14F-4D97-AF65-F5344CB8AC3E}">
        <p14:creationId xmlns:p14="http://schemas.microsoft.com/office/powerpoint/2010/main" val="6199898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ullsey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52" y="544330"/>
            <a:ext cx="8360077" cy="5804971"/>
          </a:xfrm>
          <a:prstGeom prst="rect">
            <a:avLst/>
          </a:prstGeom>
        </p:spPr>
      </p:pic>
    </p:spTree>
    <p:extLst>
      <p:ext uri="{BB962C8B-B14F-4D97-AF65-F5344CB8AC3E}">
        <p14:creationId xmlns:p14="http://schemas.microsoft.com/office/powerpoint/2010/main" val="338332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474" y="1126231"/>
            <a:ext cx="8368631" cy="3046988"/>
          </a:xfrm>
          <a:prstGeom prst="rect">
            <a:avLst/>
          </a:prstGeom>
        </p:spPr>
        <p:txBody>
          <a:bodyPr wrap="square">
            <a:spAutoFit/>
          </a:bodyPr>
          <a:lstStyle/>
          <a:p>
            <a:r>
              <a:rPr lang="en-US" sz="3200" dirty="0"/>
              <a:t>Global   </a:t>
            </a:r>
            <a:r>
              <a:rPr lang="en-US" sz="3200" i="1" dirty="0"/>
              <a:t>n</a:t>
            </a:r>
            <a:r>
              <a:rPr lang="en-US" sz="3200" dirty="0"/>
              <a:t>=175</a:t>
            </a:r>
          </a:p>
          <a:p>
            <a:r>
              <a:rPr lang="en-US" sz="3200" dirty="0"/>
              <a:t>European Union   </a:t>
            </a:r>
            <a:r>
              <a:rPr lang="en-US" sz="3200" i="1" dirty="0"/>
              <a:t>n</a:t>
            </a:r>
            <a:r>
              <a:rPr lang="en-US" sz="3200" dirty="0"/>
              <a:t>=29</a:t>
            </a:r>
          </a:p>
          <a:p>
            <a:r>
              <a:rPr lang="en-US" sz="3200" dirty="0"/>
              <a:t>Least Developed Countries   </a:t>
            </a:r>
            <a:r>
              <a:rPr lang="en-US" sz="3200" i="1" dirty="0"/>
              <a:t>n</a:t>
            </a:r>
            <a:r>
              <a:rPr lang="en-US" sz="3200" dirty="0"/>
              <a:t>=15</a:t>
            </a:r>
          </a:p>
          <a:p>
            <a:r>
              <a:rPr lang="en-US" sz="3200" dirty="0"/>
              <a:t>Landlocked Developing   </a:t>
            </a:r>
            <a:r>
              <a:rPr lang="en-US" sz="3200" i="1" dirty="0"/>
              <a:t>n</a:t>
            </a:r>
            <a:r>
              <a:rPr lang="en-US" sz="3200" dirty="0"/>
              <a:t>=19</a:t>
            </a:r>
          </a:p>
          <a:p>
            <a:r>
              <a:rPr lang="en-US" sz="3200" dirty="0"/>
              <a:t>Low Income Food Deficit Countries   </a:t>
            </a:r>
            <a:r>
              <a:rPr lang="en-US" sz="3200" i="1" dirty="0"/>
              <a:t>n=</a:t>
            </a:r>
            <a:r>
              <a:rPr lang="en-US" sz="3200" dirty="0"/>
              <a:t>32</a:t>
            </a:r>
          </a:p>
          <a:p>
            <a:r>
              <a:rPr lang="en-US" sz="3200" dirty="0"/>
              <a:t>Net Food Importing Developing Countries   </a:t>
            </a:r>
            <a:r>
              <a:rPr lang="en-US" sz="3200" i="1" dirty="0"/>
              <a:t>n</a:t>
            </a:r>
            <a:r>
              <a:rPr lang="en-US" sz="3200" dirty="0"/>
              <a:t>=64</a:t>
            </a:r>
          </a:p>
        </p:txBody>
      </p:sp>
    </p:spTree>
    <p:extLst>
      <p:ext uri="{BB962C8B-B14F-4D97-AF65-F5344CB8AC3E}">
        <p14:creationId xmlns:p14="http://schemas.microsoft.com/office/powerpoint/2010/main" val="13002721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plementary_EWEnuts_appeal (dragged).pdf"/>
          <p:cNvPicPr>
            <a:picLocks noChangeAspect="1"/>
          </p:cNvPicPr>
          <p:nvPr/>
        </p:nvPicPr>
        <p:blipFill rotWithShape="1">
          <a:blip r:embed="rId2">
            <a:extLst>
              <a:ext uri="{28A0092B-C50C-407E-A947-70E740481C1C}">
                <a14:useLocalDpi xmlns:a14="http://schemas.microsoft.com/office/drawing/2010/main" val="0"/>
              </a:ext>
            </a:extLst>
          </a:blip>
          <a:srcRect t="56140" b="11696"/>
          <a:stretch/>
        </p:blipFill>
        <p:spPr>
          <a:xfrm>
            <a:off x="-277157" y="835526"/>
            <a:ext cx="9526233" cy="5046580"/>
          </a:xfrm>
          <a:prstGeom prst="rect">
            <a:avLst/>
          </a:prstGeom>
        </p:spPr>
      </p:pic>
    </p:spTree>
    <p:extLst>
      <p:ext uri="{BB962C8B-B14F-4D97-AF65-F5344CB8AC3E}">
        <p14:creationId xmlns:p14="http://schemas.microsoft.com/office/powerpoint/2010/main" val="1553345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1399"/>
            <a:ext cx="8229600" cy="4965237"/>
          </a:xfrm>
        </p:spPr>
        <p:txBody>
          <a:bodyPr>
            <a:normAutofit/>
          </a:bodyPr>
          <a:lstStyle/>
          <a:p>
            <a:pPr marL="0" indent="0">
              <a:buNone/>
            </a:pPr>
            <a:r>
              <a:rPr lang="en-US" dirty="0"/>
              <a:t>Study 1: global nutrient supply changes during extreme weather events</a:t>
            </a:r>
          </a:p>
          <a:p>
            <a:pPr marL="0" indent="0">
              <a:buNone/>
            </a:pPr>
            <a:endParaRPr lang="en-US" dirty="0"/>
          </a:p>
          <a:p>
            <a:pPr marL="0" indent="0">
              <a:buNone/>
            </a:pPr>
            <a:r>
              <a:rPr lang="en-US" dirty="0"/>
              <a:t>Study 2: associations between Indigenous </a:t>
            </a:r>
            <a:r>
              <a:rPr lang="en-US" dirty="0" err="1"/>
              <a:t>cardiometabolic</a:t>
            </a:r>
            <a:r>
              <a:rPr lang="en-US" dirty="0"/>
              <a:t> health and extreme weather indicators in Northern Australia</a:t>
            </a:r>
          </a:p>
        </p:txBody>
      </p:sp>
    </p:spTree>
    <p:extLst>
      <p:ext uri="{BB962C8B-B14F-4D97-AF65-F5344CB8AC3E}">
        <p14:creationId xmlns:p14="http://schemas.microsoft.com/office/powerpoint/2010/main" val="346680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upplementary_EWEnuts_appeal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685" y="-253212"/>
            <a:ext cx="5039894" cy="8301001"/>
          </a:xfrm>
          <a:prstGeom prst="rect">
            <a:avLst/>
          </a:prstGeom>
        </p:spPr>
      </p:pic>
    </p:spTree>
    <p:extLst>
      <p:ext uri="{BB962C8B-B14F-4D97-AF65-F5344CB8AC3E}">
        <p14:creationId xmlns:p14="http://schemas.microsoft.com/office/powerpoint/2010/main" val="6470172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landlock_netfoo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07160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ewe_tables (dragged).pdf"/>
          <p:cNvPicPr>
            <a:picLocks noChangeAspect="1"/>
          </p:cNvPicPr>
          <p:nvPr/>
        </p:nvPicPr>
        <p:blipFill rotWithShape="1">
          <a:blip r:embed="rId3">
            <a:extLst>
              <a:ext uri="{28A0092B-C50C-407E-A947-70E740481C1C}">
                <a14:useLocalDpi xmlns:a14="http://schemas.microsoft.com/office/drawing/2010/main" val="0"/>
              </a:ext>
            </a:extLst>
          </a:blip>
          <a:srcRect t="9517" b="42173"/>
          <a:stretch/>
        </p:blipFill>
        <p:spPr>
          <a:xfrm>
            <a:off x="317481" y="34654"/>
            <a:ext cx="8253852" cy="6567419"/>
          </a:xfrm>
          <a:prstGeom prst="rect">
            <a:avLst/>
          </a:prstGeom>
        </p:spPr>
      </p:pic>
    </p:spTree>
    <p:extLst>
      <p:ext uri="{BB962C8B-B14F-4D97-AF65-F5344CB8AC3E}">
        <p14:creationId xmlns:p14="http://schemas.microsoft.com/office/powerpoint/2010/main" val="149000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ewe_tables (dragged).pdf"/>
          <p:cNvPicPr>
            <a:picLocks noChangeAspect="1"/>
          </p:cNvPicPr>
          <p:nvPr/>
        </p:nvPicPr>
        <p:blipFill rotWithShape="1">
          <a:blip r:embed="rId2">
            <a:extLst>
              <a:ext uri="{28A0092B-C50C-407E-A947-70E740481C1C}">
                <a14:useLocalDpi xmlns:a14="http://schemas.microsoft.com/office/drawing/2010/main" val="0"/>
              </a:ext>
            </a:extLst>
          </a:blip>
          <a:srcRect t="9587" b="40086"/>
          <a:stretch/>
        </p:blipFill>
        <p:spPr>
          <a:xfrm>
            <a:off x="1055754" y="343648"/>
            <a:ext cx="7386010" cy="6122352"/>
          </a:xfrm>
          <a:prstGeom prst="rect">
            <a:avLst/>
          </a:prstGeom>
        </p:spPr>
      </p:pic>
    </p:spTree>
    <p:extLst>
      <p:ext uri="{BB962C8B-B14F-4D97-AF65-F5344CB8AC3E}">
        <p14:creationId xmlns:p14="http://schemas.microsoft.com/office/powerpoint/2010/main" val="401062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nrich_tables-2.pdf"/>
          <p:cNvPicPr>
            <a:picLocks noChangeAspect="1"/>
          </p:cNvPicPr>
          <p:nvPr/>
        </p:nvPicPr>
        <p:blipFill rotWithShape="1">
          <a:blip r:embed="rId2">
            <a:extLst>
              <a:ext uri="{28A0092B-C50C-407E-A947-70E740481C1C}">
                <a14:useLocalDpi xmlns:a14="http://schemas.microsoft.com/office/drawing/2010/main" val="0"/>
              </a:ext>
            </a:extLst>
          </a:blip>
          <a:srcRect t="8599" b="51219"/>
          <a:stretch/>
        </p:blipFill>
        <p:spPr>
          <a:xfrm>
            <a:off x="345936" y="589692"/>
            <a:ext cx="8653135" cy="5726812"/>
          </a:xfrm>
          <a:prstGeom prst="rect">
            <a:avLst/>
          </a:prstGeom>
        </p:spPr>
      </p:pic>
    </p:spTree>
    <p:extLst>
      <p:ext uri="{BB962C8B-B14F-4D97-AF65-F5344CB8AC3E}">
        <p14:creationId xmlns:p14="http://schemas.microsoft.com/office/powerpoint/2010/main" val="306828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2269"/>
            <a:ext cx="9144000" cy="5486400"/>
          </a:xfrm>
          <a:prstGeom prst="rect">
            <a:avLst/>
          </a:prstGeom>
        </p:spPr>
      </p:pic>
      <p:sp>
        <p:nvSpPr>
          <p:cNvPr id="3" name="Rectangle 2"/>
          <p:cNvSpPr/>
          <p:nvPr/>
        </p:nvSpPr>
        <p:spPr>
          <a:xfrm>
            <a:off x="-77988" y="3392269"/>
            <a:ext cx="9838101" cy="54773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313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iarate_coef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171" y="0"/>
            <a:ext cx="6858000" cy="6858000"/>
          </a:xfrm>
          <a:prstGeom prst="rect">
            <a:avLst/>
          </a:prstGeom>
        </p:spPr>
      </p:pic>
      <p:sp>
        <p:nvSpPr>
          <p:cNvPr id="4" name="Rectangle 3"/>
          <p:cNvSpPr/>
          <p:nvPr/>
        </p:nvSpPr>
        <p:spPr>
          <a:xfrm>
            <a:off x="2211346" y="1092306"/>
            <a:ext cx="5337423" cy="51240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2150604" y="143514"/>
            <a:ext cx="5337423" cy="51240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781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nrich_tables-3.pdf"/>
          <p:cNvPicPr>
            <a:picLocks noChangeAspect="1"/>
          </p:cNvPicPr>
          <p:nvPr/>
        </p:nvPicPr>
        <p:blipFill rotWithShape="1">
          <a:blip r:embed="rId2">
            <a:extLst>
              <a:ext uri="{28A0092B-C50C-407E-A947-70E740481C1C}">
                <a14:useLocalDpi xmlns:a14="http://schemas.microsoft.com/office/drawing/2010/main" val="0"/>
              </a:ext>
            </a:extLst>
          </a:blip>
          <a:srcRect t="9591" b="41629"/>
          <a:stretch/>
        </p:blipFill>
        <p:spPr>
          <a:xfrm>
            <a:off x="492150" y="34020"/>
            <a:ext cx="8307409" cy="6674534"/>
          </a:xfrm>
          <a:prstGeom prst="rect">
            <a:avLst/>
          </a:prstGeom>
        </p:spPr>
      </p:pic>
    </p:spTree>
    <p:extLst>
      <p:ext uri="{BB962C8B-B14F-4D97-AF65-F5344CB8AC3E}">
        <p14:creationId xmlns:p14="http://schemas.microsoft.com/office/powerpoint/2010/main" val="212130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19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149685"/>
            <a:ext cx="3472944" cy="6002422"/>
          </a:xfrm>
          <a:prstGeom prst="rect">
            <a:avLst/>
          </a:prstGeom>
        </p:spPr>
      </p:pic>
      <p:pic>
        <p:nvPicPr>
          <p:cNvPr id="4" name="Picture 3" descr="IMG_41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276" y="-40105"/>
            <a:ext cx="2446421" cy="3261895"/>
          </a:xfrm>
          <a:prstGeom prst="rect">
            <a:avLst/>
          </a:prstGeom>
        </p:spPr>
      </p:pic>
      <p:pic>
        <p:nvPicPr>
          <p:cNvPr id="5" name="Picture 4" descr="IMG_660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474" y="3221790"/>
            <a:ext cx="4776983" cy="3636209"/>
          </a:xfrm>
          <a:prstGeom prst="rect">
            <a:avLst/>
          </a:prstGeom>
        </p:spPr>
      </p:pic>
      <p:pic>
        <p:nvPicPr>
          <p:cNvPr id="6" name="Picture 5" descr="IMG_695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5264" y="1"/>
            <a:ext cx="4705683" cy="3529262"/>
          </a:xfrm>
          <a:prstGeom prst="rect">
            <a:avLst/>
          </a:prstGeom>
        </p:spPr>
      </p:pic>
      <p:pic>
        <p:nvPicPr>
          <p:cNvPr id="8" name="Picture 7" descr="TOMN616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22842"/>
            <a:ext cx="4313544" cy="3235158"/>
          </a:xfrm>
          <a:prstGeom prst="rect">
            <a:avLst/>
          </a:prstGeom>
        </p:spPr>
      </p:pic>
      <p:pic>
        <p:nvPicPr>
          <p:cNvPr id="10" name="Picture 9" descr="IMG_7987.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6947" y="3275262"/>
            <a:ext cx="2687054" cy="3582738"/>
          </a:xfrm>
          <a:prstGeom prst="rect">
            <a:avLst/>
          </a:prstGeom>
        </p:spPr>
      </p:pic>
    </p:spTree>
    <p:extLst>
      <p:ext uri="{BB962C8B-B14F-4D97-AF65-F5344CB8AC3E}">
        <p14:creationId xmlns:p14="http://schemas.microsoft.com/office/powerpoint/2010/main" val="1479819628"/>
      </p:ext>
    </p:extLst>
  </p:cSld>
  <p:clrMapOvr>
    <a:masterClrMapping/>
  </p:clrMapOvr>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3747</TotalTime>
  <Words>1835</Words>
  <Application>Microsoft Macintosh PowerPoint</Application>
  <PresentationFormat>On-screen Show (4:3)</PresentationFormat>
  <Paragraphs>380</Paragraphs>
  <Slides>98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Arial</vt:lpstr>
      <vt:lpstr>Avenir Next Condensed Regular</vt:lpstr>
      <vt:lpstr>Calibri</vt:lpstr>
      <vt:lpstr>Engravers MT</vt:lpstr>
      <vt:lpstr> Black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hypothesis</vt:lpstr>
      <vt:lpstr>PowerPoint Presentation</vt:lpstr>
      <vt:lpstr>PowerPoint Presentation</vt:lpstr>
      <vt:lpstr>PowerPoint Presentation</vt:lpstr>
      <vt:lpstr>Study 1: nutrient supply changes during an extreme weather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study: Associations between climate and health in northern Australia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Park</dc:creator>
  <cp:lastModifiedBy>Nick Parry</cp:lastModifiedBy>
  <cp:revision>271</cp:revision>
  <dcterms:created xsi:type="dcterms:W3CDTF">2019-08-12T23:32:49Z</dcterms:created>
  <dcterms:modified xsi:type="dcterms:W3CDTF">2019-08-21T00:56:46Z</dcterms:modified>
</cp:coreProperties>
</file>