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notesSlides/notesSlide20.xml" ContentType="application/vnd.openxmlformats-officedocument.presentationml.notesSlide+xml"/>
  <Override PartName="/ppt/charts/chart9.xml" ContentType="application/vnd.openxmlformats-officedocument.drawingml.chart+xml"/>
  <Override PartName="/ppt/notesSlides/notesSlide21.xml" ContentType="application/vnd.openxmlformats-officedocument.presentationml.notesSlide+xml"/>
  <Override PartName="/ppt/charts/chart10.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1.xml" ContentType="application/vnd.openxmlformats-officedocument.drawingml.chart+xml"/>
  <Override PartName="/ppt/notesSlides/notesSlide27.xml" ContentType="application/vnd.openxmlformats-officedocument.presentationml.notesSlide+xml"/>
  <Override PartName="/ppt/charts/chart12.xml" ContentType="application/vnd.openxmlformats-officedocument.drawingml.chart+xml"/>
  <Override PartName="/ppt/notesSlides/notesSlide28.xml" ContentType="application/vnd.openxmlformats-officedocument.presentationml.notesSlide+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4"/>
  </p:notesMasterIdLst>
  <p:sldIdLst>
    <p:sldId id="256" r:id="rId2"/>
    <p:sldId id="401" r:id="rId3"/>
    <p:sldId id="376" r:id="rId4"/>
    <p:sldId id="385" r:id="rId5"/>
    <p:sldId id="377" r:id="rId6"/>
    <p:sldId id="378" r:id="rId7"/>
    <p:sldId id="379" r:id="rId8"/>
    <p:sldId id="380" r:id="rId9"/>
    <p:sldId id="384" r:id="rId10"/>
    <p:sldId id="387" r:id="rId11"/>
    <p:sldId id="392" r:id="rId12"/>
    <p:sldId id="390" r:id="rId13"/>
    <p:sldId id="383" r:id="rId14"/>
    <p:sldId id="381" r:id="rId15"/>
    <p:sldId id="382" r:id="rId16"/>
    <p:sldId id="386" r:id="rId17"/>
    <p:sldId id="389" r:id="rId18"/>
    <p:sldId id="391" r:id="rId19"/>
    <p:sldId id="394" r:id="rId20"/>
    <p:sldId id="395" r:id="rId21"/>
    <p:sldId id="398" r:id="rId22"/>
    <p:sldId id="397" r:id="rId23"/>
    <p:sldId id="396" r:id="rId24"/>
    <p:sldId id="393" r:id="rId25"/>
    <p:sldId id="301" r:id="rId26"/>
    <p:sldId id="400" r:id="rId27"/>
    <p:sldId id="399" r:id="rId28"/>
    <p:sldId id="402" r:id="rId29"/>
    <p:sldId id="259" r:id="rId30"/>
    <p:sldId id="293" r:id="rId31"/>
    <p:sldId id="327" r:id="rId32"/>
    <p:sldId id="351"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0A59"/>
    <a:srgbClr val="FF3642"/>
    <a:srgbClr val="01F704"/>
    <a:srgbClr val="759FB9"/>
    <a:srgbClr val="8797AD"/>
    <a:srgbClr val="CD0F1E"/>
    <a:srgbClr val="61733E"/>
    <a:srgbClr val="92B783"/>
    <a:srgbClr val="1A6527"/>
    <a:srgbClr val="F381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059" autoAdjust="0"/>
  </p:normalViewPr>
  <p:slideViewPr>
    <p:cSldViewPr snapToGrid="0" snapToObjects="1">
      <p:cViewPr>
        <p:scale>
          <a:sx n="94" d="100"/>
          <a:sy n="94" d="100"/>
        </p:scale>
        <p:origin x="-1312"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arryn1:Documents:Thesis:Case%20study%20selection%20dat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parryn1:Documents:Thesis:Case%20study%20selection%20dat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parryn1:Downloads:WorldResourcesInstituteCAIT.csv"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parryn1:Downloads:OlapReport2Excel.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parryn1:Downloads:CountryDatasheets_June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parryn1:Documents:Thesis:Case%20study%20selection%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parryn1:Documents:Thesis:Case%20study%20selection%20data.xlsx" TargetMode="External"/><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parryn1:Documents:Thesis:Case%20study%20selection%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parryn1:Documents:Thesis:Case%20study%20selection%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parryn1:Downloads:energy_statistical_countrydatashee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parryn1:Downloads:energy_statistical_countrydatashee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parryn1:Documents:Thesis:Case%20study%20selection%20dat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parryn1:Documents:Thesis:Case%20study%20selection%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EU Climate and Energy Targets</a:t>
            </a:r>
          </a:p>
        </c:rich>
      </c:tx>
      <c:layout/>
      <c:overlay val="0"/>
    </c:title>
    <c:autoTitleDeleted val="0"/>
    <c:plotArea>
      <c:layout/>
      <c:lineChart>
        <c:grouping val="standard"/>
        <c:varyColors val="0"/>
        <c:ser>
          <c:idx val="0"/>
          <c:order val="0"/>
          <c:tx>
            <c:strRef>
              <c:f>Sheet2!$B$29</c:f>
              <c:strCache>
                <c:ptCount val="1"/>
                <c:pt idx="0">
                  <c:v>European Union - 28 countries</c:v>
                </c:pt>
              </c:strCache>
            </c:strRef>
          </c:tx>
          <c:cat>
            <c:strRef>
              <c:f>Sheet2!$C$28:$AQ$28</c:f>
              <c:strCach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strCache>
            </c:strRef>
          </c:cat>
          <c:val>
            <c:numRef>
              <c:f>Sheet2!$C$29:$AQ$29</c:f>
            </c:numRef>
          </c:val>
          <c:smooth val="0"/>
        </c:ser>
        <c:ser>
          <c:idx val="1"/>
          <c:order val="1"/>
          <c:tx>
            <c:strRef>
              <c:f>Sheet2!$B$30</c:f>
              <c:strCache>
                <c:ptCount val="1"/>
                <c:pt idx="0">
                  <c:v>Emissions Reductions</c:v>
                </c:pt>
              </c:strCache>
            </c:strRef>
          </c:tx>
          <c:cat>
            <c:strRef>
              <c:f>Sheet2!$C$28:$AQ$28</c:f>
              <c:strCach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strCache>
            </c:strRef>
          </c:cat>
          <c:val>
            <c:numRef>
              <c:f>Sheet2!$C$30:$AQ$30</c:f>
            </c:numRef>
          </c:val>
          <c:smooth val="0"/>
        </c:ser>
        <c:ser>
          <c:idx val="2"/>
          <c:order val="2"/>
          <c:tx>
            <c:strRef>
              <c:f>Sheet2!$B$31</c:f>
              <c:strCache>
                <c:ptCount val="1"/>
                <c:pt idx="0">
                  <c:v>Renewable Energy</c:v>
                </c:pt>
              </c:strCache>
            </c:strRef>
          </c:tx>
          <c:cat>
            <c:strRef>
              <c:f>Sheet2!$C$28:$AQ$28</c:f>
              <c:strCach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strCache>
            </c:strRef>
          </c:cat>
          <c:val>
            <c:numRef>
              <c:f>Sheet2!$C$31:$AQ$31</c:f>
            </c:numRef>
          </c:val>
          <c:smooth val="0"/>
        </c:ser>
        <c:ser>
          <c:idx val="3"/>
          <c:order val="3"/>
          <c:tx>
            <c:strRef>
              <c:f>Sheet2!$B$32</c:f>
              <c:strCache>
                <c:ptCount val="1"/>
                <c:pt idx="0">
                  <c:v>Energy Efficiency</c:v>
                </c:pt>
              </c:strCache>
            </c:strRef>
          </c:tx>
          <c:cat>
            <c:strRef>
              <c:f>Sheet2!$C$28:$AQ$28</c:f>
              <c:strCach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strCache>
            </c:strRef>
          </c:cat>
          <c:val>
            <c:numRef>
              <c:f>Sheet2!$C$32:$AQ$32</c:f>
            </c:numRef>
          </c:val>
          <c:smooth val="0"/>
        </c:ser>
        <c:ser>
          <c:idx val="4"/>
          <c:order val="4"/>
          <c:tx>
            <c:strRef>
              <c:f>Sheet2!$B$33</c:f>
              <c:strCache>
                <c:ptCount val="1"/>
              </c:strCache>
            </c:strRef>
          </c:tx>
          <c:cat>
            <c:strRef>
              <c:f>Sheet2!$C$28:$AQ$28</c:f>
              <c:strCach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strCache>
            </c:strRef>
          </c:cat>
          <c:val>
            <c:numRef>
              <c:f>Sheet2!$C$33:$AQ$33</c:f>
            </c:numRef>
          </c:val>
          <c:smooth val="0"/>
        </c:ser>
        <c:ser>
          <c:idx val="5"/>
          <c:order val="5"/>
          <c:tx>
            <c:strRef>
              <c:f>Sheet2!$B$34</c:f>
              <c:strCache>
                <c:ptCount val="1"/>
                <c:pt idx="0">
                  <c:v>Emissions Reductions</c:v>
                </c:pt>
              </c:strCache>
            </c:strRef>
          </c:tx>
          <c:cat>
            <c:strRef>
              <c:f>Sheet2!$C$28:$AQ$28</c:f>
              <c:strCach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strCache>
            </c:strRef>
          </c:cat>
          <c:val>
            <c:numRef>
              <c:f>Sheet2!$C$34:$AQ$34</c:f>
              <c:numCache>
                <c:formatCode>0.0%</c:formatCode>
                <c:ptCount val="27"/>
                <c:pt idx="0">
                  <c:v>0.058028123862064</c:v>
                </c:pt>
                <c:pt idx="1">
                  <c:v>0.0630682880433376</c:v>
                </c:pt>
                <c:pt idx="2">
                  <c:v>0.0645397791108988</c:v>
                </c:pt>
                <c:pt idx="3">
                  <c:v>0.0728561941679606</c:v>
                </c:pt>
                <c:pt idx="4">
                  <c:v>0.0929318780755587</c:v>
                </c:pt>
                <c:pt idx="5">
                  <c:v>0.158610491092578</c:v>
                </c:pt>
                <c:pt idx="6">
                  <c:v>0.140727734579831</c:v>
                </c:pt>
                <c:pt idx="7">
                  <c:v>0.167577794192292</c:v>
                </c:pt>
                <c:pt idx="8">
                  <c:v>0.178985259956913</c:v>
                </c:pt>
                <c:pt idx="9">
                  <c:v>0.195250896157086</c:v>
                </c:pt>
                <c:pt idx="10">
                  <c:v>0.224816018053902</c:v>
                </c:pt>
                <c:pt idx="11">
                  <c:v>0.218872678915523</c:v>
                </c:pt>
                <c:pt idx="12">
                  <c:v>0.221876207393903</c:v>
                </c:pt>
                <c:pt idx="13">
                  <c:v>0.216630487940429</c:v>
                </c:pt>
                <c:pt idx="26">
                  <c:v>0.4</c:v>
                </c:pt>
              </c:numCache>
            </c:numRef>
          </c:val>
          <c:smooth val="0"/>
        </c:ser>
        <c:ser>
          <c:idx val="6"/>
          <c:order val="6"/>
          <c:tx>
            <c:strRef>
              <c:f>Sheet2!$B$35</c:f>
              <c:strCache>
                <c:ptCount val="1"/>
                <c:pt idx="0">
                  <c:v>Renewable Energy</c:v>
                </c:pt>
              </c:strCache>
            </c:strRef>
          </c:tx>
          <c:cat>
            <c:strRef>
              <c:f>Sheet2!$C$28:$AQ$28</c:f>
              <c:strCach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strCache>
            </c:strRef>
          </c:cat>
          <c:val>
            <c:numRef>
              <c:f>Sheet2!$C$35:$AQ$35</c:f>
              <c:numCache>
                <c:formatCode>0.0%</c:formatCode>
                <c:ptCount val="27"/>
                <c:pt idx="0">
                  <c:v>0.0853</c:v>
                </c:pt>
                <c:pt idx="1">
                  <c:v>0.0909</c:v>
                </c:pt>
                <c:pt idx="2">
                  <c:v>0.0967</c:v>
                </c:pt>
                <c:pt idx="3">
                  <c:v>0.106</c:v>
                </c:pt>
                <c:pt idx="4">
                  <c:v>0.1132</c:v>
                </c:pt>
                <c:pt idx="5">
                  <c:v>0.1258</c:v>
                </c:pt>
                <c:pt idx="6">
                  <c:v>0.1312</c:v>
                </c:pt>
                <c:pt idx="7">
                  <c:v>0.1337</c:v>
                </c:pt>
                <c:pt idx="8">
                  <c:v>0.1468</c:v>
                </c:pt>
                <c:pt idx="9">
                  <c:v>0.154</c:v>
                </c:pt>
                <c:pt idx="10">
                  <c:v>0.1619</c:v>
                </c:pt>
                <c:pt idx="11">
                  <c:v>0.1672</c:v>
                </c:pt>
                <c:pt idx="12">
                  <c:v>0.1702</c:v>
                </c:pt>
                <c:pt idx="13">
                  <c:v>0.1752</c:v>
                </c:pt>
                <c:pt idx="16">
                  <c:v>0.2</c:v>
                </c:pt>
                <c:pt idx="26">
                  <c:v>0.32</c:v>
                </c:pt>
              </c:numCache>
            </c:numRef>
          </c:val>
          <c:smooth val="0"/>
        </c:ser>
        <c:ser>
          <c:idx val="7"/>
          <c:order val="7"/>
          <c:tx>
            <c:strRef>
              <c:f>Sheet2!$B$36</c:f>
              <c:strCache>
                <c:ptCount val="1"/>
                <c:pt idx="0">
                  <c:v>Energy Efficiency</c:v>
                </c:pt>
              </c:strCache>
            </c:strRef>
          </c:tx>
          <c:cat>
            <c:strRef>
              <c:f>Sheet2!$C$28:$AQ$28</c:f>
              <c:strCach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strCache>
            </c:strRef>
          </c:cat>
          <c:val>
            <c:numRef>
              <c:f>Sheet2!$C$36:$AQ$36</c:f>
              <c:numCache>
                <c:formatCode>0.00%</c:formatCode>
                <c:ptCount val="27"/>
                <c:pt idx="0">
                  <c:v>0.124406040515654</c:v>
                </c:pt>
                <c:pt idx="1">
                  <c:v>0.121308360957643</c:v>
                </c:pt>
                <c:pt idx="2">
                  <c:v>0.119878526703499</c:v>
                </c:pt>
                <c:pt idx="3">
                  <c:v>0.134723241252302</c:v>
                </c:pt>
                <c:pt idx="4">
                  <c:v>0.130559116022099</c:v>
                </c:pt>
                <c:pt idx="5">
                  <c:v>0.178079189686924</c:v>
                </c:pt>
                <c:pt idx="6">
                  <c:v>0.143182467771639</c:v>
                </c:pt>
                <c:pt idx="7">
                  <c:v>0.181843020257827</c:v>
                </c:pt>
                <c:pt idx="8">
                  <c:v>0.18186467771639</c:v>
                </c:pt>
                <c:pt idx="9">
                  <c:v>0.181899079189687</c:v>
                </c:pt>
                <c:pt idx="10">
                  <c:v>0.215050460405157</c:v>
                </c:pt>
                <c:pt idx="11">
                  <c:v>0.19832802946593</c:v>
                </c:pt>
                <c:pt idx="12">
                  <c:v>0.182258563535912</c:v>
                </c:pt>
                <c:pt idx="13">
                  <c:v>0.172913001841621</c:v>
                </c:pt>
                <c:pt idx="16" formatCode="0.0%">
                  <c:v>0.2</c:v>
                </c:pt>
                <c:pt idx="26" formatCode="0.0%">
                  <c:v>0.325</c:v>
                </c:pt>
              </c:numCache>
            </c:numRef>
          </c:val>
          <c:smooth val="0"/>
        </c:ser>
        <c:dLbls>
          <c:showLegendKey val="0"/>
          <c:showVal val="0"/>
          <c:showCatName val="0"/>
          <c:showSerName val="0"/>
          <c:showPercent val="0"/>
          <c:showBubbleSize val="0"/>
        </c:dLbls>
        <c:marker val="1"/>
        <c:smooth val="0"/>
        <c:axId val="-2072615400"/>
        <c:axId val="-2072728616"/>
      </c:lineChart>
      <c:catAx>
        <c:axId val="-2072615400"/>
        <c:scaling>
          <c:orientation val="minMax"/>
        </c:scaling>
        <c:delete val="0"/>
        <c:axPos val="b"/>
        <c:majorTickMark val="out"/>
        <c:minorTickMark val="none"/>
        <c:tickLblPos val="nextTo"/>
        <c:txPr>
          <a:bodyPr rot="-2700000" vert="horz"/>
          <a:lstStyle/>
          <a:p>
            <a:pPr>
              <a:defRPr/>
            </a:pPr>
            <a:endParaRPr lang="en-US"/>
          </a:p>
        </c:txPr>
        <c:crossAx val="-2072728616"/>
        <c:crosses val="autoZero"/>
        <c:auto val="1"/>
        <c:lblAlgn val="ctr"/>
        <c:lblOffset val="100"/>
        <c:noMultiLvlLbl val="0"/>
      </c:catAx>
      <c:valAx>
        <c:axId val="-2072728616"/>
        <c:scaling>
          <c:orientation val="minMax"/>
          <c:max val="0.4"/>
          <c:min val="0.0"/>
        </c:scaling>
        <c:delete val="0"/>
        <c:axPos val="l"/>
        <c:majorGridlines/>
        <c:numFmt formatCode="0.0%" sourceLinked="1"/>
        <c:majorTickMark val="out"/>
        <c:minorTickMark val="none"/>
        <c:tickLblPos val="nextTo"/>
        <c:crossAx val="-2072615400"/>
        <c:crosses val="autoZero"/>
        <c:crossBetween val="between"/>
        <c:majorUnit val="0.05"/>
        <c:minorUnit val="0.025"/>
      </c:valAx>
    </c:plotArea>
    <c:legend>
      <c:legendPos val="b"/>
      <c:layout/>
      <c:overlay val="0"/>
    </c:legend>
    <c:plotVisOnly val="1"/>
    <c:dispBlanksAs val="span"/>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Electricity Generation Mix - UK</a:t>
            </a:r>
          </a:p>
        </c:rich>
      </c:tx>
      <c:layout/>
      <c:overlay val="0"/>
    </c:title>
    <c:autoTitleDeleted val="0"/>
    <c:plotArea>
      <c:layout/>
      <c:barChart>
        <c:barDir val="col"/>
        <c:grouping val="stacked"/>
        <c:varyColors val="0"/>
        <c:ser>
          <c:idx val="1"/>
          <c:order val="0"/>
          <c:tx>
            <c:strRef>
              <c:f>'FR UK gen mix'!$A$17</c:f>
              <c:strCache>
                <c:ptCount val="1"/>
                <c:pt idx="0">
                  <c:v>Coal</c:v>
                </c:pt>
              </c:strCache>
            </c:strRef>
          </c:tx>
          <c:spPr>
            <a:solidFill>
              <a:srgbClr val="800000"/>
            </a:solidFill>
          </c:spPr>
          <c:invertIfNegative val="0"/>
          <c:cat>
            <c:numRef>
              <c:f>'FR UK gen mix'!$B$15:$AC$15</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'FR UK gen mix'!$B$17:$AC$17</c:f>
              <c:numCache>
                <c:formatCode>#,##0.00</c:formatCode>
                <c:ptCount val="28"/>
                <c:pt idx="0">
                  <c:v>204.664</c:v>
                </c:pt>
                <c:pt idx="1">
                  <c:v>209.53</c:v>
                </c:pt>
                <c:pt idx="2">
                  <c:v>192.617</c:v>
                </c:pt>
                <c:pt idx="3">
                  <c:v>169.776</c:v>
                </c:pt>
                <c:pt idx="4">
                  <c:v>160.027</c:v>
                </c:pt>
                <c:pt idx="5">
                  <c:v>153.841</c:v>
                </c:pt>
                <c:pt idx="6">
                  <c:v>145.216</c:v>
                </c:pt>
                <c:pt idx="7">
                  <c:v>119.717</c:v>
                </c:pt>
                <c:pt idx="8">
                  <c:v>122.972</c:v>
                </c:pt>
                <c:pt idx="9">
                  <c:v>106.18</c:v>
                </c:pt>
                <c:pt idx="10">
                  <c:v>119.95</c:v>
                </c:pt>
                <c:pt idx="11">
                  <c:v>131.461</c:v>
                </c:pt>
                <c:pt idx="12">
                  <c:v>124.279</c:v>
                </c:pt>
                <c:pt idx="13">
                  <c:v>138.305</c:v>
                </c:pt>
                <c:pt idx="14">
                  <c:v>131.788</c:v>
                </c:pt>
                <c:pt idx="15">
                  <c:v>134.637</c:v>
                </c:pt>
                <c:pt idx="16">
                  <c:v>148.85</c:v>
                </c:pt>
                <c:pt idx="17">
                  <c:v>135.945</c:v>
                </c:pt>
                <c:pt idx="18">
                  <c:v>124.382</c:v>
                </c:pt>
                <c:pt idx="19">
                  <c:v>103.037</c:v>
                </c:pt>
                <c:pt idx="20">
                  <c:v>107.594</c:v>
                </c:pt>
                <c:pt idx="21">
                  <c:v>108.442</c:v>
                </c:pt>
                <c:pt idx="22">
                  <c:v>142.793</c:v>
                </c:pt>
                <c:pt idx="23">
                  <c:v>130.257</c:v>
                </c:pt>
                <c:pt idx="24">
                  <c:v>100.239</c:v>
                </c:pt>
                <c:pt idx="25">
                  <c:v>75.87822800000001</c:v>
                </c:pt>
                <c:pt idx="26">
                  <c:v>30.668599</c:v>
                </c:pt>
                <c:pt idx="27">
                  <c:v>22.530445</c:v>
                </c:pt>
              </c:numCache>
            </c:numRef>
          </c:val>
        </c:ser>
        <c:ser>
          <c:idx val="2"/>
          <c:order val="1"/>
          <c:tx>
            <c:strRef>
              <c:f>'FR UK gen mix'!$A$18</c:f>
              <c:strCache>
                <c:ptCount val="1"/>
                <c:pt idx="0">
                  <c:v>Petroleum products</c:v>
                </c:pt>
              </c:strCache>
            </c:strRef>
          </c:tx>
          <c:invertIfNegative val="0"/>
          <c:cat>
            <c:numRef>
              <c:f>'FR UK gen mix'!$B$15:$AC$15</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'FR UK gen mix'!$B$18:$AC$18</c:f>
              <c:numCache>
                <c:formatCode>#,##0.00</c:formatCode>
                <c:ptCount val="28"/>
                <c:pt idx="0">
                  <c:v>34.676</c:v>
                </c:pt>
                <c:pt idx="1">
                  <c:v>28.116</c:v>
                </c:pt>
                <c:pt idx="2">
                  <c:v>29.809</c:v>
                </c:pt>
                <c:pt idx="3">
                  <c:v>21.143</c:v>
                </c:pt>
                <c:pt idx="4">
                  <c:v>14.837</c:v>
                </c:pt>
                <c:pt idx="5">
                  <c:v>17.297</c:v>
                </c:pt>
                <c:pt idx="6">
                  <c:v>17.185</c:v>
                </c:pt>
                <c:pt idx="7">
                  <c:v>10.669</c:v>
                </c:pt>
                <c:pt idx="8">
                  <c:v>9.461</c:v>
                </c:pt>
                <c:pt idx="9">
                  <c:v>8.7</c:v>
                </c:pt>
                <c:pt idx="10">
                  <c:v>8.446</c:v>
                </c:pt>
                <c:pt idx="11">
                  <c:v>5.252</c:v>
                </c:pt>
                <c:pt idx="12">
                  <c:v>4.799</c:v>
                </c:pt>
                <c:pt idx="13">
                  <c:v>4.594</c:v>
                </c:pt>
                <c:pt idx="14">
                  <c:v>4.644</c:v>
                </c:pt>
                <c:pt idx="15">
                  <c:v>5.339</c:v>
                </c:pt>
                <c:pt idx="16">
                  <c:v>6.174</c:v>
                </c:pt>
                <c:pt idx="17">
                  <c:v>5.049</c:v>
                </c:pt>
                <c:pt idx="18">
                  <c:v>6.709</c:v>
                </c:pt>
                <c:pt idx="19">
                  <c:v>5.995</c:v>
                </c:pt>
                <c:pt idx="20">
                  <c:v>4.805</c:v>
                </c:pt>
                <c:pt idx="21">
                  <c:v>3.119</c:v>
                </c:pt>
                <c:pt idx="22">
                  <c:v>2.892</c:v>
                </c:pt>
                <c:pt idx="23">
                  <c:v>2.067</c:v>
                </c:pt>
                <c:pt idx="24">
                  <c:v>1.919</c:v>
                </c:pt>
                <c:pt idx="25">
                  <c:v>2.037101</c:v>
                </c:pt>
                <c:pt idx="26">
                  <c:v>1.890347</c:v>
                </c:pt>
                <c:pt idx="27">
                  <c:v>1.614497</c:v>
                </c:pt>
              </c:numCache>
            </c:numRef>
          </c:val>
        </c:ser>
        <c:ser>
          <c:idx val="3"/>
          <c:order val="2"/>
          <c:tx>
            <c:strRef>
              <c:f>'FR UK gen mix'!$A$19</c:f>
              <c:strCache>
                <c:ptCount val="1"/>
                <c:pt idx="0">
                  <c:v>Gas</c:v>
                </c:pt>
              </c:strCache>
            </c:strRef>
          </c:tx>
          <c:spPr>
            <a:solidFill>
              <a:srgbClr val="3366FF"/>
            </a:solidFill>
          </c:spPr>
          <c:invertIfNegative val="0"/>
          <c:cat>
            <c:numRef>
              <c:f>'FR UK gen mix'!$B$15:$AC$15</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'FR UK gen mix'!$B$19:$AC$19</c:f>
              <c:numCache>
                <c:formatCode>#,##0.00</c:formatCode>
                <c:ptCount val="28"/>
                <c:pt idx="0">
                  <c:v>6.772</c:v>
                </c:pt>
                <c:pt idx="1">
                  <c:v>7.752</c:v>
                </c:pt>
                <c:pt idx="2">
                  <c:v>13.604</c:v>
                </c:pt>
                <c:pt idx="3">
                  <c:v>35.509</c:v>
                </c:pt>
                <c:pt idx="4">
                  <c:v>54.572</c:v>
                </c:pt>
                <c:pt idx="5">
                  <c:v>65.104</c:v>
                </c:pt>
                <c:pt idx="6">
                  <c:v>86.139</c:v>
                </c:pt>
                <c:pt idx="7">
                  <c:v>113.219</c:v>
                </c:pt>
                <c:pt idx="8">
                  <c:v>119.928</c:v>
                </c:pt>
                <c:pt idx="9">
                  <c:v>145.063</c:v>
                </c:pt>
                <c:pt idx="10">
                  <c:v>150.427</c:v>
                </c:pt>
                <c:pt idx="11">
                  <c:v>143.492</c:v>
                </c:pt>
                <c:pt idx="12">
                  <c:v>153.678</c:v>
                </c:pt>
                <c:pt idx="13">
                  <c:v>150.418</c:v>
                </c:pt>
                <c:pt idx="14">
                  <c:v>158.545</c:v>
                </c:pt>
                <c:pt idx="15">
                  <c:v>154.339</c:v>
                </c:pt>
                <c:pt idx="16">
                  <c:v>142.458</c:v>
                </c:pt>
                <c:pt idx="17">
                  <c:v>167.339</c:v>
                </c:pt>
                <c:pt idx="18">
                  <c:v>177.607</c:v>
                </c:pt>
                <c:pt idx="19">
                  <c:v>167.909</c:v>
                </c:pt>
                <c:pt idx="20">
                  <c:v>176.79</c:v>
                </c:pt>
                <c:pt idx="21">
                  <c:v>147.503</c:v>
                </c:pt>
                <c:pt idx="22">
                  <c:v>101.464</c:v>
                </c:pt>
                <c:pt idx="23">
                  <c:v>97.264</c:v>
                </c:pt>
                <c:pt idx="24">
                  <c:v>102.299</c:v>
                </c:pt>
                <c:pt idx="25">
                  <c:v>100.960473</c:v>
                </c:pt>
                <c:pt idx="26">
                  <c:v>144.122815</c:v>
                </c:pt>
                <c:pt idx="27">
                  <c:v>137.499562</c:v>
                </c:pt>
              </c:numCache>
            </c:numRef>
          </c:val>
        </c:ser>
        <c:ser>
          <c:idx val="4"/>
          <c:order val="3"/>
          <c:tx>
            <c:strRef>
              <c:f>'FR UK gen mix'!$A$20</c:f>
              <c:strCache>
                <c:ptCount val="1"/>
                <c:pt idx="0">
                  <c:v>Nuclear</c:v>
                </c:pt>
              </c:strCache>
            </c:strRef>
          </c:tx>
          <c:spPr>
            <a:solidFill>
              <a:srgbClr val="FFFF00"/>
            </a:solidFill>
          </c:spPr>
          <c:invertIfNegative val="0"/>
          <c:cat>
            <c:numRef>
              <c:f>'FR UK gen mix'!$B$15:$AC$15</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'FR UK gen mix'!$B$20:$AC$20</c:f>
              <c:numCache>
                <c:formatCode>#,##0.00</c:formatCode>
                <c:ptCount val="28"/>
                <c:pt idx="0">
                  <c:v>65.749</c:v>
                </c:pt>
                <c:pt idx="1">
                  <c:v>70.543</c:v>
                </c:pt>
                <c:pt idx="2">
                  <c:v>76.807</c:v>
                </c:pt>
                <c:pt idx="3">
                  <c:v>89.35299999999999</c:v>
                </c:pt>
                <c:pt idx="4">
                  <c:v>88.282</c:v>
                </c:pt>
                <c:pt idx="5">
                  <c:v>88.964</c:v>
                </c:pt>
                <c:pt idx="6">
                  <c:v>94.67100000000001</c:v>
                </c:pt>
                <c:pt idx="7">
                  <c:v>98.146</c:v>
                </c:pt>
                <c:pt idx="8">
                  <c:v>99.486</c:v>
                </c:pt>
                <c:pt idx="9">
                  <c:v>95.133</c:v>
                </c:pt>
                <c:pt idx="10">
                  <c:v>85.063</c:v>
                </c:pt>
                <c:pt idx="11">
                  <c:v>90.094</c:v>
                </c:pt>
                <c:pt idx="12">
                  <c:v>87.848</c:v>
                </c:pt>
                <c:pt idx="13">
                  <c:v>88.68600000000001</c:v>
                </c:pt>
                <c:pt idx="14">
                  <c:v>79.999</c:v>
                </c:pt>
                <c:pt idx="15">
                  <c:v>81.618</c:v>
                </c:pt>
                <c:pt idx="16">
                  <c:v>75.451</c:v>
                </c:pt>
                <c:pt idx="17">
                  <c:v>63.028</c:v>
                </c:pt>
                <c:pt idx="18">
                  <c:v>52.486</c:v>
                </c:pt>
                <c:pt idx="19">
                  <c:v>69.098</c:v>
                </c:pt>
                <c:pt idx="20">
                  <c:v>62.14</c:v>
                </c:pt>
                <c:pt idx="21">
                  <c:v>68.98</c:v>
                </c:pt>
                <c:pt idx="22">
                  <c:v>70.405</c:v>
                </c:pt>
                <c:pt idx="23">
                  <c:v>70.607</c:v>
                </c:pt>
                <c:pt idx="24">
                  <c:v>63.748</c:v>
                </c:pt>
                <c:pt idx="25">
                  <c:v>70.344902</c:v>
                </c:pt>
                <c:pt idx="26">
                  <c:v>71.72608100000001</c:v>
                </c:pt>
                <c:pt idx="27">
                  <c:v>70.336426</c:v>
                </c:pt>
              </c:numCache>
            </c:numRef>
          </c:val>
        </c:ser>
        <c:ser>
          <c:idx val="5"/>
          <c:order val="4"/>
          <c:tx>
            <c:strRef>
              <c:f>'FR UK gen mix'!$A$21</c:f>
              <c:strCache>
                <c:ptCount val="1"/>
                <c:pt idx="0">
                  <c:v>Renewables</c:v>
                </c:pt>
              </c:strCache>
            </c:strRef>
          </c:tx>
          <c:spPr>
            <a:solidFill>
              <a:srgbClr val="01F704"/>
            </a:solidFill>
          </c:spPr>
          <c:invertIfNegative val="0"/>
          <c:cat>
            <c:numRef>
              <c:f>'FR UK gen mix'!$B$15:$AC$15</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'FR UK gen mix'!$B$21:$AC$21</c:f>
              <c:numCache>
                <c:formatCode>#,##0.00</c:formatCode>
                <c:ptCount val="28"/>
                <c:pt idx="0">
                  <c:v>7.793</c:v>
                </c:pt>
                <c:pt idx="1">
                  <c:v>6.846</c:v>
                </c:pt>
                <c:pt idx="2">
                  <c:v>8.102</c:v>
                </c:pt>
                <c:pt idx="3">
                  <c:v>7.155</c:v>
                </c:pt>
                <c:pt idx="4">
                  <c:v>8.418</c:v>
                </c:pt>
                <c:pt idx="5">
                  <c:v>8.423</c:v>
                </c:pt>
                <c:pt idx="6">
                  <c:v>7.241</c:v>
                </c:pt>
                <c:pt idx="7">
                  <c:v>8.432</c:v>
                </c:pt>
                <c:pt idx="8">
                  <c:v>10.273</c:v>
                </c:pt>
                <c:pt idx="9">
                  <c:v>12.518</c:v>
                </c:pt>
                <c:pt idx="10">
                  <c:v>12.664</c:v>
                </c:pt>
                <c:pt idx="11">
                  <c:v>11.970726</c:v>
                </c:pt>
                <c:pt idx="12">
                  <c:v>13.777475</c:v>
                </c:pt>
                <c:pt idx="13">
                  <c:v>13.353413</c:v>
                </c:pt>
                <c:pt idx="14">
                  <c:v>16.786813</c:v>
                </c:pt>
                <c:pt idx="15">
                  <c:v>19.866687</c:v>
                </c:pt>
                <c:pt idx="16">
                  <c:v>21.959382</c:v>
                </c:pt>
                <c:pt idx="17">
                  <c:v>23.549866</c:v>
                </c:pt>
                <c:pt idx="18">
                  <c:v>25.935925</c:v>
                </c:pt>
                <c:pt idx="19">
                  <c:v>28.930112</c:v>
                </c:pt>
                <c:pt idx="20">
                  <c:v>29.331819</c:v>
                </c:pt>
                <c:pt idx="21">
                  <c:v>38.118863</c:v>
                </c:pt>
                <c:pt idx="22">
                  <c:v>44.215939</c:v>
                </c:pt>
                <c:pt idx="23">
                  <c:v>56.118139</c:v>
                </c:pt>
                <c:pt idx="24">
                  <c:v>67.406915</c:v>
                </c:pt>
                <c:pt idx="25">
                  <c:v>86.104244</c:v>
                </c:pt>
                <c:pt idx="26">
                  <c:v>86.08746</c:v>
                </c:pt>
                <c:pt idx="27">
                  <c:v>102.20285</c:v>
                </c:pt>
              </c:numCache>
            </c:numRef>
          </c:val>
        </c:ser>
        <c:ser>
          <c:idx val="6"/>
          <c:order val="5"/>
          <c:tx>
            <c:strRef>
              <c:f>'FR UK gen mix'!$A$22</c:f>
              <c:strCache>
                <c:ptCount val="1"/>
                <c:pt idx="0">
                  <c:v>Wastes non-RES</c:v>
                </c:pt>
              </c:strCache>
            </c:strRef>
          </c:tx>
          <c:invertIfNegative val="0"/>
          <c:cat>
            <c:numRef>
              <c:f>'FR UK gen mix'!$B$15:$AC$15</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'FR UK gen mix'!$B$22:$AC$22</c:f>
              <c:numCache>
                <c:formatCode>#,##0.00</c:formatCode>
                <c:ptCount val="28"/>
                <c:pt idx="0">
                  <c:v>0.083</c:v>
                </c:pt>
                <c:pt idx="1">
                  <c:v>0.088</c:v>
                </c:pt>
                <c:pt idx="2">
                  <c:v>0.104</c:v>
                </c:pt>
                <c:pt idx="3">
                  <c:v>0.166</c:v>
                </c:pt>
                <c:pt idx="4">
                  <c:v>0.351</c:v>
                </c:pt>
                <c:pt idx="5">
                  <c:v>0.412</c:v>
                </c:pt>
                <c:pt idx="6">
                  <c:v>0.417</c:v>
                </c:pt>
                <c:pt idx="7">
                  <c:v>0.483</c:v>
                </c:pt>
                <c:pt idx="8">
                  <c:v>0.583</c:v>
                </c:pt>
                <c:pt idx="9">
                  <c:v>0.558</c:v>
                </c:pt>
                <c:pt idx="10">
                  <c:v>0.519</c:v>
                </c:pt>
                <c:pt idx="11">
                  <c:v>2.520194</c:v>
                </c:pt>
                <c:pt idx="12">
                  <c:v>2.863617</c:v>
                </c:pt>
                <c:pt idx="13">
                  <c:v>2.843965</c:v>
                </c:pt>
                <c:pt idx="14">
                  <c:v>2.165153</c:v>
                </c:pt>
                <c:pt idx="15">
                  <c:v>2.555056</c:v>
                </c:pt>
                <c:pt idx="16">
                  <c:v>2.391672</c:v>
                </c:pt>
                <c:pt idx="17">
                  <c:v>1.921649</c:v>
                </c:pt>
                <c:pt idx="18">
                  <c:v>1.800255</c:v>
                </c:pt>
                <c:pt idx="19">
                  <c:v>1.786041</c:v>
                </c:pt>
                <c:pt idx="20">
                  <c:v>1.409054</c:v>
                </c:pt>
                <c:pt idx="21">
                  <c:v>1.821196</c:v>
                </c:pt>
                <c:pt idx="22">
                  <c:v>2.108895</c:v>
                </c:pt>
                <c:pt idx="23">
                  <c:v>1.97611</c:v>
                </c:pt>
                <c:pt idx="24">
                  <c:v>2.488749</c:v>
                </c:pt>
                <c:pt idx="25">
                  <c:v>3.551458</c:v>
                </c:pt>
                <c:pt idx="26">
                  <c:v>4.805877000000001</c:v>
                </c:pt>
                <c:pt idx="27">
                  <c:v>4.152513</c:v>
                </c:pt>
              </c:numCache>
            </c:numRef>
          </c:val>
        </c:ser>
        <c:dLbls>
          <c:showLegendKey val="0"/>
          <c:showVal val="0"/>
          <c:showCatName val="0"/>
          <c:showSerName val="0"/>
          <c:showPercent val="0"/>
          <c:showBubbleSize val="0"/>
        </c:dLbls>
        <c:gapWidth val="150"/>
        <c:overlap val="100"/>
        <c:axId val="-2100904440"/>
        <c:axId val="-2075964296"/>
      </c:barChart>
      <c:catAx>
        <c:axId val="-2100904440"/>
        <c:scaling>
          <c:orientation val="minMax"/>
        </c:scaling>
        <c:delete val="0"/>
        <c:axPos val="b"/>
        <c:numFmt formatCode="General" sourceLinked="1"/>
        <c:majorTickMark val="out"/>
        <c:minorTickMark val="none"/>
        <c:tickLblPos val="nextTo"/>
        <c:crossAx val="-2075964296"/>
        <c:crosses val="autoZero"/>
        <c:auto val="1"/>
        <c:lblAlgn val="ctr"/>
        <c:lblOffset val="100"/>
        <c:noMultiLvlLbl val="0"/>
      </c:catAx>
      <c:valAx>
        <c:axId val="-2075964296"/>
        <c:scaling>
          <c:orientation val="minMax"/>
        </c:scaling>
        <c:delete val="0"/>
        <c:axPos val="l"/>
        <c:majorGridlines/>
        <c:title>
          <c:tx>
            <c:rich>
              <a:bodyPr rot="-5400000" vert="horz"/>
              <a:lstStyle/>
              <a:p>
                <a:pPr>
                  <a:defRPr/>
                </a:pPr>
                <a:r>
                  <a:rPr lang="en-US"/>
                  <a:t>Gross</a:t>
                </a:r>
                <a:r>
                  <a:rPr lang="en-US" baseline="0"/>
                  <a:t> electricity generation TWh</a:t>
                </a:r>
                <a:endParaRPr lang="en-US"/>
              </a:p>
            </c:rich>
          </c:tx>
          <c:layout/>
          <c:overlay val="0"/>
        </c:title>
        <c:numFmt formatCode="#,##0.00" sourceLinked="1"/>
        <c:majorTickMark val="out"/>
        <c:minorTickMark val="none"/>
        <c:tickLblPos val="nextTo"/>
        <c:crossAx val="-21009044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manualLayout>
          <c:layoutTarget val="inner"/>
          <c:xMode val="edge"/>
          <c:yMode val="edge"/>
          <c:x val="0.296676088278822"/>
          <c:y val="0.212139289703582"/>
          <c:w val="0.440196306676929"/>
          <c:h val="0.75071267126181"/>
        </c:manualLayout>
      </c:layout>
      <c:pieChart>
        <c:varyColors val="1"/>
        <c:ser>
          <c:idx val="0"/>
          <c:order val="0"/>
          <c:tx>
            <c:v>Global annual emissions (excl. LUCF) 2012</c:v>
          </c:tx>
          <c:dLbls>
            <c:dLbl>
              <c:idx val="3"/>
              <c:spPr/>
              <c:txPr>
                <a:bodyPr/>
                <a:lstStyle/>
                <a:p>
                  <a:pPr>
                    <a:defRPr sz="2000" b="1"/>
                  </a:pPr>
                  <a:endParaRPr lang="en-US"/>
                </a:p>
              </c:txPr>
              <c:showLegendKey val="0"/>
              <c:showVal val="0"/>
              <c:showCatName val="1"/>
              <c:showSerName val="0"/>
              <c:showPercent val="1"/>
              <c:showBubbleSize val="0"/>
            </c:dLbl>
            <c:showLegendKey val="0"/>
            <c:showVal val="0"/>
            <c:showCatName val="1"/>
            <c:showSerName val="0"/>
            <c:showPercent val="1"/>
            <c:showBubbleSize val="0"/>
            <c:showLeaderLines val="1"/>
          </c:dLbls>
          <c:cat>
            <c:strRef>
              <c:f>WorldResourcesInstituteCAIT.csv!$A$3:$A$13</c:f>
              <c:strCache>
                <c:ptCount val="10"/>
                <c:pt idx="0">
                  <c:v>Rest of world</c:v>
                </c:pt>
                <c:pt idx="1">
                  <c:v>China</c:v>
                </c:pt>
                <c:pt idx="2">
                  <c:v>United States</c:v>
                </c:pt>
                <c:pt idx="3">
                  <c:v>European Union (28)</c:v>
                </c:pt>
                <c:pt idx="4">
                  <c:v>India</c:v>
                </c:pt>
                <c:pt idx="5">
                  <c:v>Russian Federation</c:v>
                </c:pt>
                <c:pt idx="6">
                  <c:v>Japan</c:v>
                </c:pt>
                <c:pt idx="7">
                  <c:v>Brazil</c:v>
                </c:pt>
                <c:pt idx="8">
                  <c:v>Indonesia</c:v>
                </c:pt>
                <c:pt idx="9">
                  <c:v>Mexico</c:v>
                </c:pt>
              </c:strCache>
            </c:strRef>
          </c:cat>
          <c:val>
            <c:numRef>
              <c:f>WorldResourcesInstituteCAIT.csv!$E$3:$E$13</c:f>
              <c:numCache>
                <c:formatCode>0.0%</c:formatCode>
                <c:ptCount val="10"/>
                <c:pt idx="0">
                  <c:v>0.288743499645383</c:v>
                </c:pt>
                <c:pt idx="1">
                  <c:v>0.25355711625672</c:v>
                </c:pt>
                <c:pt idx="2">
                  <c:v>0.144043865328593</c:v>
                </c:pt>
                <c:pt idx="3">
                  <c:v>0.101629563300921</c:v>
                </c:pt>
                <c:pt idx="4">
                  <c:v>0.0696244274952005</c:v>
                </c:pt>
                <c:pt idx="5">
                  <c:v>0.0536480935219389</c:v>
                </c:pt>
                <c:pt idx="6">
                  <c:v>0.031062535756282</c:v>
                </c:pt>
                <c:pt idx="7">
                  <c:v>0.0233921323242334</c:v>
                </c:pt>
                <c:pt idx="8">
                  <c:v>0.017576259369636</c:v>
                </c:pt>
                <c:pt idx="9">
                  <c:v>0.0167225184574263</c:v>
                </c:pt>
              </c:numCache>
            </c:numRef>
          </c:val>
        </c:ser>
        <c:ser>
          <c:idx val="1"/>
          <c:order val="1"/>
          <c:dLbls>
            <c:showLegendKey val="0"/>
            <c:showVal val="0"/>
            <c:showCatName val="1"/>
            <c:showSerName val="0"/>
            <c:showPercent val="1"/>
            <c:showBubbleSize val="0"/>
            <c:showLeaderLines val="1"/>
          </c:dLbls>
          <c:cat>
            <c:strRef>
              <c:f>WorldResourcesInstituteCAIT.csv!$A$3:$A$13</c:f>
              <c:strCache>
                <c:ptCount val="10"/>
                <c:pt idx="0">
                  <c:v>Rest of world</c:v>
                </c:pt>
                <c:pt idx="1">
                  <c:v>China</c:v>
                </c:pt>
                <c:pt idx="2">
                  <c:v>United States</c:v>
                </c:pt>
                <c:pt idx="3">
                  <c:v>European Union (28)</c:v>
                </c:pt>
                <c:pt idx="4">
                  <c:v>India</c:v>
                </c:pt>
                <c:pt idx="5">
                  <c:v>Russian Federation</c:v>
                </c:pt>
                <c:pt idx="6">
                  <c:v>Japan</c:v>
                </c:pt>
                <c:pt idx="7">
                  <c:v>Brazil</c:v>
                </c:pt>
                <c:pt idx="8">
                  <c:v>Indonesia</c:v>
                </c:pt>
                <c:pt idx="9">
                  <c:v>Mexico</c:v>
                </c:pt>
              </c:strCache>
            </c:strRef>
          </c:cat>
          <c:val>
            <c:numRef>
              <c:f>WorldResourcesInstituteCAIT.csv!$C$3:$C$13</c:f>
              <c:numCache>
                <c:formatCode>0.00</c:formatCode>
                <c:ptCount val="10"/>
                <c:pt idx="0">
                  <c:v>12498.58</c:v>
                </c:pt>
                <c:pt idx="1">
                  <c:v>10975.49869</c:v>
                </c:pt>
                <c:pt idx="2">
                  <c:v>6235.097159</c:v>
                </c:pt>
                <c:pt idx="3">
                  <c:v>4399.14744</c:v>
                </c:pt>
                <c:pt idx="4">
                  <c:v>3013.769931</c:v>
                </c:pt>
                <c:pt idx="5">
                  <c:v>2322.216741</c:v>
                </c:pt>
                <c:pt idx="6">
                  <c:v>1344.576029</c:v>
                </c:pt>
                <c:pt idx="7">
                  <c:v>1012.554179</c:v>
                </c:pt>
                <c:pt idx="8">
                  <c:v>760.8077206999976</c:v>
                </c:pt>
                <c:pt idx="9">
                  <c:v>723.8526061999953</c:v>
                </c:pt>
              </c:numCache>
            </c:numRef>
          </c:val>
        </c:ser>
        <c:ser>
          <c:idx val="2"/>
          <c:order val="2"/>
          <c:dLbls>
            <c:showLegendKey val="0"/>
            <c:showVal val="0"/>
            <c:showCatName val="1"/>
            <c:showSerName val="0"/>
            <c:showPercent val="1"/>
            <c:showBubbleSize val="0"/>
            <c:showLeaderLines val="1"/>
          </c:dLbls>
          <c:cat>
            <c:strRef>
              <c:f>WorldResourcesInstituteCAIT.csv!$A$3:$A$13</c:f>
              <c:strCache>
                <c:ptCount val="10"/>
                <c:pt idx="0">
                  <c:v>Rest of world</c:v>
                </c:pt>
                <c:pt idx="1">
                  <c:v>China</c:v>
                </c:pt>
                <c:pt idx="2">
                  <c:v>United States</c:v>
                </c:pt>
                <c:pt idx="3">
                  <c:v>European Union (28)</c:v>
                </c:pt>
                <c:pt idx="4">
                  <c:v>India</c:v>
                </c:pt>
                <c:pt idx="5">
                  <c:v>Russian Federation</c:v>
                </c:pt>
                <c:pt idx="6">
                  <c:v>Japan</c:v>
                </c:pt>
                <c:pt idx="7">
                  <c:v>Brazil</c:v>
                </c:pt>
                <c:pt idx="8">
                  <c:v>Indonesia</c:v>
                </c:pt>
                <c:pt idx="9">
                  <c:v>Mexico</c:v>
                </c:pt>
              </c:strCache>
            </c:strRef>
          </c:cat>
          <c:val>
            <c:numRef>
              <c:f>WorldResourcesInstituteCAIT.csv!$D$3:$D$13</c:f>
              <c:numCache>
                <c:formatCode>0.00</c:formatCode>
                <c:ptCount val="10"/>
                <c:pt idx="1">
                  <c:v>10684.2866</c:v>
                </c:pt>
                <c:pt idx="2">
                  <c:v>5822.870398999999</c:v>
                </c:pt>
                <c:pt idx="3">
                  <c:v>4122.64041</c:v>
                </c:pt>
                <c:pt idx="4">
                  <c:v>2887.083921</c:v>
                </c:pt>
                <c:pt idx="5">
                  <c:v>2254.472651</c:v>
                </c:pt>
                <c:pt idx="6">
                  <c:v>1207.300059</c:v>
                </c:pt>
                <c:pt idx="7">
                  <c:v>1823.148349</c:v>
                </c:pt>
                <c:pt idx="8">
                  <c:v>1981.003261</c:v>
                </c:pt>
                <c:pt idx="9">
                  <c:v>748.9117962</c:v>
                </c:pt>
              </c:numCache>
            </c:numRef>
          </c:val>
        </c:ser>
        <c:ser>
          <c:idx val="3"/>
          <c:order val="3"/>
          <c:dLbls>
            <c:showLegendKey val="0"/>
            <c:showVal val="0"/>
            <c:showCatName val="1"/>
            <c:showSerName val="0"/>
            <c:showPercent val="1"/>
            <c:showBubbleSize val="0"/>
            <c:showLeaderLines val="1"/>
          </c:dLbls>
          <c:cat>
            <c:strRef>
              <c:f>WorldResourcesInstituteCAIT.csv!$A$3:$A$13</c:f>
              <c:strCache>
                <c:ptCount val="10"/>
                <c:pt idx="0">
                  <c:v>Rest of world</c:v>
                </c:pt>
                <c:pt idx="1">
                  <c:v>China</c:v>
                </c:pt>
                <c:pt idx="2">
                  <c:v>United States</c:v>
                </c:pt>
                <c:pt idx="3">
                  <c:v>European Union (28)</c:v>
                </c:pt>
                <c:pt idx="4">
                  <c:v>India</c:v>
                </c:pt>
                <c:pt idx="5">
                  <c:v>Russian Federation</c:v>
                </c:pt>
                <c:pt idx="6">
                  <c:v>Japan</c:v>
                </c:pt>
                <c:pt idx="7">
                  <c:v>Brazil</c:v>
                </c:pt>
                <c:pt idx="8">
                  <c:v>Indonesia</c:v>
                </c:pt>
                <c:pt idx="9">
                  <c:v>Mexico</c:v>
                </c:pt>
              </c:strCache>
            </c:strRef>
          </c:cat>
          <c:val>
            <c:numRef>
              <c:f>WorldResourcesInstituteCAIT.csv!$E$3:$E$13</c:f>
              <c:numCache>
                <c:formatCode>0.0%</c:formatCode>
                <c:ptCount val="10"/>
                <c:pt idx="0">
                  <c:v>0.288743499645383</c:v>
                </c:pt>
                <c:pt idx="1">
                  <c:v>0.25355711625672</c:v>
                </c:pt>
                <c:pt idx="2">
                  <c:v>0.144043865328593</c:v>
                </c:pt>
                <c:pt idx="3">
                  <c:v>0.101629563300921</c:v>
                </c:pt>
                <c:pt idx="4">
                  <c:v>0.0696244274952005</c:v>
                </c:pt>
                <c:pt idx="5">
                  <c:v>0.0536480935219389</c:v>
                </c:pt>
                <c:pt idx="6">
                  <c:v>0.031062535756282</c:v>
                </c:pt>
                <c:pt idx="7">
                  <c:v>0.0233921323242334</c:v>
                </c:pt>
                <c:pt idx="8">
                  <c:v>0.017576259369636</c:v>
                </c:pt>
                <c:pt idx="9">
                  <c:v>0.0167225184574263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Emissions from sectors covered by ETS</a:t>
            </a:r>
          </a:p>
        </c:rich>
      </c:tx>
      <c:layout/>
      <c:overlay val="0"/>
    </c:title>
    <c:autoTitleDeleted val="0"/>
    <c:plotArea>
      <c:layout/>
      <c:lineChart>
        <c:grouping val="standard"/>
        <c:varyColors val="0"/>
        <c:ser>
          <c:idx val="2"/>
          <c:order val="0"/>
          <c:tx>
            <c:strRef>
              <c:f>Sheet1!$F$1</c:f>
              <c:strCache>
                <c:ptCount val="1"/>
              </c:strCache>
            </c:strRef>
          </c:tx>
          <c:spPr>
            <a:ln>
              <a:solidFill>
                <a:schemeClr val="accent6">
                  <a:lumMod val="75000"/>
                </a:schemeClr>
              </a:solidFill>
            </a:ln>
          </c:spPr>
          <c:marker>
            <c:symbol val="none"/>
          </c:marker>
          <c:cat>
            <c:multiLvlStrRef>
              <c:f>Sheet1!$A$2:$C$12</c:f>
              <c:multiLvlStrCache>
                <c:ptCount val="11"/>
                <c:lvl>
                  <c:pt idx="0">
                    <c:v>2005</c:v>
                  </c:pt>
                  <c:pt idx="1">
                    <c:v>2006</c:v>
                  </c:pt>
                  <c:pt idx="2">
                    <c:v>2007</c:v>
                  </c:pt>
                  <c:pt idx="3">
                    <c:v>2008</c:v>
                  </c:pt>
                  <c:pt idx="4">
                    <c:v>2009</c:v>
                  </c:pt>
                  <c:pt idx="5">
                    <c:v>2010</c:v>
                  </c:pt>
                  <c:pt idx="6">
                    <c:v>2011</c:v>
                  </c:pt>
                  <c:pt idx="7">
                    <c:v>2012</c:v>
                  </c:pt>
                  <c:pt idx="8">
                    <c:v>2013</c:v>
                  </c:pt>
                  <c:pt idx="9">
                    <c:v>2014</c:v>
                  </c:pt>
                  <c:pt idx="10">
                    <c:v>2015</c:v>
                  </c:pt>
                </c:lvl>
                <c:lvl>
                  <c:pt idx="0">
                    <c:v>All countries</c:v>
                  </c:pt>
                </c:lvl>
                <c:lvl>
                  <c:pt idx="0">
                    <c:v>20-99 All stationary installations</c:v>
                  </c:pt>
                </c:lvl>
              </c:multiLvlStrCache>
            </c:multiLvlStrRef>
          </c:cat>
          <c:val>
            <c:numRef>
              <c:f>Sheet1!$F$2:$F$12</c:f>
              <c:numCache>
                <c:formatCode>General</c:formatCode>
                <c:ptCount val="11"/>
                <c:pt idx="0">
                  <c:v>2377.163825</c:v>
                </c:pt>
                <c:pt idx="1">
                  <c:v>2383.389603</c:v>
                </c:pt>
                <c:pt idx="2">
                  <c:v>2400.276514</c:v>
                </c:pt>
                <c:pt idx="3">
                  <c:v>2258.846771</c:v>
                </c:pt>
                <c:pt idx="4">
                  <c:v>2003.904375</c:v>
                </c:pt>
                <c:pt idx="5">
                  <c:v>2051.528141</c:v>
                </c:pt>
                <c:pt idx="6">
                  <c:v>2010.273998</c:v>
                </c:pt>
                <c:pt idx="7">
                  <c:v>1968.60909</c:v>
                </c:pt>
                <c:pt idx="8">
                  <c:v>1908.207662</c:v>
                </c:pt>
                <c:pt idx="9">
                  <c:v>1813.559967</c:v>
                </c:pt>
                <c:pt idx="10">
                  <c:v>1800.372934</c:v>
                </c:pt>
              </c:numCache>
            </c:numRef>
          </c:val>
          <c:smooth val="0"/>
        </c:ser>
        <c:dLbls>
          <c:showLegendKey val="0"/>
          <c:showVal val="0"/>
          <c:showCatName val="0"/>
          <c:showSerName val="0"/>
          <c:showPercent val="0"/>
          <c:showBubbleSize val="0"/>
        </c:dLbls>
        <c:dropLines/>
        <c:marker val="1"/>
        <c:smooth val="0"/>
        <c:axId val="2124774392"/>
        <c:axId val="2124697112"/>
      </c:lineChart>
      <c:catAx>
        <c:axId val="2124774392"/>
        <c:scaling>
          <c:orientation val="minMax"/>
        </c:scaling>
        <c:delete val="0"/>
        <c:axPos val="b"/>
        <c:majorTickMark val="out"/>
        <c:minorTickMark val="none"/>
        <c:tickLblPos val="nextTo"/>
        <c:crossAx val="2124697112"/>
        <c:crosses val="autoZero"/>
        <c:auto val="1"/>
        <c:lblAlgn val="ctr"/>
        <c:lblOffset val="100"/>
        <c:noMultiLvlLbl val="0"/>
      </c:catAx>
      <c:valAx>
        <c:axId val="2124697112"/>
        <c:scaling>
          <c:orientation val="minMax"/>
        </c:scaling>
        <c:delete val="0"/>
        <c:axPos val="l"/>
        <c:majorGridlines/>
        <c:title>
          <c:tx>
            <c:rich>
              <a:bodyPr rot="-5400000" vert="horz"/>
              <a:lstStyle/>
              <a:p>
                <a:pPr>
                  <a:defRPr/>
                </a:pPr>
                <a:r>
                  <a:rPr lang="en-US" dirty="0" smtClean="0"/>
                  <a:t>Mt CO2 Eq.</a:t>
                </a:r>
                <a:endParaRPr lang="en-US" dirty="0"/>
              </a:p>
            </c:rich>
          </c:tx>
          <c:layout/>
          <c:overlay val="0"/>
        </c:title>
        <c:numFmt formatCode="General" sourceLinked="1"/>
        <c:majorTickMark val="out"/>
        <c:minorTickMark val="none"/>
        <c:tickLblPos val="nextTo"/>
        <c:crossAx val="2124774392"/>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EU-28 energy mix for electricity production 2014</a:t>
            </a:r>
            <a:endParaRPr lang="en-US" dirty="0"/>
          </a:p>
        </c:rich>
      </c:tx>
      <c:layout/>
      <c:overlay val="0"/>
    </c:title>
    <c:autoTitleDeleted val="0"/>
    <c:plotArea>
      <c:layout/>
      <c:pieChart>
        <c:varyColors val="1"/>
        <c:ser>
          <c:idx val="0"/>
          <c:order val="0"/>
          <c:dLbls>
            <c:showLegendKey val="0"/>
            <c:showVal val="0"/>
            <c:showCatName val="1"/>
            <c:showSerName val="0"/>
            <c:showPercent val="1"/>
            <c:showBubbleSize val="0"/>
            <c:showLeaderLines val="1"/>
          </c:dLbls>
          <c:cat>
            <c:strRef>
              <c:f>'EU28'!$AD$179:$AD$184</c:f>
              <c:strCache>
                <c:ptCount val="6"/>
                <c:pt idx="0">
                  <c:v>Solid Fuels</c:v>
                </c:pt>
                <c:pt idx="1">
                  <c:v>Petroleum and Products</c:v>
                </c:pt>
                <c:pt idx="2">
                  <c:v>Gases</c:v>
                </c:pt>
                <c:pt idx="3">
                  <c:v>Nuclear</c:v>
                </c:pt>
                <c:pt idx="4">
                  <c:v>Renewables</c:v>
                </c:pt>
                <c:pt idx="5">
                  <c:v>Wastes non-RES</c:v>
                </c:pt>
              </c:strCache>
            </c:strRef>
          </c:cat>
          <c:val>
            <c:numRef>
              <c:f>'EU28'!$AE$179:$AE$184</c:f>
              <c:numCache>
                <c:formatCode>0%</c:formatCode>
                <c:ptCount val="6"/>
                <c:pt idx="0">
                  <c:v>0.253471280895834</c:v>
                </c:pt>
                <c:pt idx="1">
                  <c:v>0.0179811143765234</c:v>
                </c:pt>
                <c:pt idx="2">
                  <c:v>0.153593229783861</c:v>
                </c:pt>
                <c:pt idx="3">
                  <c:v>0.274641369663718</c:v>
                </c:pt>
                <c:pt idx="4">
                  <c:v>0.291763419784052</c:v>
                </c:pt>
                <c:pt idx="5">
                  <c:v>0.00708751517309314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Progress</a:t>
            </a:r>
            <a:r>
              <a:rPr lang="en-US" baseline="0"/>
              <a:t> toward 2020 RED targets </a:t>
            </a:r>
            <a:endParaRPr lang="en-US"/>
          </a:p>
        </c:rich>
      </c:tx>
      <c:layout/>
      <c:overlay val="0"/>
    </c:title>
    <c:autoTitleDeleted val="0"/>
    <c:plotArea>
      <c:layout/>
      <c:barChart>
        <c:barDir val="col"/>
        <c:grouping val="clustered"/>
        <c:varyColors val="0"/>
        <c:ser>
          <c:idx val="0"/>
          <c:order val="0"/>
          <c:tx>
            <c:strRef>
              <c:f>'Renewable % all'!$B$13</c:f>
              <c:strCache>
                <c:ptCount val="1"/>
                <c:pt idx="0">
                  <c:v>2004</c:v>
                </c:pt>
              </c:strCache>
            </c:strRef>
          </c:tx>
          <c:invertIfNegative val="0"/>
          <c:cat>
            <c:strRef>
              <c:f>'Renewable % all'!$A$14:$A$42</c:f>
              <c:strCache>
                <c:ptCount val="28"/>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'Renewable % all'!$B$14:$B$42</c:f>
            </c:numRef>
          </c:val>
        </c:ser>
        <c:ser>
          <c:idx val="1"/>
          <c:order val="1"/>
          <c:tx>
            <c:strRef>
              <c:f>'Renewable % all'!$C$13</c:f>
              <c:strCache>
                <c:ptCount val="1"/>
                <c:pt idx="0">
                  <c:v>2005</c:v>
                </c:pt>
              </c:strCache>
            </c:strRef>
          </c:tx>
          <c:invertIfNegative val="0"/>
          <c:cat>
            <c:strRef>
              <c:f>'Renewable % all'!$A$14:$A$42</c:f>
              <c:strCache>
                <c:ptCount val="28"/>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'Renewable % all'!$C$14:$C$42</c:f>
            </c:numRef>
          </c:val>
        </c:ser>
        <c:ser>
          <c:idx val="2"/>
          <c:order val="2"/>
          <c:tx>
            <c:strRef>
              <c:f>'Renewable % all'!$D$13</c:f>
              <c:strCache>
                <c:ptCount val="1"/>
                <c:pt idx="0">
                  <c:v>2006</c:v>
                </c:pt>
              </c:strCache>
            </c:strRef>
          </c:tx>
          <c:invertIfNegative val="0"/>
          <c:cat>
            <c:strRef>
              <c:f>'Renewable % all'!$A$14:$A$42</c:f>
              <c:strCache>
                <c:ptCount val="28"/>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'Renewable % all'!$D$14:$D$42</c:f>
            </c:numRef>
          </c:val>
        </c:ser>
        <c:ser>
          <c:idx val="3"/>
          <c:order val="3"/>
          <c:tx>
            <c:strRef>
              <c:f>'Renewable % all'!$E$13</c:f>
              <c:strCache>
                <c:ptCount val="1"/>
                <c:pt idx="0">
                  <c:v>2007</c:v>
                </c:pt>
              </c:strCache>
            </c:strRef>
          </c:tx>
          <c:invertIfNegative val="0"/>
          <c:cat>
            <c:strRef>
              <c:f>'Renewable % all'!$A$14:$A$42</c:f>
              <c:strCache>
                <c:ptCount val="28"/>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'Renewable % all'!$E$14:$E$42</c:f>
            </c:numRef>
          </c:val>
        </c:ser>
        <c:ser>
          <c:idx val="4"/>
          <c:order val="4"/>
          <c:tx>
            <c:strRef>
              <c:f>'Renewable % all'!$F$13</c:f>
              <c:strCache>
                <c:ptCount val="1"/>
                <c:pt idx="0">
                  <c:v>2008</c:v>
                </c:pt>
              </c:strCache>
            </c:strRef>
          </c:tx>
          <c:invertIfNegative val="0"/>
          <c:cat>
            <c:strRef>
              <c:f>'Renewable % all'!$A$14:$A$42</c:f>
              <c:strCache>
                <c:ptCount val="28"/>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'Renewable % all'!$F$14:$F$42</c:f>
            </c:numRef>
          </c:val>
        </c:ser>
        <c:ser>
          <c:idx val="5"/>
          <c:order val="5"/>
          <c:tx>
            <c:strRef>
              <c:f>'Renewable % all'!$G$13</c:f>
              <c:strCache>
                <c:ptCount val="1"/>
                <c:pt idx="0">
                  <c:v>2009</c:v>
                </c:pt>
              </c:strCache>
            </c:strRef>
          </c:tx>
          <c:invertIfNegative val="0"/>
          <c:cat>
            <c:strRef>
              <c:f>'Renewable % all'!$A$14:$A$42</c:f>
              <c:strCache>
                <c:ptCount val="28"/>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'Renewable % all'!$G$14:$G$42</c:f>
            </c:numRef>
          </c:val>
        </c:ser>
        <c:ser>
          <c:idx val="6"/>
          <c:order val="6"/>
          <c:tx>
            <c:strRef>
              <c:f>'Renewable % all'!$H$13</c:f>
              <c:strCache>
                <c:ptCount val="1"/>
                <c:pt idx="0">
                  <c:v>2010</c:v>
                </c:pt>
              </c:strCache>
            </c:strRef>
          </c:tx>
          <c:invertIfNegative val="0"/>
          <c:cat>
            <c:strRef>
              <c:f>'Renewable % all'!$A$14:$A$42</c:f>
              <c:strCache>
                <c:ptCount val="28"/>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'Renewable % all'!$H$14:$H$42</c:f>
            </c:numRef>
          </c:val>
        </c:ser>
        <c:ser>
          <c:idx val="7"/>
          <c:order val="7"/>
          <c:tx>
            <c:strRef>
              <c:f>'Renewable % all'!$I$13</c:f>
              <c:strCache>
                <c:ptCount val="1"/>
                <c:pt idx="0">
                  <c:v>2011</c:v>
                </c:pt>
              </c:strCache>
            </c:strRef>
          </c:tx>
          <c:invertIfNegative val="0"/>
          <c:cat>
            <c:strRef>
              <c:f>'Renewable % all'!$A$14:$A$42</c:f>
              <c:strCache>
                <c:ptCount val="28"/>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'Renewable % all'!$I$14:$I$42</c:f>
            </c:numRef>
          </c:val>
        </c:ser>
        <c:ser>
          <c:idx val="8"/>
          <c:order val="8"/>
          <c:tx>
            <c:strRef>
              <c:f>'Renewable % all'!$J$13</c:f>
              <c:strCache>
                <c:ptCount val="1"/>
                <c:pt idx="0">
                  <c:v>2012</c:v>
                </c:pt>
              </c:strCache>
            </c:strRef>
          </c:tx>
          <c:invertIfNegative val="0"/>
          <c:cat>
            <c:strRef>
              <c:f>'Renewable % all'!$A$14:$A$42</c:f>
              <c:strCache>
                <c:ptCount val="28"/>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'Renewable % all'!$J$14:$J$42</c:f>
            </c:numRef>
          </c:val>
        </c:ser>
        <c:ser>
          <c:idx val="9"/>
          <c:order val="9"/>
          <c:tx>
            <c:strRef>
              <c:f>'Renewable % all'!$K$13</c:f>
              <c:strCache>
                <c:ptCount val="1"/>
                <c:pt idx="0">
                  <c:v>2013</c:v>
                </c:pt>
              </c:strCache>
            </c:strRef>
          </c:tx>
          <c:invertIfNegative val="0"/>
          <c:cat>
            <c:strRef>
              <c:f>'Renewable % all'!$A$14:$A$42</c:f>
              <c:strCache>
                <c:ptCount val="28"/>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'Renewable % all'!$K$14:$K$42</c:f>
            </c:numRef>
          </c:val>
        </c:ser>
        <c:ser>
          <c:idx val="10"/>
          <c:order val="10"/>
          <c:tx>
            <c:strRef>
              <c:f>'Renewable % all'!$L$13</c:f>
              <c:strCache>
                <c:ptCount val="1"/>
                <c:pt idx="0">
                  <c:v>2014</c:v>
                </c:pt>
              </c:strCache>
            </c:strRef>
          </c:tx>
          <c:invertIfNegative val="0"/>
          <c:cat>
            <c:strRef>
              <c:f>'Renewable % all'!$A$14:$A$42</c:f>
              <c:strCache>
                <c:ptCount val="28"/>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'Renewable % all'!$L$14:$L$42</c:f>
            </c:numRef>
          </c:val>
        </c:ser>
        <c:ser>
          <c:idx val="11"/>
          <c:order val="11"/>
          <c:tx>
            <c:strRef>
              <c:f>'Renewable % all'!$M$13</c:f>
              <c:strCache>
                <c:ptCount val="1"/>
                <c:pt idx="0">
                  <c:v>2015</c:v>
                </c:pt>
              </c:strCache>
            </c:strRef>
          </c:tx>
          <c:invertIfNegative val="0"/>
          <c:cat>
            <c:strRef>
              <c:f>'Renewable % all'!$A$14:$A$42</c:f>
              <c:strCache>
                <c:ptCount val="28"/>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'Renewable % all'!$M$14:$M$42</c:f>
            </c:numRef>
          </c:val>
        </c:ser>
        <c:ser>
          <c:idx val="12"/>
          <c:order val="12"/>
          <c:tx>
            <c:strRef>
              <c:f>'Renewable % all'!$N$13</c:f>
              <c:strCache>
                <c:ptCount val="1"/>
                <c:pt idx="0">
                  <c:v>2016</c:v>
                </c:pt>
              </c:strCache>
            </c:strRef>
          </c:tx>
          <c:invertIfNegative val="0"/>
          <c:cat>
            <c:strRef>
              <c:f>'Renewable % all'!$A$14:$A$42</c:f>
              <c:strCache>
                <c:ptCount val="28"/>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'Renewable % all'!$N$14:$N$42</c:f>
            </c:numRef>
          </c:val>
        </c:ser>
        <c:ser>
          <c:idx val="13"/>
          <c:order val="13"/>
          <c:tx>
            <c:strRef>
              <c:f>'Renewable % all'!$O$13</c:f>
              <c:strCache>
                <c:ptCount val="1"/>
                <c:pt idx="0">
                  <c:v>2017</c:v>
                </c:pt>
              </c:strCache>
            </c:strRef>
          </c:tx>
          <c:invertIfNegative val="0"/>
          <c:cat>
            <c:strRef>
              <c:f>'Renewable % all'!$A$14:$A$42</c:f>
              <c:strCache>
                <c:ptCount val="28"/>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'Renewable % all'!$O$14:$O$42</c:f>
            </c:numRef>
          </c:val>
        </c:ser>
        <c:ser>
          <c:idx val="14"/>
          <c:order val="14"/>
          <c:tx>
            <c:strRef>
              <c:f>'Renewable % all'!$P$13</c:f>
              <c:strCache>
                <c:ptCount val="1"/>
                <c:pt idx="0">
                  <c:v>2017</c:v>
                </c:pt>
              </c:strCache>
            </c:strRef>
          </c:tx>
          <c:invertIfNegative val="0"/>
          <c:dPt>
            <c:idx val="0"/>
            <c:invertIfNegative val="0"/>
            <c:bubble3D val="0"/>
            <c:spPr>
              <a:solidFill>
                <a:srgbClr val="FF0000"/>
              </a:solidFill>
            </c:spPr>
          </c:dPt>
          <c:dPt>
            <c:idx val="1"/>
            <c:invertIfNegative val="0"/>
            <c:bubble3D val="0"/>
            <c:spPr>
              <a:solidFill>
                <a:srgbClr val="01F704"/>
              </a:solidFill>
            </c:spPr>
          </c:dPt>
          <c:dPt>
            <c:idx val="2"/>
            <c:invertIfNegative val="0"/>
            <c:bubble3D val="0"/>
            <c:spPr>
              <a:solidFill>
                <a:srgbClr val="01F704"/>
              </a:solidFill>
            </c:spPr>
          </c:dPt>
          <c:dPt>
            <c:idx val="3"/>
            <c:invertIfNegative val="0"/>
            <c:bubble3D val="0"/>
            <c:spPr>
              <a:solidFill>
                <a:srgbClr val="01F704"/>
              </a:solidFill>
            </c:spPr>
          </c:dPt>
          <c:dPt>
            <c:idx val="4"/>
            <c:invertIfNegative val="0"/>
            <c:bubble3D val="0"/>
            <c:spPr>
              <a:solidFill>
                <a:srgbClr val="FF6600"/>
              </a:solidFill>
            </c:spPr>
          </c:dPt>
          <c:dPt>
            <c:idx val="5"/>
            <c:invertIfNegative val="0"/>
            <c:bubble3D val="0"/>
            <c:spPr>
              <a:solidFill>
                <a:srgbClr val="01F704"/>
              </a:solidFill>
            </c:spPr>
          </c:dPt>
          <c:dPt>
            <c:idx val="6"/>
            <c:invertIfNegative val="0"/>
            <c:bubble3D val="0"/>
            <c:spPr>
              <a:solidFill>
                <a:srgbClr val="FF0000"/>
              </a:solidFill>
            </c:spPr>
          </c:dPt>
          <c:dPt>
            <c:idx val="7"/>
            <c:invertIfNegative val="0"/>
            <c:bubble3D val="0"/>
            <c:spPr>
              <a:solidFill>
                <a:srgbClr val="FF6600"/>
              </a:solidFill>
            </c:spPr>
          </c:dPt>
          <c:dPt>
            <c:idx val="8"/>
            <c:invertIfNegative val="0"/>
            <c:bubble3D val="0"/>
            <c:spPr>
              <a:solidFill>
                <a:srgbClr val="FF6600"/>
              </a:solidFill>
            </c:spPr>
          </c:dPt>
          <c:dPt>
            <c:idx val="9"/>
            <c:invertIfNegative val="0"/>
            <c:bubble3D val="0"/>
            <c:spPr>
              <a:solidFill>
                <a:srgbClr val="FF0000"/>
              </a:solidFill>
            </c:spPr>
          </c:dPt>
          <c:dPt>
            <c:idx val="10"/>
            <c:invertIfNegative val="0"/>
            <c:bubble3D val="0"/>
            <c:spPr>
              <a:solidFill>
                <a:srgbClr val="01F704"/>
              </a:solidFill>
            </c:spPr>
          </c:dPt>
          <c:dPt>
            <c:idx val="11"/>
            <c:invertIfNegative val="0"/>
            <c:bubble3D val="0"/>
            <c:spPr>
              <a:solidFill>
                <a:srgbClr val="01F704"/>
              </a:solidFill>
            </c:spPr>
          </c:dPt>
          <c:dPt>
            <c:idx val="12"/>
            <c:invertIfNegative val="0"/>
            <c:bubble3D val="0"/>
            <c:spPr>
              <a:solidFill>
                <a:srgbClr val="FF6600"/>
              </a:solidFill>
            </c:spPr>
          </c:dPt>
          <c:dPt>
            <c:idx val="13"/>
            <c:invertIfNegative val="0"/>
            <c:bubble3D val="0"/>
            <c:spPr>
              <a:solidFill>
                <a:srgbClr val="FF6600"/>
              </a:solidFill>
            </c:spPr>
          </c:dPt>
          <c:dPt>
            <c:idx val="14"/>
            <c:invertIfNegative val="0"/>
            <c:bubble3D val="0"/>
            <c:spPr>
              <a:solidFill>
                <a:srgbClr val="01F704"/>
              </a:solidFill>
            </c:spPr>
          </c:dPt>
          <c:dPt>
            <c:idx val="15"/>
            <c:invertIfNegative val="0"/>
            <c:bubble3D val="0"/>
            <c:spPr>
              <a:solidFill>
                <a:srgbClr val="FF0000"/>
              </a:solidFill>
            </c:spPr>
          </c:dPt>
          <c:dPt>
            <c:idx val="16"/>
            <c:invertIfNegative val="0"/>
            <c:bubble3D val="0"/>
            <c:spPr>
              <a:solidFill>
                <a:srgbClr val="01F704"/>
              </a:solidFill>
            </c:spPr>
          </c:dPt>
          <c:dPt>
            <c:idx val="17"/>
            <c:invertIfNegative val="0"/>
            <c:bubble3D val="0"/>
            <c:spPr>
              <a:solidFill>
                <a:srgbClr val="FF6600"/>
              </a:solidFill>
            </c:spPr>
          </c:dPt>
          <c:dPt>
            <c:idx val="18"/>
            <c:invertIfNegative val="0"/>
            <c:bubble3D val="0"/>
            <c:spPr>
              <a:solidFill>
                <a:srgbClr val="FF0000"/>
              </a:solidFill>
            </c:spPr>
          </c:dPt>
          <c:dPt>
            <c:idx val="19"/>
            <c:invertIfNegative val="0"/>
            <c:bubble3D val="0"/>
            <c:spPr>
              <a:solidFill>
                <a:srgbClr val="FF6600"/>
              </a:solidFill>
            </c:spPr>
          </c:dPt>
          <c:dPt>
            <c:idx val="20"/>
            <c:invertIfNegative val="0"/>
            <c:bubble3D val="0"/>
            <c:spPr>
              <a:solidFill>
                <a:srgbClr val="FF0000"/>
              </a:solidFill>
            </c:spPr>
          </c:dPt>
          <c:dPt>
            <c:idx val="21"/>
            <c:invertIfNegative val="0"/>
            <c:bubble3D val="0"/>
            <c:spPr>
              <a:solidFill>
                <a:srgbClr val="FF6600"/>
              </a:solidFill>
            </c:spPr>
          </c:dPt>
          <c:dPt>
            <c:idx val="22"/>
            <c:invertIfNegative val="0"/>
            <c:bubble3D val="0"/>
            <c:spPr>
              <a:solidFill>
                <a:srgbClr val="01F704"/>
              </a:solidFill>
            </c:spPr>
          </c:dPt>
          <c:dPt>
            <c:idx val="23"/>
            <c:invertIfNegative val="0"/>
            <c:bubble3D val="0"/>
            <c:spPr>
              <a:solidFill>
                <a:srgbClr val="FF0000"/>
              </a:solidFill>
            </c:spPr>
          </c:dPt>
          <c:dPt>
            <c:idx val="24"/>
            <c:invertIfNegative val="0"/>
            <c:bubble3D val="0"/>
            <c:spPr>
              <a:solidFill>
                <a:srgbClr val="FF6600"/>
              </a:solidFill>
            </c:spPr>
          </c:dPt>
          <c:dPt>
            <c:idx val="25"/>
            <c:invertIfNegative val="0"/>
            <c:bubble3D val="0"/>
            <c:spPr>
              <a:solidFill>
                <a:srgbClr val="01F704"/>
              </a:solidFill>
            </c:spPr>
          </c:dPt>
          <c:dPt>
            <c:idx val="26"/>
            <c:invertIfNegative val="0"/>
            <c:bubble3D val="0"/>
            <c:spPr>
              <a:solidFill>
                <a:srgbClr val="01F704"/>
              </a:solidFill>
            </c:spPr>
          </c:dPt>
          <c:dPt>
            <c:idx val="27"/>
            <c:invertIfNegative val="0"/>
            <c:bubble3D val="0"/>
            <c:spPr>
              <a:solidFill>
                <a:srgbClr val="FF6600"/>
              </a:solidFill>
            </c:spPr>
          </c:dPt>
          <c:cat>
            <c:strRef>
              <c:f>'Renewable % all'!$A$14:$A$42</c:f>
              <c:strCache>
                <c:ptCount val="28"/>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'Renewable % all'!$P$14:$P$42</c:f>
              <c:numCache>
                <c:formatCode>0.0%</c:formatCode>
                <c:ptCount val="28"/>
                <c:pt idx="0">
                  <c:v>0.09058</c:v>
                </c:pt>
                <c:pt idx="1">
                  <c:v>0.18734</c:v>
                </c:pt>
                <c:pt idx="2">
                  <c:v>0.1476</c:v>
                </c:pt>
                <c:pt idx="3">
                  <c:v>0.35772</c:v>
                </c:pt>
                <c:pt idx="4">
                  <c:v>0.15452</c:v>
                </c:pt>
                <c:pt idx="5">
                  <c:v>0.2921</c:v>
                </c:pt>
                <c:pt idx="6">
                  <c:v>0.10651</c:v>
                </c:pt>
                <c:pt idx="7">
                  <c:v>0.16322</c:v>
                </c:pt>
                <c:pt idx="8">
                  <c:v>0.17511</c:v>
                </c:pt>
                <c:pt idx="9">
                  <c:v>0.163</c:v>
                </c:pt>
                <c:pt idx="10">
                  <c:v>0.27275</c:v>
                </c:pt>
                <c:pt idx="11">
                  <c:v>0.18267</c:v>
                </c:pt>
                <c:pt idx="12">
                  <c:v>0.0985</c:v>
                </c:pt>
                <c:pt idx="13">
                  <c:v>0.3901</c:v>
                </c:pt>
                <c:pt idx="14">
                  <c:v>0.25835</c:v>
                </c:pt>
                <c:pt idx="15">
                  <c:v>0.0638</c:v>
                </c:pt>
                <c:pt idx="16">
                  <c:v>0.13335</c:v>
                </c:pt>
                <c:pt idx="17">
                  <c:v>0.0717</c:v>
                </c:pt>
                <c:pt idx="18">
                  <c:v>0.06604</c:v>
                </c:pt>
                <c:pt idx="19">
                  <c:v>0.32558</c:v>
                </c:pt>
                <c:pt idx="20">
                  <c:v>0.10903</c:v>
                </c:pt>
                <c:pt idx="21">
                  <c:v>0.28115</c:v>
                </c:pt>
                <c:pt idx="22">
                  <c:v>0.24468</c:v>
                </c:pt>
                <c:pt idx="23">
                  <c:v>0.21547</c:v>
                </c:pt>
                <c:pt idx="24">
                  <c:v>0.1149</c:v>
                </c:pt>
                <c:pt idx="25">
                  <c:v>0.41009</c:v>
                </c:pt>
                <c:pt idx="26">
                  <c:v>0.54499</c:v>
                </c:pt>
                <c:pt idx="27">
                  <c:v>0.10206</c:v>
                </c:pt>
              </c:numCache>
            </c:numRef>
          </c:val>
        </c:ser>
        <c:ser>
          <c:idx val="15"/>
          <c:order val="15"/>
          <c:tx>
            <c:strRef>
              <c:f>'Renewable % all'!$Q$13</c:f>
              <c:strCache>
                <c:ptCount val="1"/>
                <c:pt idx="0">
                  <c:v>2020 Target</c:v>
                </c:pt>
              </c:strCache>
            </c:strRef>
          </c:tx>
          <c:spPr>
            <a:solidFill>
              <a:srgbClr val="000090"/>
            </a:solidFill>
          </c:spPr>
          <c:invertIfNegative val="0"/>
          <c:cat>
            <c:strRef>
              <c:f>'Renewable % all'!$A$14:$A$42</c:f>
              <c:strCache>
                <c:ptCount val="28"/>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United Kingdom</c:v>
                </c:pt>
              </c:strCache>
            </c:strRef>
          </c:cat>
          <c:val>
            <c:numRef>
              <c:f>'Renewable % all'!$Q$14:$Q$42</c:f>
              <c:numCache>
                <c:formatCode>0%</c:formatCode>
                <c:ptCount val="28"/>
                <c:pt idx="0">
                  <c:v>0.13</c:v>
                </c:pt>
                <c:pt idx="1">
                  <c:v>0.16</c:v>
                </c:pt>
                <c:pt idx="2">
                  <c:v>0.13</c:v>
                </c:pt>
                <c:pt idx="3">
                  <c:v>0.3</c:v>
                </c:pt>
                <c:pt idx="4">
                  <c:v>0.18</c:v>
                </c:pt>
                <c:pt idx="5">
                  <c:v>0.25</c:v>
                </c:pt>
                <c:pt idx="6">
                  <c:v>0.16</c:v>
                </c:pt>
                <c:pt idx="7">
                  <c:v>0.18</c:v>
                </c:pt>
                <c:pt idx="8">
                  <c:v>0.2</c:v>
                </c:pt>
                <c:pt idx="9">
                  <c:v>0.23</c:v>
                </c:pt>
                <c:pt idx="10">
                  <c:v>0.2</c:v>
                </c:pt>
                <c:pt idx="11">
                  <c:v>0.17</c:v>
                </c:pt>
                <c:pt idx="12">
                  <c:v>0.13</c:v>
                </c:pt>
                <c:pt idx="13">
                  <c:v>0.4</c:v>
                </c:pt>
                <c:pt idx="14">
                  <c:v>0.23</c:v>
                </c:pt>
                <c:pt idx="15">
                  <c:v>0.11</c:v>
                </c:pt>
                <c:pt idx="16">
                  <c:v>0.13</c:v>
                </c:pt>
                <c:pt idx="17">
                  <c:v>0.1</c:v>
                </c:pt>
                <c:pt idx="18">
                  <c:v>0.14</c:v>
                </c:pt>
                <c:pt idx="19">
                  <c:v>0.34</c:v>
                </c:pt>
                <c:pt idx="20">
                  <c:v>0.15</c:v>
                </c:pt>
                <c:pt idx="21">
                  <c:v>0.31</c:v>
                </c:pt>
                <c:pt idx="22">
                  <c:v>0.24</c:v>
                </c:pt>
                <c:pt idx="23">
                  <c:v>0.25</c:v>
                </c:pt>
                <c:pt idx="24">
                  <c:v>0.14</c:v>
                </c:pt>
                <c:pt idx="25">
                  <c:v>0.38</c:v>
                </c:pt>
                <c:pt idx="26">
                  <c:v>0.49</c:v>
                </c:pt>
                <c:pt idx="27">
                  <c:v>0.15</c:v>
                </c:pt>
              </c:numCache>
            </c:numRef>
          </c:val>
        </c:ser>
        <c:dLbls>
          <c:showLegendKey val="0"/>
          <c:showVal val="0"/>
          <c:showCatName val="0"/>
          <c:showSerName val="0"/>
          <c:showPercent val="0"/>
          <c:showBubbleSize val="0"/>
        </c:dLbls>
        <c:gapWidth val="150"/>
        <c:axId val="-2101691192"/>
        <c:axId val="-2100609944"/>
      </c:barChart>
      <c:catAx>
        <c:axId val="-2101691192"/>
        <c:scaling>
          <c:orientation val="minMax"/>
        </c:scaling>
        <c:delete val="0"/>
        <c:axPos val="b"/>
        <c:majorTickMark val="out"/>
        <c:minorTickMark val="none"/>
        <c:tickLblPos val="nextTo"/>
        <c:crossAx val="-2100609944"/>
        <c:crosses val="autoZero"/>
        <c:auto val="1"/>
        <c:lblAlgn val="ctr"/>
        <c:lblOffset val="100"/>
        <c:noMultiLvlLbl val="0"/>
      </c:catAx>
      <c:valAx>
        <c:axId val="-2100609944"/>
        <c:scaling>
          <c:orientation val="minMax"/>
        </c:scaling>
        <c:delete val="0"/>
        <c:axPos val="l"/>
        <c:majorGridlines/>
        <c:numFmt formatCode="0.0%" sourceLinked="1"/>
        <c:majorTickMark val="out"/>
        <c:minorTickMark val="none"/>
        <c:tickLblPos val="nextTo"/>
        <c:crossAx val="-210169119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RED Targets for electricity vs. trend</a:t>
            </a:r>
            <a:endParaRPr lang="en-US" dirty="0"/>
          </a:p>
        </c:rich>
      </c:tx>
      <c:layout/>
      <c:overlay val="0"/>
    </c:title>
    <c:autoTitleDeleted val="0"/>
    <c:plotArea>
      <c:layout/>
      <c:lineChart>
        <c:grouping val="standard"/>
        <c:varyColors val="0"/>
        <c:ser>
          <c:idx val="1"/>
          <c:order val="0"/>
          <c:tx>
            <c:strRef>
              <c:f>'Renewable % elec'!$A$37</c:f>
              <c:strCache>
                <c:ptCount val="1"/>
                <c:pt idx="0">
                  <c:v>France</c:v>
                </c:pt>
              </c:strCache>
            </c:strRef>
          </c:tx>
          <c:marker>
            <c:symbol val="none"/>
          </c:marker>
          <c:cat>
            <c:strRef>
              <c:f>'Renewable % elec'!$B$36:$M$36</c:f>
              <c:strCach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strCache>
            </c:strRef>
          </c:cat>
          <c:val>
            <c:numRef>
              <c:f>'Renewable % elec'!$B$37:$N$37</c:f>
              <c:numCache>
                <c:formatCode>#,##0.0</c:formatCode>
                <c:ptCount val="13"/>
                <c:pt idx="0">
                  <c:v>13.8</c:v>
                </c:pt>
                <c:pt idx="1">
                  <c:v>13.7</c:v>
                </c:pt>
                <c:pt idx="2">
                  <c:v>14.1</c:v>
                </c:pt>
                <c:pt idx="3">
                  <c:v>14.3</c:v>
                </c:pt>
                <c:pt idx="4">
                  <c:v>14.4</c:v>
                </c:pt>
                <c:pt idx="5">
                  <c:v>15.1</c:v>
                </c:pt>
                <c:pt idx="6">
                  <c:v>14.8</c:v>
                </c:pt>
                <c:pt idx="12" formatCode="@">
                  <c:v>27.0</c:v>
                </c:pt>
              </c:numCache>
            </c:numRef>
          </c:val>
          <c:smooth val="0"/>
        </c:ser>
        <c:ser>
          <c:idx val="2"/>
          <c:order val="1"/>
          <c:tx>
            <c:strRef>
              <c:f>'Renewable % elec'!$A$38</c:f>
              <c:strCache>
                <c:ptCount val="1"/>
                <c:pt idx="0">
                  <c:v>United Kingdom</c:v>
                </c:pt>
              </c:strCache>
            </c:strRef>
          </c:tx>
          <c:spPr>
            <a:ln>
              <a:solidFill>
                <a:srgbClr val="FF0000"/>
              </a:solidFill>
            </a:ln>
          </c:spPr>
          <c:marker>
            <c:symbol val="none"/>
          </c:marker>
          <c:cat>
            <c:strRef>
              <c:f>'Renewable % elec'!$B$36:$M$36</c:f>
              <c:strCach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strCache>
            </c:strRef>
          </c:cat>
          <c:val>
            <c:numRef>
              <c:f>'Renewable % elec'!$B$38:$N$38</c:f>
              <c:numCache>
                <c:formatCode>#,##0.0</c:formatCode>
                <c:ptCount val="13"/>
                <c:pt idx="0">
                  <c:v>3.5</c:v>
                </c:pt>
                <c:pt idx="1">
                  <c:v>4.1</c:v>
                </c:pt>
                <c:pt idx="2">
                  <c:v>4.5</c:v>
                </c:pt>
                <c:pt idx="3">
                  <c:v>4.8</c:v>
                </c:pt>
                <c:pt idx="4">
                  <c:v>5.5</c:v>
                </c:pt>
                <c:pt idx="5">
                  <c:v>6.7</c:v>
                </c:pt>
                <c:pt idx="6">
                  <c:v>7.4</c:v>
                </c:pt>
                <c:pt idx="12" formatCode="@">
                  <c:v>31.0</c:v>
                </c:pt>
              </c:numCache>
            </c:numRef>
          </c:val>
          <c:smooth val="0"/>
        </c:ser>
        <c:dLbls>
          <c:showLegendKey val="0"/>
          <c:showVal val="0"/>
          <c:showCatName val="0"/>
          <c:showSerName val="0"/>
          <c:showPercent val="0"/>
          <c:showBubbleSize val="0"/>
        </c:dLbls>
        <c:marker val="1"/>
        <c:smooth val="0"/>
        <c:axId val="-2074386808"/>
        <c:axId val="-2074925016"/>
      </c:lineChart>
      <c:catAx>
        <c:axId val="-2074386808"/>
        <c:scaling>
          <c:orientation val="minMax"/>
        </c:scaling>
        <c:delete val="0"/>
        <c:axPos val="b"/>
        <c:majorTickMark val="out"/>
        <c:minorTickMark val="none"/>
        <c:tickLblPos val="nextTo"/>
        <c:crossAx val="-2074925016"/>
        <c:crosses val="autoZero"/>
        <c:auto val="1"/>
        <c:lblAlgn val="ctr"/>
        <c:lblOffset val="100"/>
        <c:noMultiLvlLbl val="0"/>
      </c:catAx>
      <c:valAx>
        <c:axId val="-2074925016"/>
        <c:scaling>
          <c:orientation val="minMax"/>
        </c:scaling>
        <c:delete val="0"/>
        <c:axPos val="l"/>
        <c:majorGridlines/>
        <c:title>
          <c:tx>
            <c:rich>
              <a:bodyPr rot="-5400000" vert="horz"/>
              <a:lstStyle/>
              <a:p>
                <a:pPr>
                  <a:defRPr/>
                </a:pPr>
                <a:r>
                  <a:rPr lang="en-US" dirty="0" smtClean="0"/>
                  <a:t>% of electricity (final consumption)</a:t>
                </a:r>
                <a:endParaRPr lang="en-US" dirty="0"/>
              </a:p>
            </c:rich>
          </c:tx>
          <c:layout/>
          <c:overlay val="0"/>
        </c:title>
        <c:numFmt formatCode="#,##0.0" sourceLinked="1"/>
        <c:majorTickMark val="out"/>
        <c:minorTickMark val="none"/>
        <c:tickLblPos val="nextTo"/>
        <c:crossAx val="-2074386808"/>
        <c:crosses val="autoZero"/>
        <c:crossBetween val="between"/>
      </c:valAx>
    </c:plotArea>
    <c:legend>
      <c:legendPos val="b"/>
      <c:layout>
        <c:manualLayout>
          <c:xMode val="edge"/>
          <c:yMode val="edge"/>
          <c:x val="0.323387467301998"/>
          <c:y val="0.907362173335302"/>
          <c:w val="0.335136493349898"/>
          <c:h val="0.092637826664698"/>
        </c:manualLayout>
      </c:layout>
      <c:overlay val="0"/>
      <c:txPr>
        <a:bodyPr/>
        <a:lstStyle/>
        <a:p>
          <a:pPr>
            <a:defRPr sz="1400" b="1"/>
          </a:pPr>
          <a:endParaRPr lang="en-US"/>
        </a:p>
      </c:txPr>
    </c:legend>
    <c:plotVisOnly val="1"/>
    <c:dispBlanksAs val="span"/>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SOEs by no. of employees - Gas and electricity</a:t>
            </a:r>
          </a:p>
        </c:rich>
      </c:tx>
      <c:layout/>
      <c:overlay val="0"/>
    </c:title>
    <c:autoTitleDeleted val="0"/>
    <c:plotArea>
      <c:layout/>
      <c:barChart>
        <c:barDir val="col"/>
        <c:grouping val="clustered"/>
        <c:varyColors val="0"/>
        <c:ser>
          <c:idx val="0"/>
          <c:order val="0"/>
          <c:tx>
            <c:strRef>
              <c:f>'State ownership'!$B$25</c:f>
              <c:strCache>
                <c:ptCount val="1"/>
                <c:pt idx="0">
                  <c:v>Majority-owned listed companies</c:v>
                </c:pt>
              </c:strCache>
            </c:strRef>
          </c:tx>
          <c:spPr>
            <a:solidFill>
              <a:srgbClr val="000090"/>
            </a:solidFill>
          </c:spPr>
          <c:invertIfNegative val="0"/>
          <c:cat>
            <c:strRef>
              <c:f>'State ownership'!$A$26:$A$45</c:f>
              <c:strCache>
                <c:ptCount val="20"/>
                <c:pt idx="0">
                  <c:v>Austria</c:v>
                </c:pt>
                <c:pt idx="1">
                  <c:v>Czechia</c:v>
                </c:pt>
                <c:pt idx="2">
                  <c:v>Denmark</c:v>
                </c:pt>
                <c:pt idx="3">
                  <c:v>Estonia</c:v>
                </c:pt>
                <c:pt idx="4">
                  <c:v>Finland</c:v>
                </c:pt>
                <c:pt idx="5">
                  <c:v>France</c:v>
                </c:pt>
                <c:pt idx="6">
                  <c:v>Germany</c:v>
                </c:pt>
                <c:pt idx="7">
                  <c:v>Greece</c:v>
                </c:pt>
                <c:pt idx="8">
                  <c:v>Hungary</c:v>
                </c:pt>
                <c:pt idx="9">
                  <c:v>Ireland</c:v>
                </c:pt>
                <c:pt idx="10">
                  <c:v>Italy</c:v>
                </c:pt>
                <c:pt idx="11">
                  <c:v>Latvia</c:v>
                </c:pt>
                <c:pt idx="12">
                  <c:v>Lithuania</c:v>
                </c:pt>
                <c:pt idx="13">
                  <c:v>Netherlands</c:v>
                </c:pt>
                <c:pt idx="14">
                  <c:v>Poland</c:v>
                </c:pt>
                <c:pt idx="15">
                  <c:v>Slovakia</c:v>
                </c:pt>
                <c:pt idx="16">
                  <c:v>Slovenia</c:v>
                </c:pt>
                <c:pt idx="17">
                  <c:v>Spain</c:v>
                </c:pt>
                <c:pt idx="18">
                  <c:v>Sweden</c:v>
                </c:pt>
                <c:pt idx="19">
                  <c:v>United Kingdom</c:v>
                </c:pt>
              </c:strCache>
            </c:strRef>
          </c:cat>
          <c:val>
            <c:numRef>
              <c:f>'State ownership'!$B$26:$B$45</c:f>
              <c:numCache>
                <c:formatCode>General</c:formatCode>
                <c:ptCount val="20"/>
                <c:pt idx="0">
                  <c:v>3098.0</c:v>
                </c:pt>
                <c:pt idx="1">
                  <c:v>25826.0</c:v>
                </c:pt>
                <c:pt idx="2">
                  <c:v>0.0</c:v>
                </c:pt>
                <c:pt idx="3">
                  <c:v>0.0</c:v>
                </c:pt>
                <c:pt idx="4">
                  <c:v>7835.0</c:v>
                </c:pt>
                <c:pt idx="5">
                  <c:v>196073.0</c:v>
                </c:pt>
                <c:pt idx="6">
                  <c:v>0.0</c:v>
                </c:pt>
                <c:pt idx="7">
                  <c:v>18356.0</c:v>
                </c:pt>
                <c:pt idx="8">
                  <c:v>0.0</c:v>
                </c:pt>
                <c:pt idx="9">
                  <c:v>0.0</c:v>
                </c:pt>
                <c:pt idx="10">
                  <c:v>77984.0</c:v>
                </c:pt>
                <c:pt idx="11">
                  <c:v>0.0</c:v>
                </c:pt>
                <c:pt idx="12">
                  <c:v>367.0</c:v>
                </c:pt>
                <c:pt idx="13">
                  <c:v>0.0</c:v>
                </c:pt>
                <c:pt idx="14">
                  <c:v>58096.0</c:v>
                </c:pt>
                <c:pt idx="15">
                  <c:v>0.0</c:v>
                </c:pt>
                <c:pt idx="16">
                  <c:v>0.0</c:v>
                </c:pt>
                <c:pt idx="17">
                  <c:v>0.0</c:v>
                </c:pt>
                <c:pt idx="18">
                  <c:v>0.0</c:v>
                </c:pt>
                <c:pt idx="19">
                  <c:v>0.0</c:v>
                </c:pt>
              </c:numCache>
            </c:numRef>
          </c:val>
        </c:ser>
        <c:ser>
          <c:idx val="1"/>
          <c:order val="1"/>
          <c:tx>
            <c:strRef>
              <c:f>'State ownership'!$C$25</c:f>
              <c:strCache>
                <c:ptCount val="1"/>
                <c:pt idx="0">
                  <c:v>Minority-owned listed companies</c:v>
                </c:pt>
              </c:strCache>
            </c:strRef>
          </c:tx>
          <c:spPr>
            <a:solidFill>
              <a:schemeClr val="accent1">
                <a:lumMod val="50000"/>
              </a:schemeClr>
            </a:solidFill>
          </c:spPr>
          <c:invertIfNegative val="0"/>
          <c:cat>
            <c:strRef>
              <c:f>'State ownership'!$A$26:$A$45</c:f>
              <c:strCache>
                <c:ptCount val="20"/>
                <c:pt idx="0">
                  <c:v>Austria</c:v>
                </c:pt>
                <c:pt idx="1">
                  <c:v>Czechia</c:v>
                </c:pt>
                <c:pt idx="2">
                  <c:v>Denmark</c:v>
                </c:pt>
                <c:pt idx="3">
                  <c:v>Estonia</c:v>
                </c:pt>
                <c:pt idx="4">
                  <c:v>Finland</c:v>
                </c:pt>
                <c:pt idx="5">
                  <c:v>France</c:v>
                </c:pt>
                <c:pt idx="6">
                  <c:v>Germany</c:v>
                </c:pt>
                <c:pt idx="7">
                  <c:v>Greece</c:v>
                </c:pt>
                <c:pt idx="8">
                  <c:v>Hungary</c:v>
                </c:pt>
                <c:pt idx="9">
                  <c:v>Ireland</c:v>
                </c:pt>
                <c:pt idx="10">
                  <c:v>Italy</c:v>
                </c:pt>
                <c:pt idx="11">
                  <c:v>Latvia</c:v>
                </c:pt>
                <c:pt idx="12">
                  <c:v>Lithuania</c:v>
                </c:pt>
                <c:pt idx="13">
                  <c:v>Netherlands</c:v>
                </c:pt>
                <c:pt idx="14">
                  <c:v>Poland</c:v>
                </c:pt>
                <c:pt idx="15">
                  <c:v>Slovakia</c:v>
                </c:pt>
                <c:pt idx="16">
                  <c:v>Slovenia</c:v>
                </c:pt>
                <c:pt idx="17">
                  <c:v>Spain</c:v>
                </c:pt>
                <c:pt idx="18">
                  <c:v>Sweden</c:v>
                </c:pt>
                <c:pt idx="19">
                  <c:v>United Kingdom</c:v>
                </c:pt>
              </c:strCache>
            </c:strRef>
          </c:cat>
          <c:val>
            <c:numRef>
              <c:f>'State ownership'!$C$26:$C$45</c:f>
              <c:numCache>
                <c:formatCode>General</c:formatCode>
                <c:ptCount val="20"/>
                <c:pt idx="0">
                  <c:v>0.0</c:v>
                </c:pt>
                <c:pt idx="1">
                  <c:v>0.0</c:v>
                </c:pt>
                <c:pt idx="2">
                  <c:v>0.0</c:v>
                </c:pt>
                <c:pt idx="3">
                  <c:v>0.0</c:v>
                </c:pt>
                <c:pt idx="4">
                  <c:v>0.0</c:v>
                </c:pt>
                <c:pt idx="5">
                  <c:v>155494.0</c:v>
                </c:pt>
                <c:pt idx="6">
                  <c:v>0.0</c:v>
                </c:pt>
                <c:pt idx="7">
                  <c:v>0.0</c:v>
                </c:pt>
                <c:pt idx="8">
                  <c:v>404.0</c:v>
                </c:pt>
                <c:pt idx="9">
                  <c:v>0.0</c:v>
                </c:pt>
                <c:pt idx="10">
                  <c:v>0.0</c:v>
                </c:pt>
                <c:pt idx="11">
                  <c:v>0.0</c:v>
                </c:pt>
                <c:pt idx="12">
                  <c:v>0.0</c:v>
                </c:pt>
                <c:pt idx="13">
                  <c:v>0.0</c:v>
                </c:pt>
                <c:pt idx="14">
                  <c:v>24277.0</c:v>
                </c:pt>
                <c:pt idx="15">
                  <c:v>0.0</c:v>
                </c:pt>
                <c:pt idx="16">
                  <c:v>4068.0</c:v>
                </c:pt>
                <c:pt idx="17">
                  <c:v>1682.0</c:v>
                </c:pt>
                <c:pt idx="18">
                  <c:v>0.0</c:v>
                </c:pt>
                <c:pt idx="19">
                  <c:v>0.0</c:v>
                </c:pt>
              </c:numCache>
            </c:numRef>
          </c:val>
        </c:ser>
        <c:ser>
          <c:idx val="2"/>
          <c:order val="2"/>
          <c:tx>
            <c:strRef>
              <c:f>'State ownership'!$D$25</c:f>
              <c:strCache>
                <c:ptCount val="1"/>
                <c:pt idx="0">
                  <c:v>Majority-owned non-listed companies</c:v>
                </c:pt>
              </c:strCache>
            </c:strRef>
          </c:tx>
          <c:spPr>
            <a:solidFill>
              <a:schemeClr val="bg1">
                <a:lumMod val="50000"/>
              </a:schemeClr>
            </a:solidFill>
          </c:spPr>
          <c:invertIfNegative val="0"/>
          <c:cat>
            <c:strRef>
              <c:f>'State ownership'!$A$26:$A$45</c:f>
              <c:strCache>
                <c:ptCount val="20"/>
                <c:pt idx="0">
                  <c:v>Austria</c:v>
                </c:pt>
                <c:pt idx="1">
                  <c:v>Czechia</c:v>
                </c:pt>
                <c:pt idx="2">
                  <c:v>Denmark</c:v>
                </c:pt>
                <c:pt idx="3">
                  <c:v>Estonia</c:v>
                </c:pt>
                <c:pt idx="4">
                  <c:v>Finland</c:v>
                </c:pt>
                <c:pt idx="5">
                  <c:v>France</c:v>
                </c:pt>
                <c:pt idx="6">
                  <c:v>Germany</c:v>
                </c:pt>
                <c:pt idx="7">
                  <c:v>Greece</c:v>
                </c:pt>
                <c:pt idx="8">
                  <c:v>Hungary</c:v>
                </c:pt>
                <c:pt idx="9">
                  <c:v>Ireland</c:v>
                </c:pt>
                <c:pt idx="10">
                  <c:v>Italy</c:v>
                </c:pt>
                <c:pt idx="11">
                  <c:v>Latvia</c:v>
                </c:pt>
                <c:pt idx="12">
                  <c:v>Lithuania</c:v>
                </c:pt>
                <c:pt idx="13">
                  <c:v>Netherlands</c:v>
                </c:pt>
                <c:pt idx="14">
                  <c:v>Poland</c:v>
                </c:pt>
                <c:pt idx="15">
                  <c:v>Slovakia</c:v>
                </c:pt>
                <c:pt idx="16">
                  <c:v>Slovenia</c:v>
                </c:pt>
                <c:pt idx="17">
                  <c:v>Spain</c:v>
                </c:pt>
                <c:pt idx="18">
                  <c:v>Sweden</c:v>
                </c:pt>
                <c:pt idx="19">
                  <c:v>United Kingdom</c:v>
                </c:pt>
              </c:strCache>
            </c:strRef>
          </c:cat>
          <c:val>
            <c:numRef>
              <c:f>'State ownership'!$D$26:$D$45</c:f>
              <c:numCache>
                <c:formatCode>General</c:formatCode>
                <c:ptCount val="20"/>
                <c:pt idx="0">
                  <c:v>0.0</c:v>
                </c:pt>
                <c:pt idx="1">
                  <c:v>7100.0</c:v>
                </c:pt>
                <c:pt idx="2">
                  <c:v>6674.0</c:v>
                </c:pt>
                <c:pt idx="3">
                  <c:v>6513.0</c:v>
                </c:pt>
                <c:pt idx="4">
                  <c:v>1321.0</c:v>
                </c:pt>
                <c:pt idx="5">
                  <c:v>0.0</c:v>
                </c:pt>
                <c:pt idx="6">
                  <c:v>2244.0</c:v>
                </c:pt>
                <c:pt idx="7">
                  <c:v>42.0</c:v>
                </c:pt>
                <c:pt idx="8">
                  <c:v>9882.0</c:v>
                </c:pt>
                <c:pt idx="9">
                  <c:v>8694.0</c:v>
                </c:pt>
                <c:pt idx="10">
                  <c:v>0.0</c:v>
                </c:pt>
                <c:pt idx="11">
                  <c:v>4675.0</c:v>
                </c:pt>
                <c:pt idx="12">
                  <c:v>6424.0</c:v>
                </c:pt>
                <c:pt idx="13">
                  <c:v>4871.0</c:v>
                </c:pt>
                <c:pt idx="14">
                  <c:v>125.0</c:v>
                </c:pt>
                <c:pt idx="15">
                  <c:v>7560.0</c:v>
                </c:pt>
                <c:pt idx="16">
                  <c:v>8079.0</c:v>
                </c:pt>
                <c:pt idx="17">
                  <c:v>2856.0</c:v>
                </c:pt>
                <c:pt idx="18">
                  <c:v>28567.0</c:v>
                </c:pt>
                <c:pt idx="19">
                  <c:v>900.0</c:v>
                </c:pt>
              </c:numCache>
            </c:numRef>
          </c:val>
        </c:ser>
        <c:ser>
          <c:idx val="3"/>
          <c:order val="3"/>
          <c:tx>
            <c:strRef>
              <c:f>'State ownership'!$E$25</c:f>
              <c:strCache>
                <c:ptCount val="1"/>
                <c:pt idx="0">
                  <c:v>Statutory corporations and quasi-corporations</c:v>
                </c:pt>
              </c:strCache>
            </c:strRef>
          </c:tx>
          <c:invertIfNegative val="0"/>
          <c:cat>
            <c:strRef>
              <c:f>'State ownership'!$A$26:$A$45</c:f>
              <c:strCache>
                <c:ptCount val="20"/>
                <c:pt idx="0">
                  <c:v>Austria</c:v>
                </c:pt>
                <c:pt idx="1">
                  <c:v>Czechia</c:v>
                </c:pt>
                <c:pt idx="2">
                  <c:v>Denmark</c:v>
                </c:pt>
                <c:pt idx="3">
                  <c:v>Estonia</c:v>
                </c:pt>
                <c:pt idx="4">
                  <c:v>Finland</c:v>
                </c:pt>
                <c:pt idx="5">
                  <c:v>France</c:v>
                </c:pt>
                <c:pt idx="6">
                  <c:v>Germany</c:v>
                </c:pt>
                <c:pt idx="7">
                  <c:v>Greece</c:v>
                </c:pt>
                <c:pt idx="8">
                  <c:v>Hungary</c:v>
                </c:pt>
                <c:pt idx="9">
                  <c:v>Ireland</c:v>
                </c:pt>
                <c:pt idx="10">
                  <c:v>Italy</c:v>
                </c:pt>
                <c:pt idx="11">
                  <c:v>Latvia</c:v>
                </c:pt>
                <c:pt idx="12">
                  <c:v>Lithuania</c:v>
                </c:pt>
                <c:pt idx="13">
                  <c:v>Netherlands</c:v>
                </c:pt>
                <c:pt idx="14">
                  <c:v>Poland</c:v>
                </c:pt>
                <c:pt idx="15">
                  <c:v>Slovakia</c:v>
                </c:pt>
                <c:pt idx="16">
                  <c:v>Slovenia</c:v>
                </c:pt>
                <c:pt idx="17">
                  <c:v>Spain</c:v>
                </c:pt>
                <c:pt idx="18">
                  <c:v>Sweden</c:v>
                </c:pt>
                <c:pt idx="19">
                  <c:v>United Kingdom</c:v>
                </c:pt>
              </c:strCache>
            </c:strRef>
          </c:cat>
          <c:val>
            <c:numRef>
              <c:f>'State ownership'!$E$26:$E$45</c:f>
              <c:numCache>
                <c:formatCode>General</c:formatCode>
                <c:ptCount val="20"/>
                <c:pt idx="0">
                  <c:v>0.0</c:v>
                </c:pt>
                <c:pt idx="1">
                  <c:v>0.0</c:v>
                </c:pt>
                <c:pt idx="2">
                  <c:v>834.0</c:v>
                </c:pt>
                <c:pt idx="3">
                  <c:v>0.0</c:v>
                </c:pt>
                <c:pt idx="4">
                  <c:v>0.0</c:v>
                </c:pt>
                <c:pt idx="5">
                  <c:v>0.0</c:v>
                </c:pt>
                <c:pt idx="6">
                  <c:v>0.0</c:v>
                </c:pt>
                <c:pt idx="7">
                  <c:v>0.0</c:v>
                </c:pt>
                <c:pt idx="8">
                  <c:v>0.0</c:v>
                </c:pt>
                <c:pt idx="9">
                  <c:v>0.0</c:v>
                </c:pt>
                <c:pt idx="10">
                  <c:v>0.0</c:v>
                </c:pt>
                <c:pt idx="11">
                  <c:v>0.0</c:v>
                </c:pt>
                <c:pt idx="12">
                  <c:v>2370.0</c:v>
                </c:pt>
                <c:pt idx="13">
                  <c:v>0.0</c:v>
                </c:pt>
                <c:pt idx="14">
                  <c:v>0.0</c:v>
                </c:pt>
                <c:pt idx="15">
                  <c:v>317.0</c:v>
                </c:pt>
                <c:pt idx="16">
                  <c:v>0.0</c:v>
                </c:pt>
                <c:pt idx="17">
                  <c:v>0.0</c:v>
                </c:pt>
                <c:pt idx="18">
                  <c:v>565.0</c:v>
                </c:pt>
                <c:pt idx="19">
                  <c:v>0.0</c:v>
                </c:pt>
              </c:numCache>
            </c:numRef>
          </c:val>
        </c:ser>
        <c:dLbls>
          <c:showLegendKey val="0"/>
          <c:showVal val="0"/>
          <c:showCatName val="0"/>
          <c:showSerName val="0"/>
          <c:showPercent val="0"/>
          <c:showBubbleSize val="0"/>
        </c:dLbls>
        <c:gapWidth val="150"/>
        <c:axId val="2126048984"/>
        <c:axId val="2126052104"/>
      </c:barChart>
      <c:catAx>
        <c:axId val="2126048984"/>
        <c:scaling>
          <c:orientation val="minMax"/>
        </c:scaling>
        <c:delete val="0"/>
        <c:axPos val="b"/>
        <c:majorTickMark val="out"/>
        <c:minorTickMark val="none"/>
        <c:tickLblPos val="nextTo"/>
        <c:crossAx val="2126052104"/>
        <c:crosses val="autoZero"/>
        <c:auto val="1"/>
        <c:lblAlgn val="ctr"/>
        <c:lblOffset val="100"/>
        <c:noMultiLvlLbl val="0"/>
      </c:catAx>
      <c:valAx>
        <c:axId val="2126052104"/>
        <c:scaling>
          <c:orientation val="minMax"/>
        </c:scaling>
        <c:delete val="0"/>
        <c:axPos val="l"/>
        <c:majorGridlines/>
        <c:title>
          <c:tx>
            <c:rich>
              <a:bodyPr rot="-5400000" vert="horz"/>
              <a:lstStyle/>
              <a:p>
                <a:pPr>
                  <a:defRPr/>
                </a:pPr>
                <a:r>
                  <a:rPr lang="en-US"/>
                  <a:t>No. of employees</a:t>
                </a:r>
              </a:p>
            </c:rich>
          </c:tx>
          <c:layout/>
          <c:overlay val="0"/>
        </c:title>
        <c:numFmt formatCode="General" sourceLinked="1"/>
        <c:majorTickMark val="out"/>
        <c:minorTickMark val="none"/>
        <c:tickLblPos val="nextTo"/>
        <c:crossAx val="212604898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Market</a:t>
            </a:r>
            <a:r>
              <a:rPr lang="en-US" baseline="0"/>
              <a:t> Concentration (HHI)</a:t>
            </a:r>
            <a:r>
              <a:rPr lang="en-US"/>
              <a:t> in Power Generation</a:t>
            </a:r>
          </a:p>
        </c:rich>
      </c:tx>
      <c:layout/>
      <c:overlay val="0"/>
    </c:title>
    <c:autoTitleDeleted val="0"/>
    <c:plotArea>
      <c:layout/>
      <c:barChart>
        <c:barDir val="col"/>
        <c:grouping val="stacked"/>
        <c:varyColors val="0"/>
        <c:ser>
          <c:idx val="0"/>
          <c:order val="0"/>
          <c:tx>
            <c:strRef>
              <c:f>'HII Index'!$A$29:$B$29</c:f>
              <c:strCache>
                <c:ptCount val="1"/>
                <c:pt idx="0">
                  <c:v>Denmark NA</c:v>
                </c:pt>
              </c:strCache>
            </c:strRef>
          </c:tx>
          <c:spPr>
            <a:solidFill>
              <a:srgbClr val="0000FF"/>
            </a:solidFill>
          </c:spPr>
          <c:invertIfNegative val="0"/>
          <c:dPt>
            <c:idx val="0"/>
            <c:invertIfNegative val="0"/>
            <c:bubble3D val="0"/>
            <c:spPr>
              <a:solidFill>
                <a:srgbClr val="FF6600"/>
              </a:solidFill>
            </c:spPr>
          </c:dPt>
          <c:dPt>
            <c:idx val="22"/>
            <c:invertIfNegative val="0"/>
            <c:bubble3D val="0"/>
            <c:spPr>
              <a:solidFill>
                <a:srgbClr val="FF6600"/>
              </a:solidFill>
            </c:spPr>
          </c:dPt>
          <c:dLbls>
            <c:dLbl>
              <c:idx val="0"/>
              <c:layout>
                <c:manualLayout>
                  <c:x val="0.00158227848101266"/>
                  <c:y val="-0.0750407830342576"/>
                </c:manualLayout>
              </c:layout>
              <c:spPr/>
              <c:txPr>
                <a:bodyPr/>
                <a:lstStyle/>
                <a:p>
                  <a:pPr>
                    <a:defRPr sz="1100" b="1"/>
                  </a:pPr>
                  <a:endParaRPr lang="en-US"/>
                </a:p>
              </c:txPr>
              <c:showLegendKey val="0"/>
              <c:showVal val="1"/>
              <c:showCatName val="0"/>
              <c:showSerName val="0"/>
              <c:showPercent val="0"/>
              <c:showBubbleSize val="0"/>
            </c:dLbl>
            <c:dLbl>
              <c:idx val="22"/>
              <c:layout>
                <c:manualLayout>
                  <c:x val="-0.00316450018390433"/>
                  <c:y val="-0.335146904630479"/>
                </c:manualLayout>
              </c:layout>
              <c:spPr/>
              <c:txPr>
                <a:bodyPr/>
                <a:lstStyle/>
                <a:p>
                  <a:pPr>
                    <a:defRPr sz="1100" b="1"/>
                  </a:pPr>
                  <a:endParaRPr lang="en-US"/>
                </a:p>
              </c:txPr>
              <c:showLegendKey val="0"/>
              <c:showVal val="1"/>
              <c:showCatName val="0"/>
              <c:showSerName val="0"/>
              <c:showPercent val="0"/>
              <c:showBubbleSize val="0"/>
            </c:dLbl>
            <c:showLegendKey val="0"/>
            <c:showVal val="0"/>
            <c:showCatName val="0"/>
            <c:showSerName val="0"/>
            <c:showPercent val="0"/>
            <c:showBubbleSize val="0"/>
          </c:dLbls>
          <c:cat>
            <c:strRef>
              <c:f>'HII Index'!$A$2:$A$26</c:f>
              <c:strCache>
                <c:ptCount val="25"/>
                <c:pt idx="0">
                  <c:v>United Kingdom</c:v>
                </c:pt>
                <c:pt idx="1">
                  <c:v>Italy</c:v>
                </c:pt>
                <c:pt idx="2">
                  <c:v>Finland</c:v>
                </c:pt>
                <c:pt idx="3">
                  <c:v>Ireland</c:v>
                </c:pt>
                <c:pt idx="4">
                  <c:v>Lithuania</c:v>
                </c:pt>
                <c:pt idx="5">
                  <c:v>Spain</c:v>
                </c:pt>
                <c:pt idx="6">
                  <c:v>Netherlands</c:v>
                </c:pt>
                <c:pt idx="7">
                  <c:v>Romania</c:v>
                </c:pt>
                <c:pt idx="8">
                  <c:v>Germany</c:v>
                </c:pt>
                <c:pt idx="9">
                  <c:v>Poland</c:v>
                </c:pt>
                <c:pt idx="10">
                  <c:v>Hungary</c:v>
                </c:pt>
                <c:pt idx="11">
                  <c:v>Sweden</c:v>
                </c:pt>
                <c:pt idx="12">
                  <c:v>Portugal</c:v>
                </c:pt>
                <c:pt idx="13">
                  <c:v>Slovenia</c:v>
                </c:pt>
                <c:pt idx="14">
                  <c:v>Czech Republic</c:v>
                </c:pt>
                <c:pt idx="15">
                  <c:v>Slovakia</c:v>
                </c:pt>
                <c:pt idx="16">
                  <c:v>Belgium</c:v>
                </c:pt>
                <c:pt idx="17">
                  <c:v>Greece</c:v>
                </c:pt>
                <c:pt idx="18">
                  <c:v>Luxembourg</c:v>
                </c:pt>
                <c:pt idx="19">
                  <c:v>Croatia</c:v>
                </c:pt>
                <c:pt idx="20">
                  <c:v>Estonia</c:v>
                </c:pt>
                <c:pt idx="21">
                  <c:v>Latvia</c:v>
                </c:pt>
                <c:pt idx="22">
                  <c:v>France</c:v>
                </c:pt>
                <c:pt idx="23">
                  <c:v>Cyprus</c:v>
                </c:pt>
                <c:pt idx="24">
                  <c:v>Malta</c:v>
                </c:pt>
              </c:strCache>
            </c:strRef>
          </c:cat>
          <c:val>
            <c:numRef>
              <c:f>'HII Index'!$C$2:$C$26</c:f>
              <c:numCache>
                <c:formatCode>General</c:formatCode>
                <c:ptCount val="25"/>
                <c:pt idx="0">
                  <c:v>947.0</c:v>
                </c:pt>
                <c:pt idx="1">
                  <c:v>1087.0</c:v>
                </c:pt>
                <c:pt idx="2">
                  <c:v>1102.0</c:v>
                </c:pt>
                <c:pt idx="3">
                  <c:v>1150.0</c:v>
                </c:pt>
                <c:pt idx="4">
                  <c:v>1162.0</c:v>
                </c:pt>
                <c:pt idx="5">
                  <c:v>1329.0</c:v>
                </c:pt>
                <c:pt idx="6">
                  <c:v>1492.0</c:v>
                </c:pt>
                <c:pt idx="7">
                  <c:v>1914.0</c:v>
                </c:pt>
                <c:pt idx="8">
                  <c:v>2021.0</c:v>
                </c:pt>
                <c:pt idx="9">
                  <c:v>2096.0</c:v>
                </c:pt>
                <c:pt idx="10">
                  <c:v>2296.0</c:v>
                </c:pt>
                <c:pt idx="11">
                  <c:v>2650.0</c:v>
                </c:pt>
                <c:pt idx="12">
                  <c:v>3567.0</c:v>
                </c:pt>
                <c:pt idx="13">
                  <c:v>4738.0</c:v>
                </c:pt>
                <c:pt idx="14">
                  <c:v>5000.0</c:v>
                </c:pt>
                <c:pt idx="15">
                  <c:v>5280.0</c:v>
                </c:pt>
                <c:pt idx="16">
                  <c:v>5380.0</c:v>
                </c:pt>
                <c:pt idx="17">
                  <c:v>6183.0</c:v>
                </c:pt>
                <c:pt idx="18">
                  <c:v>7362.0</c:v>
                </c:pt>
                <c:pt idx="19">
                  <c:v>7738.0</c:v>
                </c:pt>
                <c:pt idx="20">
                  <c:v>7748.0</c:v>
                </c:pt>
                <c:pt idx="21">
                  <c:v>7932.0</c:v>
                </c:pt>
                <c:pt idx="22">
                  <c:v>8880.0</c:v>
                </c:pt>
                <c:pt idx="23">
                  <c:v>10000.0</c:v>
                </c:pt>
                <c:pt idx="24">
                  <c:v>10000.0</c:v>
                </c:pt>
              </c:numCache>
            </c:numRef>
          </c:val>
        </c:ser>
        <c:dLbls>
          <c:showLegendKey val="0"/>
          <c:showVal val="0"/>
          <c:showCatName val="0"/>
          <c:showSerName val="0"/>
          <c:showPercent val="0"/>
          <c:showBubbleSize val="0"/>
        </c:dLbls>
        <c:gapWidth val="100"/>
        <c:overlap val="100"/>
        <c:axId val="2127214760"/>
        <c:axId val="2127217928"/>
      </c:barChart>
      <c:catAx>
        <c:axId val="2127214760"/>
        <c:scaling>
          <c:orientation val="maxMin"/>
        </c:scaling>
        <c:delete val="0"/>
        <c:axPos val="b"/>
        <c:majorTickMark val="out"/>
        <c:minorTickMark val="none"/>
        <c:tickLblPos val="nextTo"/>
        <c:txPr>
          <a:bodyPr/>
          <a:lstStyle/>
          <a:p>
            <a:pPr>
              <a:defRPr b="1"/>
            </a:pPr>
            <a:endParaRPr lang="en-US"/>
          </a:p>
        </c:txPr>
        <c:crossAx val="2127217928"/>
        <c:crosses val="autoZero"/>
        <c:auto val="1"/>
        <c:lblAlgn val="ctr"/>
        <c:lblOffset val="100"/>
        <c:noMultiLvlLbl val="0"/>
      </c:catAx>
      <c:valAx>
        <c:axId val="2127217928"/>
        <c:scaling>
          <c:orientation val="minMax"/>
          <c:max val="10000.0"/>
        </c:scaling>
        <c:delete val="0"/>
        <c:axPos val="r"/>
        <c:majorGridlines/>
        <c:numFmt formatCode="General" sourceLinked="1"/>
        <c:majorTickMark val="out"/>
        <c:minorTickMark val="none"/>
        <c:tickLblPos val="nextTo"/>
        <c:crossAx val="212721476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en-US" sz="2800"/>
              <a:t>France </a:t>
            </a:r>
          </a:p>
        </c:rich>
      </c:tx>
      <c:layout>
        <c:manualLayout>
          <c:xMode val="edge"/>
          <c:yMode val="edge"/>
          <c:x val="0.398230066400079"/>
          <c:y val="0.895674517771782"/>
        </c:manualLayout>
      </c:layout>
      <c:overlay val="0"/>
    </c:title>
    <c:autoTitleDeleted val="0"/>
    <c:plotArea>
      <c:layout>
        <c:manualLayout>
          <c:layoutTarget val="inner"/>
          <c:xMode val="edge"/>
          <c:yMode val="edge"/>
          <c:x val="0.220864684533565"/>
          <c:y val="0.141605237752641"/>
          <c:w val="0.584694795376525"/>
          <c:h val="0.768924856579502"/>
        </c:manualLayout>
      </c:layout>
      <c:pieChart>
        <c:varyColors val="1"/>
        <c:ser>
          <c:idx val="1"/>
          <c:order val="1"/>
          <c:tx>
            <c:strRef>
              <c:f>FR!$AJ$259</c:f>
              <c:strCache>
                <c:ptCount val="1"/>
              </c:strCache>
            </c:strRef>
          </c:tx>
          <c:dLbls>
            <c:dLbl>
              <c:idx val="2"/>
              <c:layout>
                <c:manualLayout>
                  <c:x val="-0.141769255305005"/>
                  <c:y val="-0.23906083505933"/>
                </c:manualLayout>
              </c:layout>
              <c:spPr/>
              <c:txPr>
                <a:bodyPr/>
                <a:lstStyle/>
                <a:p>
                  <a:pPr>
                    <a:defRPr sz="2000"/>
                  </a:pPr>
                  <a:endParaRPr lang="en-US"/>
                </a:p>
              </c:txPr>
              <c:showLegendKey val="0"/>
              <c:showVal val="0"/>
              <c:showCatName val="1"/>
              <c:showSerName val="0"/>
              <c:showPercent val="1"/>
              <c:showBubbleSize val="0"/>
            </c:dLbl>
            <c:dLbl>
              <c:idx val="4"/>
              <c:layout>
                <c:manualLayout>
                  <c:x val="-0.0907741696140939"/>
                  <c:y val="0.0120878800172254"/>
                </c:manualLayout>
              </c:layout>
              <c:spPr/>
              <c:txPr>
                <a:bodyPr/>
                <a:lstStyle/>
                <a:p>
                  <a:pPr>
                    <a:defRPr sz="1200"/>
                  </a:pPr>
                  <a:endParaRPr lang="en-US"/>
                </a:p>
              </c:txPr>
              <c:showLegendKey val="0"/>
              <c:showVal val="0"/>
              <c:showCatName val="1"/>
              <c:showSerName val="0"/>
              <c:showPercent val="1"/>
              <c:showBubbleSize val="0"/>
            </c:dLbl>
            <c:showLegendKey val="0"/>
            <c:showVal val="0"/>
            <c:showCatName val="1"/>
            <c:showSerName val="0"/>
            <c:showPercent val="1"/>
            <c:showBubbleSize val="0"/>
            <c:showLeaderLines val="1"/>
          </c:dLbls>
          <c:cat>
            <c:strRef>
              <c:f>FR!$AH$260:$AH$266</c:f>
              <c:strCache>
                <c:ptCount val="6"/>
                <c:pt idx="0">
                  <c:v>Coal</c:v>
                </c:pt>
                <c:pt idx="1">
                  <c:v>Gas</c:v>
                </c:pt>
                <c:pt idx="2">
                  <c:v>Nuclear</c:v>
                </c:pt>
                <c:pt idx="3">
                  <c:v>Hydro</c:v>
                </c:pt>
                <c:pt idx="4">
                  <c:v>Non-hydro renewables</c:v>
                </c:pt>
                <c:pt idx="5">
                  <c:v>Other</c:v>
                </c:pt>
              </c:strCache>
            </c:strRef>
          </c:cat>
          <c:val>
            <c:numRef>
              <c:f>FR!$AJ$260:$AJ$266</c:f>
              <c:numCache>
                <c:formatCode>0.0%</c:formatCode>
                <c:ptCount val="7"/>
                <c:pt idx="0">
                  <c:v>0.0356696588636156</c:v>
                </c:pt>
                <c:pt idx="1">
                  <c:v>0.0763353289565233</c:v>
                </c:pt>
                <c:pt idx="2">
                  <c:v>0.709501100258109</c:v>
                </c:pt>
                <c:pt idx="3">
                  <c:v>0.0981502989747993</c:v>
                </c:pt>
                <c:pt idx="4">
                  <c:v>0.0759371981494583</c:v>
                </c:pt>
                <c:pt idx="5">
                  <c:v>0.00440641479749419</c:v>
                </c:pt>
              </c:numCache>
            </c:numRef>
          </c:val>
        </c:ser>
        <c:ser>
          <c:idx val="0"/>
          <c:order val="0"/>
          <c:tx>
            <c:strRef>
              <c:f>FR!$AI$259</c:f>
              <c:strCache>
                <c:ptCount val="1"/>
                <c:pt idx="0">
                  <c:v>2017</c:v>
                </c:pt>
              </c:strCache>
            </c:strRef>
          </c:tx>
          <c:dLbls>
            <c:showLegendKey val="0"/>
            <c:showVal val="0"/>
            <c:showCatName val="1"/>
            <c:showSerName val="0"/>
            <c:showPercent val="1"/>
            <c:showBubbleSize val="0"/>
            <c:showLeaderLines val="1"/>
          </c:dLbls>
          <c:cat>
            <c:strRef>
              <c:f>FR!$AH$260:$AH$266</c:f>
              <c:strCache>
                <c:ptCount val="6"/>
                <c:pt idx="0">
                  <c:v>Coal</c:v>
                </c:pt>
                <c:pt idx="1">
                  <c:v>Gas</c:v>
                </c:pt>
                <c:pt idx="2">
                  <c:v>Nuclear</c:v>
                </c:pt>
                <c:pt idx="3">
                  <c:v>Hydro</c:v>
                </c:pt>
                <c:pt idx="4">
                  <c:v>Non-hydro renewables</c:v>
                </c:pt>
                <c:pt idx="5">
                  <c:v>Other</c:v>
                </c:pt>
              </c:strCache>
            </c:strRef>
          </c:cat>
          <c:val>
            <c:numRef>
              <c:f>FR!$AI$260:$AI$266</c:f>
              <c:numCache>
                <c:formatCode>#,##0.00</c:formatCode>
                <c:ptCount val="7"/>
                <c:pt idx="0">
                  <c:v>20.027219</c:v>
                </c:pt>
                <c:pt idx="1">
                  <c:v>42.859517</c:v>
                </c:pt>
                <c:pt idx="2">
                  <c:v>398.35912</c:v>
                </c:pt>
                <c:pt idx="3">
                  <c:v>55.107831</c:v>
                </c:pt>
                <c:pt idx="4">
                  <c:v>42.635981</c:v>
                </c:pt>
                <c:pt idx="5">
                  <c:v>2.474041999999984</c:v>
                </c:pt>
                <c:pt idx="6">
                  <c:v>561.46371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en-US" sz="2800"/>
              <a:t>United Kingdom</a:t>
            </a:r>
          </a:p>
        </c:rich>
      </c:tx>
      <c:layout>
        <c:manualLayout>
          <c:xMode val="edge"/>
          <c:yMode val="edge"/>
          <c:x val="0.159127414394757"/>
          <c:y val="0.891435755902814"/>
        </c:manualLayout>
      </c:layout>
      <c:overlay val="0"/>
    </c:title>
    <c:autoTitleDeleted val="0"/>
    <c:plotArea>
      <c:layout>
        <c:manualLayout>
          <c:layoutTarget val="inner"/>
          <c:xMode val="edge"/>
          <c:yMode val="edge"/>
          <c:x val="0.15943755660768"/>
          <c:y val="0.111041015037836"/>
          <c:w val="0.709081467853197"/>
          <c:h val="0.793250111228527"/>
        </c:manualLayout>
      </c:layout>
      <c:pieChart>
        <c:varyColors val="1"/>
        <c:ser>
          <c:idx val="1"/>
          <c:order val="1"/>
          <c:dLbls>
            <c:dLbl>
              <c:idx val="1"/>
              <c:layout>
                <c:manualLayout>
                  <c:x val="-0.210587540941585"/>
                  <c:y val="-0.0117518308715261"/>
                </c:manualLayout>
              </c:layout>
              <c:spPr/>
              <c:txPr>
                <a:bodyPr/>
                <a:lstStyle/>
                <a:p>
                  <a:pPr>
                    <a:defRPr sz="1800"/>
                  </a:pPr>
                  <a:endParaRPr lang="en-US"/>
                </a:p>
              </c:txPr>
              <c:showLegendKey val="0"/>
              <c:showVal val="0"/>
              <c:showCatName val="1"/>
              <c:showSerName val="0"/>
              <c:showPercent val="1"/>
              <c:showBubbleSize val="0"/>
            </c:dLbl>
            <c:dLbl>
              <c:idx val="2"/>
              <c:spPr/>
              <c:txPr>
                <a:bodyPr/>
                <a:lstStyle/>
                <a:p>
                  <a:pPr>
                    <a:defRPr sz="1600"/>
                  </a:pPr>
                  <a:endParaRPr lang="en-US"/>
                </a:p>
              </c:txPr>
              <c:showLegendKey val="0"/>
              <c:showVal val="0"/>
              <c:showCatName val="1"/>
              <c:showSerName val="0"/>
              <c:showPercent val="1"/>
              <c:showBubbleSize val="0"/>
            </c:dLbl>
            <c:dLbl>
              <c:idx val="4"/>
              <c:layout>
                <c:manualLayout>
                  <c:x val="0.0790772144043936"/>
                  <c:y val="0.0410627941269928"/>
                </c:manualLayout>
              </c:layout>
              <c:spPr/>
              <c:txPr>
                <a:bodyPr/>
                <a:lstStyle/>
                <a:p>
                  <a:pPr>
                    <a:defRPr sz="1100"/>
                  </a:pPr>
                  <a:endParaRPr lang="en-US"/>
                </a:p>
              </c:txPr>
              <c:showLegendKey val="0"/>
              <c:showVal val="0"/>
              <c:showCatName val="1"/>
              <c:showSerName val="0"/>
              <c:showPercent val="1"/>
              <c:showBubbleSize val="0"/>
            </c:dLbl>
            <c:showLegendKey val="0"/>
            <c:showVal val="0"/>
            <c:showCatName val="1"/>
            <c:showSerName val="0"/>
            <c:showPercent val="1"/>
            <c:showBubbleSize val="0"/>
            <c:showLeaderLines val="1"/>
          </c:dLbls>
          <c:cat>
            <c:strRef>
              <c:f>UK!$AH$261:$AH$266</c:f>
              <c:strCache>
                <c:ptCount val="6"/>
                <c:pt idx="0">
                  <c:v>Coal/Oil</c:v>
                </c:pt>
                <c:pt idx="1">
                  <c:v>Gas</c:v>
                </c:pt>
                <c:pt idx="2">
                  <c:v>Nuclear</c:v>
                </c:pt>
                <c:pt idx="3">
                  <c:v>Hydro</c:v>
                </c:pt>
                <c:pt idx="4">
                  <c:v>Non-hydro Renewables</c:v>
                </c:pt>
                <c:pt idx="5">
                  <c:v>Other</c:v>
                </c:pt>
              </c:strCache>
            </c:strRef>
          </c:cat>
          <c:val>
            <c:numRef>
              <c:f>UK!$AJ$261:$AJ$266</c:f>
              <c:numCache>
                <c:formatCode>0.0%</c:formatCode>
                <c:ptCount val="6"/>
                <c:pt idx="0">
                  <c:v>0.0713637354729339</c:v>
                </c:pt>
                <c:pt idx="1">
                  <c:v>0.406399086409579</c:v>
                </c:pt>
                <c:pt idx="2">
                  <c:v>0.207889093259184</c:v>
                </c:pt>
                <c:pt idx="3">
                  <c:v>0.0260100825067551</c:v>
                </c:pt>
                <c:pt idx="4">
                  <c:v>0.276064672422658</c:v>
                </c:pt>
                <c:pt idx="5">
                  <c:v>0.0122733299288902</c:v>
                </c:pt>
              </c:numCache>
            </c:numRef>
          </c:val>
        </c:ser>
        <c:ser>
          <c:idx val="0"/>
          <c:order val="0"/>
          <c:dLbls>
            <c:showLegendKey val="0"/>
            <c:showVal val="0"/>
            <c:showCatName val="1"/>
            <c:showSerName val="0"/>
            <c:showPercent val="1"/>
            <c:showBubbleSize val="0"/>
            <c:showLeaderLines val="1"/>
          </c:dLbls>
          <c:cat>
            <c:strRef>
              <c:f>UK!$AH$261:$AH$266</c:f>
              <c:strCache>
                <c:ptCount val="6"/>
                <c:pt idx="0">
                  <c:v>Coal/Oil</c:v>
                </c:pt>
                <c:pt idx="1">
                  <c:v>Gas</c:v>
                </c:pt>
                <c:pt idx="2">
                  <c:v>Nuclear</c:v>
                </c:pt>
                <c:pt idx="3">
                  <c:v>Hydro</c:v>
                </c:pt>
                <c:pt idx="4">
                  <c:v>Non-hydro Renewables</c:v>
                </c:pt>
                <c:pt idx="5">
                  <c:v>Other</c:v>
                </c:pt>
              </c:strCache>
            </c:strRef>
          </c:cat>
          <c:val>
            <c:numRef>
              <c:f>UK!$AI$261:$AI$266</c:f>
              <c:numCache>
                <c:formatCode>#,##0.00</c:formatCode>
                <c:ptCount val="6"/>
                <c:pt idx="0">
                  <c:v>24.144942</c:v>
                </c:pt>
                <c:pt idx="1">
                  <c:v>137.499562</c:v>
                </c:pt>
                <c:pt idx="2">
                  <c:v>70.336426</c:v>
                </c:pt>
                <c:pt idx="3">
                  <c:v>8.800155</c:v>
                </c:pt>
                <c:pt idx="4">
                  <c:v>93.402699</c:v>
                </c:pt>
                <c:pt idx="5">
                  <c:v>4.152512999999999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Share of renewable energy in electricity generation</a:t>
            </a:r>
            <a:endParaRPr lang="en-US" dirty="0"/>
          </a:p>
        </c:rich>
      </c:tx>
      <c:layout/>
      <c:overlay val="0"/>
    </c:title>
    <c:autoTitleDeleted val="0"/>
    <c:plotArea>
      <c:layout/>
      <c:lineChart>
        <c:grouping val="standard"/>
        <c:varyColors val="0"/>
        <c:ser>
          <c:idx val="0"/>
          <c:order val="0"/>
          <c:tx>
            <c:strRef>
              <c:f>'Renewable % elec'!$A$57</c:f>
              <c:strCache>
                <c:ptCount val="1"/>
                <c:pt idx="0">
                  <c:v>France</c:v>
                </c:pt>
              </c:strCache>
            </c:strRef>
          </c:tx>
          <c:spPr>
            <a:ln>
              <a:solidFill>
                <a:srgbClr val="0000FF"/>
              </a:solidFill>
            </a:ln>
          </c:spPr>
          <c:marker>
            <c:symbol val="none"/>
          </c:marker>
          <c:cat>
            <c:strRef>
              <c:f>'Renewable % elec'!$B$56:$O$56</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'Renewable % elec'!$B$57:$O$57</c:f>
              <c:numCache>
                <c:formatCode>#,##0.0</c:formatCode>
                <c:ptCount val="14"/>
                <c:pt idx="0">
                  <c:v>13.78</c:v>
                </c:pt>
                <c:pt idx="1">
                  <c:v>13.74</c:v>
                </c:pt>
                <c:pt idx="2">
                  <c:v>14.06</c:v>
                </c:pt>
                <c:pt idx="3">
                  <c:v>14.29</c:v>
                </c:pt>
                <c:pt idx="4">
                  <c:v>14.36</c:v>
                </c:pt>
                <c:pt idx="5">
                  <c:v>15.09</c:v>
                </c:pt>
                <c:pt idx="6">
                  <c:v>14.81</c:v>
                </c:pt>
                <c:pt idx="7">
                  <c:v>16.21</c:v>
                </c:pt>
                <c:pt idx="8">
                  <c:v>16.53</c:v>
                </c:pt>
                <c:pt idx="9">
                  <c:v>16.9</c:v>
                </c:pt>
                <c:pt idx="10">
                  <c:v>18.4</c:v>
                </c:pt>
                <c:pt idx="11">
                  <c:v>18.75</c:v>
                </c:pt>
                <c:pt idx="12">
                  <c:v>19.19</c:v>
                </c:pt>
                <c:pt idx="13">
                  <c:v>19.91</c:v>
                </c:pt>
              </c:numCache>
            </c:numRef>
          </c:val>
          <c:smooth val="0"/>
        </c:ser>
        <c:ser>
          <c:idx val="1"/>
          <c:order val="1"/>
          <c:tx>
            <c:strRef>
              <c:f>'Renewable % elec'!$A$58</c:f>
              <c:strCache>
                <c:ptCount val="1"/>
                <c:pt idx="0">
                  <c:v>United Kingdom</c:v>
                </c:pt>
              </c:strCache>
            </c:strRef>
          </c:tx>
          <c:spPr>
            <a:ln>
              <a:solidFill>
                <a:srgbClr val="FF0000"/>
              </a:solidFill>
            </a:ln>
          </c:spPr>
          <c:marker>
            <c:symbol val="none"/>
          </c:marker>
          <c:cat>
            <c:strRef>
              <c:f>'Renewable % elec'!$B$56:$O$56</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'Renewable % elec'!$B$58:$O$58</c:f>
              <c:numCache>
                <c:formatCode>#,##0.0</c:formatCode>
                <c:ptCount val="14"/>
                <c:pt idx="0">
                  <c:v>3.53</c:v>
                </c:pt>
                <c:pt idx="1">
                  <c:v>4.12</c:v>
                </c:pt>
                <c:pt idx="2">
                  <c:v>4.51</c:v>
                </c:pt>
                <c:pt idx="3">
                  <c:v>4.82</c:v>
                </c:pt>
                <c:pt idx="4">
                  <c:v>5.47</c:v>
                </c:pt>
                <c:pt idx="5">
                  <c:v>6.68</c:v>
                </c:pt>
                <c:pt idx="6">
                  <c:v>7.47</c:v>
                </c:pt>
                <c:pt idx="7">
                  <c:v>8.9</c:v>
                </c:pt>
                <c:pt idx="8">
                  <c:v>10.82</c:v>
                </c:pt>
                <c:pt idx="9">
                  <c:v>13.84</c:v>
                </c:pt>
                <c:pt idx="10">
                  <c:v>17.84</c:v>
                </c:pt>
                <c:pt idx="11">
                  <c:v>22.35</c:v>
                </c:pt>
                <c:pt idx="12">
                  <c:v>24.6</c:v>
                </c:pt>
                <c:pt idx="13">
                  <c:v>28.11</c:v>
                </c:pt>
              </c:numCache>
            </c:numRef>
          </c:val>
          <c:smooth val="0"/>
        </c:ser>
        <c:dLbls>
          <c:showLegendKey val="0"/>
          <c:showVal val="0"/>
          <c:showCatName val="0"/>
          <c:showSerName val="0"/>
          <c:showPercent val="0"/>
          <c:showBubbleSize val="0"/>
        </c:dLbls>
        <c:marker val="1"/>
        <c:smooth val="0"/>
        <c:axId val="2128831480"/>
        <c:axId val="-2102806088"/>
      </c:lineChart>
      <c:catAx>
        <c:axId val="2128831480"/>
        <c:scaling>
          <c:orientation val="minMax"/>
        </c:scaling>
        <c:delete val="0"/>
        <c:axPos val="b"/>
        <c:majorTickMark val="out"/>
        <c:minorTickMark val="none"/>
        <c:tickLblPos val="nextTo"/>
        <c:crossAx val="-2102806088"/>
        <c:crosses val="autoZero"/>
        <c:auto val="1"/>
        <c:lblAlgn val="ctr"/>
        <c:lblOffset val="100"/>
        <c:noMultiLvlLbl val="0"/>
      </c:catAx>
      <c:valAx>
        <c:axId val="-2102806088"/>
        <c:scaling>
          <c:orientation val="minMax"/>
        </c:scaling>
        <c:delete val="0"/>
        <c:axPos val="l"/>
        <c:majorGridlines/>
        <c:numFmt formatCode="#,##0.0" sourceLinked="1"/>
        <c:majorTickMark val="out"/>
        <c:minorTickMark val="none"/>
        <c:tickLblPos val="nextTo"/>
        <c:crossAx val="21288314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Electricity</a:t>
            </a:r>
            <a:r>
              <a:rPr lang="en-US" baseline="0"/>
              <a:t> Generation Mix - France</a:t>
            </a:r>
            <a:endParaRPr lang="en-US"/>
          </a:p>
        </c:rich>
      </c:tx>
      <c:layout/>
      <c:overlay val="0"/>
    </c:title>
    <c:autoTitleDeleted val="0"/>
    <c:plotArea>
      <c:layout>
        <c:manualLayout>
          <c:layoutTarget val="inner"/>
          <c:xMode val="edge"/>
          <c:yMode val="edge"/>
          <c:x val="0.1282195181227"/>
          <c:y val="0.142180253904179"/>
          <c:w val="0.690819444770793"/>
          <c:h val="0.731324142101522"/>
        </c:manualLayout>
      </c:layout>
      <c:barChart>
        <c:barDir val="col"/>
        <c:grouping val="stacked"/>
        <c:varyColors val="0"/>
        <c:ser>
          <c:idx val="1"/>
          <c:order val="0"/>
          <c:tx>
            <c:strRef>
              <c:f>'FR UK gen mix'!$A$5</c:f>
              <c:strCache>
                <c:ptCount val="1"/>
                <c:pt idx="0">
                  <c:v>Coal</c:v>
                </c:pt>
              </c:strCache>
            </c:strRef>
          </c:tx>
          <c:spPr>
            <a:solidFill>
              <a:srgbClr val="800000"/>
            </a:solidFill>
          </c:spPr>
          <c:invertIfNegative val="0"/>
          <c:cat>
            <c:numRef>
              <c:f>'FR UK gen mix'!$B$3:$AC$3</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'FR UK gen mix'!$B$5:$AC$5</c:f>
              <c:numCache>
                <c:formatCode>#,##0.00</c:formatCode>
                <c:ptCount val="28"/>
                <c:pt idx="0">
                  <c:v>31.473</c:v>
                </c:pt>
                <c:pt idx="1">
                  <c:v>39.61</c:v>
                </c:pt>
                <c:pt idx="2">
                  <c:v>34.234</c:v>
                </c:pt>
                <c:pt idx="3">
                  <c:v>20.951</c:v>
                </c:pt>
                <c:pt idx="4">
                  <c:v>20.893</c:v>
                </c:pt>
                <c:pt idx="5">
                  <c:v>24.179</c:v>
                </c:pt>
                <c:pt idx="6">
                  <c:v>28.038</c:v>
                </c:pt>
                <c:pt idx="7">
                  <c:v>22.178</c:v>
                </c:pt>
                <c:pt idx="8">
                  <c:v>33.532</c:v>
                </c:pt>
                <c:pt idx="9">
                  <c:v>29.279</c:v>
                </c:pt>
                <c:pt idx="10">
                  <c:v>27.004</c:v>
                </c:pt>
                <c:pt idx="11">
                  <c:v>20.478</c:v>
                </c:pt>
                <c:pt idx="12">
                  <c:v>23.658</c:v>
                </c:pt>
                <c:pt idx="13">
                  <c:v>26.26</c:v>
                </c:pt>
                <c:pt idx="14">
                  <c:v>24.372</c:v>
                </c:pt>
                <c:pt idx="15">
                  <c:v>27.515</c:v>
                </c:pt>
                <c:pt idx="16">
                  <c:v>22.889</c:v>
                </c:pt>
                <c:pt idx="17">
                  <c:v>24.446</c:v>
                </c:pt>
                <c:pt idx="18">
                  <c:v>23.063</c:v>
                </c:pt>
                <c:pt idx="19">
                  <c:v>21.667</c:v>
                </c:pt>
                <c:pt idx="20">
                  <c:v>23.359</c:v>
                </c:pt>
                <c:pt idx="21">
                  <c:v>17.807444</c:v>
                </c:pt>
                <c:pt idx="22">
                  <c:v>21.449981</c:v>
                </c:pt>
                <c:pt idx="23">
                  <c:v>23.830994</c:v>
                </c:pt>
                <c:pt idx="24">
                  <c:v>11.242305</c:v>
                </c:pt>
                <c:pt idx="25">
                  <c:v>11.873673</c:v>
                </c:pt>
                <c:pt idx="26">
                  <c:v>10.34446</c:v>
                </c:pt>
                <c:pt idx="27">
                  <c:v>12.637498</c:v>
                </c:pt>
              </c:numCache>
            </c:numRef>
          </c:val>
        </c:ser>
        <c:ser>
          <c:idx val="2"/>
          <c:order val="1"/>
          <c:tx>
            <c:strRef>
              <c:f>'FR UK gen mix'!$A$6</c:f>
              <c:strCache>
                <c:ptCount val="1"/>
                <c:pt idx="0">
                  <c:v>Petroleum products</c:v>
                </c:pt>
              </c:strCache>
            </c:strRef>
          </c:tx>
          <c:invertIfNegative val="0"/>
          <c:cat>
            <c:numRef>
              <c:f>'FR UK gen mix'!$B$3:$AC$3</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'FR UK gen mix'!$B$6:$AC$6</c:f>
              <c:numCache>
                <c:formatCode>#,##0.00</c:formatCode>
                <c:ptCount val="28"/>
                <c:pt idx="0">
                  <c:v>8.668</c:v>
                </c:pt>
                <c:pt idx="1">
                  <c:v>14.084</c:v>
                </c:pt>
                <c:pt idx="2">
                  <c:v>9.319</c:v>
                </c:pt>
                <c:pt idx="3">
                  <c:v>6.091</c:v>
                </c:pt>
                <c:pt idx="4">
                  <c:v>5.617</c:v>
                </c:pt>
                <c:pt idx="5">
                  <c:v>7.749</c:v>
                </c:pt>
                <c:pt idx="6">
                  <c:v>7.79</c:v>
                </c:pt>
                <c:pt idx="7">
                  <c:v>7.727</c:v>
                </c:pt>
                <c:pt idx="8">
                  <c:v>11.651</c:v>
                </c:pt>
                <c:pt idx="9">
                  <c:v>9.952</c:v>
                </c:pt>
                <c:pt idx="10">
                  <c:v>7.165</c:v>
                </c:pt>
                <c:pt idx="11">
                  <c:v>5.958</c:v>
                </c:pt>
                <c:pt idx="12">
                  <c:v>5.767</c:v>
                </c:pt>
                <c:pt idx="13">
                  <c:v>7.096</c:v>
                </c:pt>
                <c:pt idx="14">
                  <c:v>6.528</c:v>
                </c:pt>
                <c:pt idx="15">
                  <c:v>7.925</c:v>
                </c:pt>
                <c:pt idx="16">
                  <c:v>7.133</c:v>
                </c:pt>
                <c:pt idx="17">
                  <c:v>6.163</c:v>
                </c:pt>
                <c:pt idx="18">
                  <c:v>5.343112</c:v>
                </c:pt>
                <c:pt idx="19">
                  <c:v>4.712197</c:v>
                </c:pt>
                <c:pt idx="20">
                  <c:v>5.521113000000001</c:v>
                </c:pt>
                <c:pt idx="21">
                  <c:v>7.445995</c:v>
                </c:pt>
                <c:pt idx="22">
                  <c:v>7.285112</c:v>
                </c:pt>
                <c:pt idx="23">
                  <c:v>6.390193</c:v>
                </c:pt>
                <c:pt idx="24">
                  <c:v>6.424414</c:v>
                </c:pt>
                <c:pt idx="25">
                  <c:v>6.673676</c:v>
                </c:pt>
                <c:pt idx="26">
                  <c:v>6.855712</c:v>
                </c:pt>
                <c:pt idx="27">
                  <c:v>7.389721</c:v>
                </c:pt>
              </c:numCache>
            </c:numRef>
          </c:val>
        </c:ser>
        <c:ser>
          <c:idx val="3"/>
          <c:order val="2"/>
          <c:tx>
            <c:strRef>
              <c:f>'FR UK gen mix'!$A$7</c:f>
              <c:strCache>
                <c:ptCount val="1"/>
                <c:pt idx="0">
                  <c:v>Gas</c:v>
                </c:pt>
              </c:strCache>
            </c:strRef>
          </c:tx>
          <c:spPr>
            <a:solidFill>
              <a:srgbClr val="0000FF"/>
            </a:solidFill>
          </c:spPr>
          <c:invertIfNegative val="0"/>
          <c:cat>
            <c:numRef>
              <c:f>'FR UK gen mix'!$B$3:$AC$3</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'FR UK gen mix'!$B$7:$AC$7</c:f>
              <c:numCache>
                <c:formatCode>#,##0.00</c:formatCode>
                <c:ptCount val="28"/>
                <c:pt idx="0">
                  <c:v>6.977</c:v>
                </c:pt>
                <c:pt idx="1">
                  <c:v>6.648</c:v>
                </c:pt>
                <c:pt idx="2">
                  <c:v>6.683</c:v>
                </c:pt>
                <c:pt idx="3">
                  <c:v>7.294</c:v>
                </c:pt>
                <c:pt idx="4">
                  <c:v>6.875</c:v>
                </c:pt>
                <c:pt idx="5">
                  <c:v>6.217</c:v>
                </c:pt>
                <c:pt idx="6">
                  <c:v>7.05</c:v>
                </c:pt>
                <c:pt idx="7">
                  <c:v>8.585</c:v>
                </c:pt>
                <c:pt idx="8">
                  <c:v>8.755</c:v>
                </c:pt>
                <c:pt idx="9">
                  <c:v>11.534</c:v>
                </c:pt>
                <c:pt idx="10">
                  <c:v>15.37</c:v>
                </c:pt>
                <c:pt idx="11">
                  <c:v>18.569</c:v>
                </c:pt>
                <c:pt idx="12">
                  <c:v>21.702</c:v>
                </c:pt>
                <c:pt idx="13">
                  <c:v>22.374</c:v>
                </c:pt>
                <c:pt idx="14">
                  <c:v>23.912</c:v>
                </c:pt>
                <c:pt idx="15">
                  <c:v>26.259</c:v>
                </c:pt>
                <c:pt idx="16">
                  <c:v>25.275</c:v>
                </c:pt>
                <c:pt idx="17">
                  <c:v>25.738</c:v>
                </c:pt>
                <c:pt idx="18">
                  <c:v>25.255</c:v>
                </c:pt>
                <c:pt idx="19">
                  <c:v>22.855</c:v>
                </c:pt>
                <c:pt idx="20">
                  <c:v>26.714</c:v>
                </c:pt>
                <c:pt idx="21">
                  <c:v>31.973353</c:v>
                </c:pt>
                <c:pt idx="22">
                  <c:v>25.433228</c:v>
                </c:pt>
                <c:pt idx="23">
                  <c:v>20.899336</c:v>
                </c:pt>
                <c:pt idx="24">
                  <c:v>15.729546</c:v>
                </c:pt>
                <c:pt idx="25">
                  <c:v>23.798371</c:v>
                </c:pt>
                <c:pt idx="26">
                  <c:v>37.001167</c:v>
                </c:pt>
                <c:pt idx="27">
                  <c:v>42.859517</c:v>
                </c:pt>
              </c:numCache>
            </c:numRef>
          </c:val>
        </c:ser>
        <c:ser>
          <c:idx val="4"/>
          <c:order val="3"/>
          <c:tx>
            <c:strRef>
              <c:f>'FR UK gen mix'!$A$8</c:f>
              <c:strCache>
                <c:ptCount val="1"/>
                <c:pt idx="0">
                  <c:v>Nuclear</c:v>
                </c:pt>
              </c:strCache>
            </c:strRef>
          </c:tx>
          <c:spPr>
            <a:solidFill>
              <a:srgbClr val="FFFF00"/>
            </a:solidFill>
          </c:spPr>
          <c:invertIfNegative val="0"/>
          <c:cat>
            <c:numRef>
              <c:f>'FR UK gen mix'!$B$3:$AC$3</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'FR UK gen mix'!$B$8:$AC$8</c:f>
              <c:numCache>
                <c:formatCode>#,##0.00</c:formatCode>
                <c:ptCount val="28"/>
                <c:pt idx="0">
                  <c:v>314.081</c:v>
                </c:pt>
                <c:pt idx="1">
                  <c:v>331.34</c:v>
                </c:pt>
                <c:pt idx="2">
                  <c:v>338.445</c:v>
                </c:pt>
                <c:pt idx="3">
                  <c:v>368.188</c:v>
                </c:pt>
                <c:pt idx="4">
                  <c:v>359.981</c:v>
                </c:pt>
                <c:pt idx="5">
                  <c:v>377.231</c:v>
                </c:pt>
                <c:pt idx="6">
                  <c:v>397.34</c:v>
                </c:pt>
                <c:pt idx="7">
                  <c:v>395.483</c:v>
                </c:pt>
                <c:pt idx="8">
                  <c:v>387.99</c:v>
                </c:pt>
                <c:pt idx="9">
                  <c:v>394.244</c:v>
                </c:pt>
                <c:pt idx="10">
                  <c:v>415.162</c:v>
                </c:pt>
                <c:pt idx="11">
                  <c:v>421.076</c:v>
                </c:pt>
                <c:pt idx="12">
                  <c:v>436.76</c:v>
                </c:pt>
                <c:pt idx="13">
                  <c:v>441.07</c:v>
                </c:pt>
                <c:pt idx="14">
                  <c:v>448.241</c:v>
                </c:pt>
                <c:pt idx="15">
                  <c:v>451.529</c:v>
                </c:pt>
                <c:pt idx="16">
                  <c:v>450.191</c:v>
                </c:pt>
                <c:pt idx="17">
                  <c:v>439.73</c:v>
                </c:pt>
                <c:pt idx="18">
                  <c:v>439.447</c:v>
                </c:pt>
                <c:pt idx="19">
                  <c:v>409.736</c:v>
                </c:pt>
                <c:pt idx="20">
                  <c:v>428.521</c:v>
                </c:pt>
                <c:pt idx="21">
                  <c:v>442.38776</c:v>
                </c:pt>
                <c:pt idx="22">
                  <c:v>425.40601</c:v>
                </c:pt>
                <c:pt idx="23">
                  <c:v>423.68467</c:v>
                </c:pt>
                <c:pt idx="24">
                  <c:v>436.479</c:v>
                </c:pt>
                <c:pt idx="25">
                  <c:v>437.4278</c:v>
                </c:pt>
                <c:pt idx="26">
                  <c:v>403.19548</c:v>
                </c:pt>
                <c:pt idx="27">
                  <c:v>398.35912</c:v>
                </c:pt>
              </c:numCache>
            </c:numRef>
          </c:val>
        </c:ser>
        <c:ser>
          <c:idx val="5"/>
          <c:order val="4"/>
          <c:tx>
            <c:strRef>
              <c:f>'FR UK gen mix'!$A$9</c:f>
              <c:strCache>
                <c:ptCount val="1"/>
                <c:pt idx="0">
                  <c:v>Renewables</c:v>
                </c:pt>
              </c:strCache>
            </c:strRef>
          </c:tx>
          <c:spPr>
            <a:solidFill>
              <a:srgbClr val="01F704"/>
            </a:solidFill>
          </c:spPr>
          <c:invertIfNegative val="0"/>
          <c:cat>
            <c:numRef>
              <c:f>'FR UK gen mix'!$B$3:$AC$3</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'FR UK gen mix'!$B$9:$AC$9</c:f>
              <c:numCache>
                <c:formatCode>#,##0.00</c:formatCode>
                <c:ptCount val="28"/>
                <c:pt idx="0">
                  <c:v>59.331272</c:v>
                </c:pt>
                <c:pt idx="1">
                  <c:v>63.64749</c:v>
                </c:pt>
                <c:pt idx="2">
                  <c:v>74.718796</c:v>
                </c:pt>
                <c:pt idx="3">
                  <c:v>69.924857</c:v>
                </c:pt>
                <c:pt idx="4">
                  <c:v>83.231312</c:v>
                </c:pt>
                <c:pt idx="5">
                  <c:v>78.526951</c:v>
                </c:pt>
                <c:pt idx="6">
                  <c:v>72.712815</c:v>
                </c:pt>
                <c:pt idx="7">
                  <c:v>70.246567</c:v>
                </c:pt>
                <c:pt idx="8">
                  <c:v>68.777667</c:v>
                </c:pt>
                <c:pt idx="9">
                  <c:v>79.975227</c:v>
                </c:pt>
                <c:pt idx="10">
                  <c:v>74.172939</c:v>
                </c:pt>
                <c:pt idx="11">
                  <c:v>81.982761</c:v>
                </c:pt>
                <c:pt idx="12">
                  <c:v>69.640739</c:v>
                </c:pt>
                <c:pt idx="13">
                  <c:v>68.39152499999998</c:v>
                </c:pt>
                <c:pt idx="14">
                  <c:v>69.284409</c:v>
                </c:pt>
                <c:pt idx="15">
                  <c:v>61.176843</c:v>
                </c:pt>
                <c:pt idx="16">
                  <c:v>67.777645</c:v>
                </c:pt>
                <c:pt idx="17">
                  <c:v>71.56339100000001</c:v>
                </c:pt>
                <c:pt idx="18">
                  <c:v>78.539682</c:v>
                </c:pt>
                <c:pt idx="19">
                  <c:v>74.629938</c:v>
                </c:pt>
                <c:pt idx="20">
                  <c:v>83.008004</c:v>
                </c:pt>
                <c:pt idx="21">
                  <c:v>71.13377800000001</c:v>
                </c:pt>
                <c:pt idx="22">
                  <c:v>89.903419</c:v>
                </c:pt>
                <c:pt idx="23">
                  <c:v>104.0641</c:v>
                </c:pt>
                <c:pt idx="24">
                  <c:v>99.576831</c:v>
                </c:pt>
                <c:pt idx="25">
                  <c:v>96.440894</c:v>
                </c:pt>
                <c:pt idx="26">
                  <c:v>104.01924</c:v>
                </c:pt>
                <c:pt idx="27">
                  <c:v>97.743812</c:v>
                </c:pt>
              </c:numCache>
            </c:numRef>
          </c:val>
        </c:ser>
        <c:ser>
          <c:idx val="6"/>
          <c:order val="5"/>
          <c:tx>
            <c:strRef>
              <c:f>'FR UK gen mix'!$A$10</c:f>
              <c:strCache>
                <c:ptCount val="1"/>
                <c:pt idx="0">
                  <c:v>Wastes non-RES</c:v>
                </c:pt>
              </c:strCache>
            </c:strRef>
          </c:tx>
          <c:invertIfNegative val="0"/>
          <c:cat>
            <c:numRef>
              <c:f>'FR UK gen mix'!$B$3:$AC$3</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'FR UK gen mix'!$B$10:$AC$10</c:f>
              <c:numCache>
                <c:formatCode>#,##0.00</c:formatCode>
                <c:ptCount val="28"/>
                <c:pt idx="0">
                  <c:v>0.222</c:v>
                </c:pt>
                <c:pt idx="1">
                  <c:v>0.227</c:v>
                </c:pt>
                <c:pt idx="2">
                  <c:v>0.24</c:v>
                </c:pt>
                <c:pt idx="3">
                  <c:v>0.259</c:v>
                </c:pt>
                <c:pt idx="4">
                  <c:v>0.27</c:v>
                </c:pt>
                <c:pt idx="5">
                  <c:v>0.371</c:v>
                </c:pt>
                <c:pt idx="6">
                  <c:v>0.467</c:v>
                </c:pt>
                <c:pt idx="7">
                  <c:v>0.55</c:v>
                </c:pt>
                <c:pt idx="8">
                  <c:v>0.571</c:v>
                </c:pt>
                <c:pt idx="9">
                  <c:v>0.822</c:v>
                </c:pt>
                <c:pt idx="10">
                  <c:v>1.081</c:v>
                </c:pt>
                <c:pt idx="11">
                  <c:v>1.467</c:v>
                </c:pt>
                <c:pt idx="12">
                  <c:v>1.537</c:v>
                </c:pt>
                <c:pt idx="13">
                  <c:v>1.647</c:v>
                </c:pt>
                <c:pt idx="14">
                  <c:v>1.717</c:v>
                </c:pt>
                <c:pt idx="15">
                  <c:v>1.657</c:v>
                </c:pt>
                <c:pt idx="16">
                  <c:v>1.605</c:v>
                </c:pt>
                <c:pt idx="17">
                  <c:v>1.824</c:v>
                </c:pt>
                <c:pt idx="18">
                  <c:v>1.918</c:v>
                </c:pt>
                <c:pt idx="19">
                  <c:v>2.084</c:v>
                </c:pt>
                <c:pt idx="20">
                  <c:v>2.03</c:v>
                </c:pt>
                <c:pt idx="21">
                  <c:v>2.173361</c:v>
                </c:pt>
                <c:pt idx="22">
                  <c:v>2.311447</c:v>
                </c:pt>
                <c:pt idx="23">
                  <c:v>2.216695</c:v>
                </c:pt>
                <c:pt idx="24">
                  <c:v>2.164107</c:v>
                </c:pt>
                <c:pt idx="25">
                  <c:v>2.264872</c:v>
                </c:pt>
                <c:pt idx="26">
                  <c:v>2.436513</c:v>
                </c:pt>
                <c:pt idx="27">
                  <c:v>2.474036</c:v>
                </c:pt>
              </c:numCache>
            </c:numRef>
          </c:val>
        </c:ser>
        <c:dLbls>
          <c:showLegendKey val="0"/>
          <c:showVal val="0"/>
          <c:showCatName val="0"/>
          <c:showSerName val="0"/>
          <c:showPercent val="0"/>
          <c:showBubbleSize val="0"/>
        </c:dLbls>
        <c:gapWidth val="150"/>
        <c:overlap val="100"/>
        <c:axId val="-2116860712"/>
        <c:axId val="-2073755688"/>
      </c:barChart>
      <c:catAx>
        <c:axId val="-2116860712"/>
        <c:scaling>
          <c:orientation val="minMax"/>
        </c:scaling>
        <c:delete val="0"/>
        <c:axPos val="b"/>
        <c:numFmt formatCode="General" sourceLinked="1"/>
        <c:majorTickMark val="out"/>
        <c:minorTickMark val="none"/>
        <c:tickLblPos val="nextTo"/>
        <c:crossAx val="-2073755688"/>
        <c:crosses val="autoZero"/>
        <c:auto val="1"/>
        <c:lblAlgn val="ctr"/>
        <c:lblOffset val="100"/>
        <c:noMultiLvlLbl val="0"/>
      </c:catAx>
      <c:valAx>
        <c:axId val="-2073755688"/>
        <c:scaling>
          <c:orientation val="minMax"/>
        </c:scaling>
        <c:delete val="0"/>
        <c:axPos val="l"/>
        <c:majorGridlines/>
        <c:title>
          <c:tx>
            <c:rich>
              <a:bodyPr rot="-5400000" vert="horz"/>
              <a:lstStyle/>
              <a:p>
                <a:pPr>
                  <a:defRPr/>
                </a:pPr>
                <a:r>
                  <a:rPr lang="en-US"/>
                  <a:t>Gross electricity generation TWh</a:t>
                </a:r>
              </a:p>
            </c:rich>
          </c:tx>
          <c:layout/>
          <c:overlay val="0"/>
        </c:title>
        <c:numFmt formatCode="#,##0.00" sourceLinked="1"/>
        <c:majorTickMark val="out"/>
        <c:minorTickMark val="none"/>
        <c:tickLblPos val="nextTo"/>
        <c:crossAx val="-2116860712"/>
        <c:crosses val="autoZero"/>
        <c:crossBetween val="between"/>
      </c:valAx>
    </c:plotArea>
    <c:legend>
      <c:legendPos val="r"/>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0.88807</cdr:x>
      <cdr:y>0.33447</cdr:y>
    </cdr:from>
    <cdr:to>
      <cdr:x>0.97788</cdr:x>
      <cdr:y>0.47543</cdr:y>
    </cdr:to>
    <cdr:sp macro="" textlink="">
      <cdr:nvSpPr>
        <cdr:cNvPr id="2" name="Process 1"/>
        <cdr:cNvSpPr/>
      </cdr:nvSpPr>
      <cdr:spPr>
        <a:xfrm xmlns:a="http://schemas.openxmlformats.org/drawingml/2006/main">
          <a:off x="7482200" y="1699017"/>
          <a:ext cx="756652" cy="716028"/>
        </a:xfrm>
        <a:prstGeom xmlns:a="http://schemas.openxmlformats.org/drawingml/2006/main" prst="flowChartProcess">
          <a:avLst/>
        </a:prstGeom>
        <a:solidFill xmlns:a="http://schemas.openxmlformats.org/drawingml/2006/main">
          <a:schemeClr val="accent6"/>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xmlns:a="http://schemas.openxmlformats.org/drawingml/2006/main">
          <a:pPr algn="ctr"/>
          <a:r>
            <a:rPr lang="en-US" sz="1600" b="1" dirty="0" smtClean="0">
              <a:solidFill>
                <a:schemeClr val="bg1"/>
              </a:solidFill>
            </a:rPr>
            <a:t>FR</a:t>
          </a:r>
          <a:r>
            <a:rPr lang="en-US" sz="1600" b="1" dirty="0" smtClean="0">
              <a:solidFill>
                <a:schemeClr val="bg1"/>
              </a:solidFill>
            </a:rPr>
            <a:t>: 27%</a:t>
          </a:r>
          <a:endParaRPr lang="en-US" sz="1600" b="1" dirty="0">
            <a:solidFill>
              <a:schemeClr val="bg1"/>
            </a:solidFill>
          </a:endParaRPr>
        </a:p>
      </cdr:txBody>
    </cdr:sp>
  </cdr:relSizeAnchor>
  <cdr:relSizeAnchor xmlns:cdr="http://schemas.openxmlformats.org/drawingml/2006/chartDrawing">
    <cdr:from>
      <cdr:x>0.48875</cdr:x>
      <cdr:y>0.71213</cdr:y>
    </cdr:from>
    <cdr:to>
      <cdr:x>0.57856</cdr:x>
      <cdr:y>0.85309</cdr:y>
    </cdr:to>
    <cdr:sp macro="" textlink="">
      <cdr:nvSpPr>
        <cdr:cNvPr id="3" name="Process 2"/>
        <cdr:cNvSpPr/>
      </cdr:nvSpPr>
      <cdr:spPr>
        <a:xfrm xmlns:a="http://schemas.openxmlformats.org/drawingml/2006/main">
          <a:off x="4117803" y="3617432"/>
          <a:ext cx="756652" cy="716028"/>
        </a:xfrm>
        <a:prstGeom xmlns:a="http://schemas.openxmlformats.org/drawingml/2006/main" prst="flowChartProcess">
          <a:avLst/>
        </a:prstGeom>
        <a:solidFill xmlns:a="http://schemas.openxmlformats.org/drawingml/2006/main">
          <a:srgbClr val="FF3642"/>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xmlns:a="http://schemas.openxmlformats.org/drawingml/2006/main">
          <a:pPr algn="ctr"/>
          <a:r>
            <a:rPr lang="en-US" sz="1600" b="1" dirty="0" smtClean="0">
              <a:solidFill>
                <a:srgbClr val="000000"/>
              </a:solidFill>
            </a:rPr>
            <a:t>UK: </a:t>
          </a:r>
          <a:r>
            <a:rPr lang="en-US" sz="1600" b="1" dirty="0" smtClean="0">
              <a:solidFill>
                <a:srgbClr val="000000"/>
              </a:solidFill>
            </a:rPr>
            <a:t>4.6</a:t>
          </a:r>
          <a:r>
            <a:rPr lang="en-US" sz="1600" b="1" dirty="0" smtClean="0">
              <a:solidFill>
                <a:srgbClr val="000000"/>
              </a:solidFill>
            </a:rPr>
            <a:t>%</a:t>
          </a:r>
          <a:endParaRPr lang="en-US" sz="1600" b="1" dirty="0">
            <a:solidFill>
              <a:srgbClr val="000000"/>
            </a:solidFill>
          </a:endParaRPr>
        </a:p>
      </cdr:txBody>
    </cdr:sp>
  </cdr:relSizeAnchor>
  <cdr:relSizeAnchor xmlns:cdr="http://schemas.openxmlformats.org/drawingml/2006/chartDrawing">
    <cdr:from>
      <cdr:x>0.47874</cdr:x>
      <cdr:y>0.36841</cdr:y>
    </cdr:from>
    <cdr:to>
      <cdr:x>0.56855</cdr:x>
      <cdr:y>0.50936</cdr:y>
    </cdr:to>
    <cdr:sp macro="" textlink="">
      <cdr:nvSpPr>
        <cdr:cNvPr id="4" name="Process 3"/>
        <cdr:cNvSpPr/>
      </cdr:nvSpPr>
      <cdr:spPr>
        <a:xfrm xmlns:a="http://schemas.openxmlformats.org/drawingml/2006/main">
          <a:off x="4033487" y="1871407"/>
          <a:ext cx="756652" cy="716028"/>
        </a:xfrm>
        <a:prstGeom xmlns:a="http://schemas.openxmlformats.org/drawingml/2006/main" prst="flowChartProcess">
          <a:avLst/>
        </a:prstGeom>
        <a:solidFill xmlns:a="http://schemas.openxmlformats.org/drawingml/2006/main">
          <a:schemeClr val="accent6"/>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600" b="1" dirty="0" smtClean="0">
              <a:solidFill>
                <a:schemeClr val="bg1"/>
              </a:solidFill>
            </a:rPr>
            <a:t>FR: </a:t>
          </a:r>
          <a:r>
            <a:rPr lang="en-US" sz="1600" b="1" dirty="0" smtClean="0">
              <a:solidFill>
                <a:schemeClr val="bg1"/>
              </a:solidFill>
            </a:rPr>
            <a:t>15.1</a:t>
          </a:r>
          <a:r>
            <a:rPr lang="en-US" sz="1600" b="1" dirty="0" smtClean="0">
              <a:solidFill>
                <a:schemeClr val="bg1"/>
              </a:solidFill>
            </a:rPr>
            <a:t>%</a:t>
          </a:r>
          <a:endParaRPr lang="en-US" sz="16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defRPr sz="2400" b="0" i="0" u="none" strike="noStrike" cap="none">
                <a:solidFill>
                  <a:schemeClr val="dk1"/>
                </a:solidFill>
                <a:latin typeface="Arial"/>
                <a:ea typeface="Arial"/>
                <a:cs typeface="Arial"/>
                <a:sym typeface="Arial"/>
              </a:defRPr>
            </a:lvl5pPr>
            <a:lvl6pPr marL="2286000" marR="0" lvl="5" indent="0" algn="l" rtl="0">
              <a:spcBef>
                <a:spcPts val="0"/>
              </a:spcBef>
              <a:defRPr sz="2400" b="0" i="0" u="none" strike="noStrike" cap="none">
                <a:solidFill>
                  <a:schemeClr val="dk1"/>
                </a:solidFill>
                <a:latin typeface="Arial"/>
                <a:ea typeface="Arial"/>
                <a:cs typeface="Arial"/>
                <a:sym typeface="Arial"/>
              </a:defRPr>
            </a:lvl6pPr>
            <a:lvl7pPr marL="2743200" marR="0" lvl="6" indent="0" algn="l" rtl="0">
              <a:spcBef>
                <a:spcPts val="0"/>
              </a:spcBef>
              <a:defRPr sz="2400" b="0" i="0" u="none" strike="noStrike" cap="none">
                <a:solidFill>
                  <a:schemeClr val="dk1"/>
                </a:solidFill>
                <a:latin typeface="Arial"/>
                <a:ea typeface="Arial"/>
                <a:cs typeface="Arial"/>
                <a:sym typeface="Arial"/>
              </a:defRPr>
            </a:lvl7pPr>
            <a:lvl8pPr marL="3200400" marR="0" lvl="7" indent="0" algn="l" rtl="0">
              <a:spcBef>
                <a:spcPts val="0"/>
              </a:spcBef>
              <a:defRPr sz="2400" b="0" i="0" u="none" strike="noStrike" cap="none">
                <a:solidFill>
                  <a:schemeClr val="dk1"/>
                </a:solidFill>
                <a:latin typeface="Arial"/>
                <a:ea typeface="Arial"/>
                <a:cs typeface="Arial"/>
                <a:sym typeface="Arial"/>
              </a:defRPr>
            </a:lvl8pPr>
            <a:lvl9pPr marL="3657600" marR="0" lvl="8" indent="0" algn="l" rtl="0">
              <a:spcBef>
                <a:spcPts val="0"/>
              </a:spcBef>
              <a:defRPr sz="24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defRPr sz="2400" b="0" i="0" u="none" strike="noStrike" cap="none">
                <a:solidFill>
                  <a:schemeClr val="dk1"/>
                </a:solidFill>
                <a:latin typeface="Arial"/>
                <a:ea typeface="Arial"/>
                <a:cs typeface="Arial"/>
                <a:sym typeface="Arial"/>
              </a:defRPr>
            </a:lvl5pPr>
            <a:lvl6pPr marL="2286000" marR="0" lvl="5" indent="0" algn="l" rtl="0">
              <a:spcBef>
                <a:spcPts val="0"/>
              </a:spcBef>
              <a:defRPr sz="2400" b="0" i="0" u="none" strike="noStrike" cap="none">
                <a:solidFill>
                  <a:schemeClr val="dk1"/>
                </a:solidFill>
                <a:latin typeface="Arial"/>
                <a:ea typeface="Arial"/>
                <a:cs typeface="Arial"/>
                <a:sym typeface="Arial"/>
              </a:defRPr>
            </a:lvl6pPr>
            <a:lvl7pPr marL="2743200" marR="0" lvl="6" indent="0" algn="l" rtl="0">
              <a:spcBef>
                <a:spcPts val="0"/>
              </a:spcBef>
              <a:defRPr sz="2400" b="0" i="0" u="none" strike="noStrike" cap="none">
                <a:solidFill>
                  <a:schemeClr val="dk1"/>
                </a:solidFill>
                <a:latin typeface="Arial"/>
                <a:ea typeface="Arial"/>
                <a:cs typeface="Arial"/>
                <a:sym typeface="Arial"/>
              </a:defRPr>
            </a:lvl7pPr>
            <a:lvl8pPr marL="3200400" marR="0" lvl="7" indent="0" algn="l" rtl="0">
              <a:spcBef>
                <a:spcPts val="0"/>
              </a:spcBef>
              <a:defRPr sz="2400" b="0" i="0" u="none" strike="noStrike" cap="none">
                <a:solidFill>
                  <a:schemeClr val="dk1"/>
                </a:solidFill>
                <a:latin typeface="Arial"/>
                <a:ea typeface="Arial"/>
                <a:cs typeface="Arial"/>
                <a:sym typeface="Arial"/>
              </a:defRPr>
            </a:lvl8pPr>
            <a:lvl9pPr marL="3657600" marR="0" lvl="8" indent="0" algn="l" rtl="0">
              <a:spcBef>
                <a:spcPts val="0"/>
              </a:spcBef>
              <a:defRPr sz="24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defRPr sz="1200" b="0" i="0" u="none" strike="noStrike" cap="none">
                <a:solidFill>
                  <a:schemeClr val="dk1"/>
                </a:solidFill>
                <a:latin typeface="Calibri"/>
                <a:ea typeface="Calibri"/>
                <a:cs typeface="Calibri"/>
                <a:sym typeface="Calibri"/>
              </a:defRPr>
            </a:lvl5pPr>
            <a:lvl6pPr marL="2286000" marR="0" lvl="5" indent="0" algn="l" rtl="0">
              <a:spcBef>
                <a:spcPts val="0"/>
              </a:spcBef>
              <a:defRPr sz="1200" b="0" i="0" u="none" strike="noStrike" cap="none">
                <a:solidFill>
                  <a:schemeClr val="dk1"/>
                </a:solidFill>
                <a:latin typeface="Calibri"/>
                <a:ea typeface="Calibri"/>
                <a:cs typeface="Calibri"/>
                <a:sym typeface="Calibri"/>
              </a:defRPr>
            </a:lvl6pPr>
            <a:lvl7pPr marL="2743200" marR="0" lvl="6" indent="0" algn="l" rtl="0">
              <a:spcBef>
                <a:spcPts val="0"/>
              </a:spcBef>
              <a:defRPr sz="1200" b="0" i="0" u="none" strike="noStrike" cap="none">
                <a:solidFill>
                  <a:schemeClr val="dk1"/>
                </a:solidFill>
                <a:latin typeface="Calibri"/>
                <a:ea typeface="Calibri"/>
                <a:cs typeface="Calibri"/>
                <a:sym typeface="Calibri"/>
              </a:defRPr>
            </a:lvl7pPr>
            <a:lvl8pPr marL="3200400" marR="0" lvl="7" indent="0" algn="l" rtl="0">
              <a:spcBef>
                <a:spcPts val="0"/>
              </a:spcBef>
              <a:defRPr sz="1200" b="0" i="0" u="none" strike="noStrike" cap="none">
                <a:solidFill>
                  <a:schemeClr val="dk1"/>
                </a:solidFill>
                <a:latin typeface="Calibri"/>
                <a:ea typeface="Calibri"/>
                <a:cs typeface="Calibri"/>
                <a:sym typeface="Calibri"/>
              </a:defRPr>
            </a:lvl8pPr>
            <a:lvl9pPr marL="3657600" marR="0" lvl="8" indent="0" algn="l" rtl="0">
              <a:spcBef>
                <a:spcPts val="0"/>
              </a:spcBef>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defRPr sz="2400" b="0" i="0" u="none" strike="noStrike" cap="none">
                <a:solidFill>
                  <a:schemeClr val="dk1"/>
                </a:solidFill>
                <a:latin typeface="Arial"/>
                <a:ea typeface="Arial"/>
                <a:cs typeface="Arial"/>
                <a:sym typeface="Arial"/>
              </a:defRPr>
            </a:lvl5pPr>
            <a:lvl6pPr marL="2286000" marR="0" lvl="5" indent="0" algn="l" rtl="0">
              <a:spcBef>
                <a:spcPts val="0"/>
              </a:spcBef>
              <a:defRPr sz="2400" b="0" i="0" u="none" strike="noStrike" cap="none">
                <a:solidFill>
                  <a:schemeClr val="dk1"/>
                </a:solidFill>
                <a:latin typeface="Arial"/>
                <a:ea typeface="Arial"/>
                <a:cs typeface="Arial"/>
                <a:sym typeface="Arial"/>
              </a:defRPr>
            </a:lvl6pPr>
            <a:lvl7pPr marL="2743200" marR="0" lvl="6" indent="0" algn="l" rtl="0">
              <a:spcBef>
                <a:spcPts val="0"/>
              </a:spcBef>
              <a:defRPr sz="2400" b="0" i="0" u="none" strike="noStrike" cap="none">
                <a:solidFill>
                  <a:schemeClr val="dk1"/>
                </a:solidFill>
                <a:latin typeface="Arial"/>
                <a:ea typeface="Arial"/>
                <a:cs typeface="Arial"/>
                <a:sym typeface="Arial"/>
              </a:defRPr>
            </a:lvl7pPr>
            <a:lvl8pPr marL="3200400" marR="0" lvl="7" indent="0" algn="l" rtl="0">
              <a:spcBef>
                <a:spcPts val="0"/>
              </a:spcBef>
              <a:defRPr sz="2400" b="0" i="0" u="none" strike="noStrike" cap="none">
                <a:solidFill>
                  <a:schemeClr val="dk1"/>
                </a:solidFill>
                <a:latin typeface="Arial"/>
                <a:ea typeface="Arial"/>
                <a:cs typeface="Arial"/>
                <a:sym typeface="Arial"/>
              </a:defRPr>
            </a:lvl8pPr>
            <a:lvl9pPr marL="3657600" marR="0" lvl="8" indent="0" algn="l" rtl="0">
              <a:spcBef>
                <a:spcPts val="0"/>
              </a:spcBef>
              <a:defRPr sz="24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6845222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AU" sz="1200" b="0" i="0" u="none" strike="noStrike" kern="1200" cap="none" dirty="0" smtClean="0">
                <a:solidFill>
                  <a:schemeClr val="dk1"/>
                </a:solidFill>
                <a:effectLst/>
                <a:latin typeface="Calibri"/>
                <a:ea typeface="Calibri"/>
                <a:cs typeface="Calibri"/>
                <a:sym typeface="Calibri"/>
              </a:rPr>
              <a:t>According to the Commission’s 2019 progress report (using</a:t>
            </a:r>
            <a:r>
              <a:rPr lang="en-AU" sz="1200" b="0" i="0" u="none" strike="noStrike" kern="1200" cap="none" baseline="0" dirty="0" smtClean="0">
                <a:solidFill>
                  <a:schemeClr val="dk1"/>
                </a:solidFill>
                <a:effectLst/>
                <a:latin typeface="Calibri"/>
                <a:ea typeface="Calibri"/>
                <a:cs typeface="Calibri"/>
                <a:sym typeface="Calibri"/>
              </a:rPr>
              <a:t> figures from 2017) </a:t>
            </a:r>
            <a:r>
              <a:rPr lang="en-AU" sz="1200" b="0" i="0" u="none" strike="noStrike" kern="1200" cap="none" dirty="0" smtClean="0">
                <a:solidFill>
                  <a:schemeClr val="dk1"/>
                </a:solidFill>
                <a:effectLst/>
                <a:latin typeface="Calibri"/>
                <a:ea typeface="Calibri"/>
                <a:cs typeface="Calibri"/>
                <a:sym typeface="Calibri"/>
              </a:rPr>
              <a:t>11</a:t>
            </a:r>
            <a:r>
              <a:rPr lang="en-AU" sz="1200" b="0" i="0" u="none" strike="noStrike" kern="1200" cap="none" baseline="0" dirty="0" smtClean="0">
                <a:solidFill>
                  <a:schemeClr val="dk1"/>
                </a:solidFill>
                <a:effectLst/>
                <a:latin typeface="Calibri"/>
                <a:ea typeface="Calibri"/>
                <a:cs typeface="Calibri"/>
                <a:sym typeface="Calibri"/>
              </a:rPr>
              <a:t> Member states have surpassed their targets, 10 have met interim targets and will likely meet their 2020 targets and 7 have missed their interim targets and are deemed to be at risk of missing 2020 targets.</a:t>
            </a:r>
            <a:endParaRPr dirty="0"/>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Existing</a:t>
            </a:r>
            <a:r>
              <a:rPr lang="en-US" baseline="0" dirty="0" smtClean="0"/>
              <a:t> hydro accounted for about 80% of France’s renewables in 2010. If that is subtracted, the two curves look very similar</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35683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AU" dirty="0" smtClean="0"/>
              <a:t>No of employees gives a</a:t>
            </a:r>
            <a:r>
              <a:rPr lang="en-AU" baseline="0" dirty="0" smtClean="0"/>
              <a:t> better indication of the size of SOEs than market value due to negative equity value for AREVA (-2.5 billion euro), which became part of EDF at end of 2015</a:t>
            </a:r>
            <a:endParaRPr dirty="0"/>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AU" dirty="0" err="1" smtClean="0"/>
              <a:t>Herfindahl</a:t>
            </a:r>
            <a:r>
              <a:rPr lang="en-AU" dirty="0" smtClean="0"/>
              <a:t>-Hirschman Index</a:t>
            </a:r>
            <a:endParaRPr dirty="0"/>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AU" dirty="0" smtClean="0"/>
              <a:t>Power</a:t>
            </a:r>
            <a:r>
              <a:rPr lang="en-AU" baseline="0" dirty="0" smtClean="0"/>
              <a:t> generation is dominated by a single technology (nuclear) with support from hydro and gas. Note that the nuclear share is normally closer to 75% but there were a higher number of plants closed for maintenance/safety inspections in 2017.</a:t>
            </a:r>
          </a:p>
          <a:p>
            <a:pPr lvl="0">
              <a:spcBef>
                <a:spcPts val="0"/>
              </a:spcBef>
              <a:buNone/>
            </a:pPr>
            <a:r>
              <a:rPr lang="en-AU" baseline="0" dirty="0" smtClean="0"/>
              <a:t>UK’s generation mix is far more diverse with Gas, renewables and nuclear all providing significant shares.</a:t>
            </a:r>
            <a:endParaRPr dirty="0"/>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 </a:t>
            </a:r>
            <a:r>
              <a:rPr lang="en-US" dirty="0" err="1" smtClean="0"/>
              <a:t>distibguishes</a:t>
            </a:r>
            <a:r>
              <a:rPr lang="en-US" dirty="0" smtClean="0"/>
              <a:t> between institutions (the</a:t>
            </a:r>
            <a:r>
              <a:rPr lang="en-US" baseline="0" dirty="0" smtClean="0"/>
              <a:t> rules of the game) and </a:t>
            </a:r>
            <a:r>
              <a:rPr lang="en-US" baseline="0" dirty="0" err="1" smtClean="0"/>
              <a:t>organisations</a:t>
            </a:r>
            <a:r>
              <a:rPr lang="en-US" baseline="0" dirty="0" smtClean="0"/>
              <a:t> (the players)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7353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 </a:t>
            </a:r>
            <a:r>
              <a:rPr lang="en-US" dirty="0" err="1" smtClean="0"/>
              <a:t>distibguishes</a:t>
            </a:r>
            <a:r>
              <a:rPr lang="en-US" dirty="0" smtClean="0"/>
              <a:t> between institutions (the</a:t>
            </a:r>
            <a:r>
              <a:rPr lang="en-US" baseline="0" dirty="0" smtClean="0"/>
              <a:t> rules of the game) and </a:t>
            </a:r>
            <a:r>
              <a:rPr lang="en-US" baseline="0" dirty="0" err="1" smtClean="0"/>
              <a:t>organisations</a:t>
            </a:r>
            <a:r>
              <a:rPr lang="en-US" baseline="0" dirty="0" smtClean="0"/>
              <a:t> (</a:t>
            </a:r>
            <a:r>
              <a:rPr lang="en-US" baseline="0" smtClean="0"/>
              <a:t>the players)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7353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cap="none" dirty="0" smtClean="0">
                <a:solidFill>
                  <a:schemeClr val="dk1"/>
                </a:solidFill>
                <a:effectLst/>
                <a:latin typeface="Calibri"/>
                <a:ea typeface="Calibri"/>
                <a:cs typeface="Calibri"/>
                <a:sym typeface="Calibri"/>
              </a:rPr>
              <a:t>following the oil shock in the 1970s and the subsequent stagnation in economic performance. At first, member states turned inwards to protect their own industries, ushering in a period of ‘</a:t>
            </a:r>
            <a:r>
              <a:rPr lang="en-AU" sz="1200" b="0" i="0" u="none" strike="noStrike" kern="1200" cap="none" dirty="0" err="1" smtClean="0">
                <a:solidFill>
                  <a:schemeClr val="dk1"/>
                </a:solidFill>
                <a:effectLst/>
                <a:latin typeface="Calibri"/>
                <a:ea typeface="Calibri"/>
                <a:cs typeface="Calibri"/>
                <a:sym typeface="Calibri"/>
              </a:rPr>
              <a:t>Eurosclerosis</a:t>
            </a:r>
            <a:r>
              <a:rPr lang="en-AU" sz="1200" b="0" i="0" u="none" strike="noStrike" kern="1200" cap="none" dirty="0" smtClean="0">
                <a:solidFill>
                  <a:schemeClr val="dk1"/>
                </a:solidFill>
                <a:effectLst/>
                <a:latin typeface="Calibri"/>
                <a:ea typeface="Calibri"/>
                <a:cs typeface="Calibri"/>
                <a:sym typeface="Calibri"/>
              </a:rPr>
              <a:t>’ (</a:t>
            </a:r>
            <a:r>
              <a:rPr lang="en-AU" sz="1200" b="0" i="0" u="none" strike="noStrike" kern="1200" cap="none" dirty="0" err="1" smtClean="0">
                <a:solidFill>
                  <a:schemeClr val="dk1"/>
                </a:solidFill>
                <a:effectLst/>
                <a:latin typeface="Calibri"/>
                <a:ea typeface="Calibri"/>
                <a:cs typeface="Calibri"/>
                <a:sym typeface="Calibri"/>
              </a:rPr>
              <a:t>Javanovic</a:t>
            </a:r>
            <a:r>
              <a:rPr lang="en-AU" sz="1200" b="0" i="0" u="none" strike="noStrike" kern="1200" cap="none" dirty="0" smtClean="0">
                <a:solidFill>
                  <a:schemeClr val="dk1"/>
                </a:solidFill>
                <a:effectLst/>
                <a:latin typeface="Calibri"/>
                <a:ea typeface="Calibri"/>
                <a:cs typeface="Calibri"/>
                <a:sym typeface="Calibri"/>
              </a:rPr>
              <a:t>, 2013, pp. 515-16). Without significant reform the EU would have faded into irrelevance; however, the adverse economic conditions eventually changed the calculation for member states. The slowing economy, increasing unemployment and concerns about European competitiveness relative to the United States and Japan provided impetus for the adoption of the SEA in 1986 (Egan, 2010, pp. 264-266). The SEA ushered in a new phase of European integration that replaced “a functionalist and constitutionalist approach of markedly French origins with an approach of more federalist and evolutionary inspiration, strongly influenced by the German experience and presence” (</a:t>
            </a:r>
            <a:r>
              <a:rPr lang="en-AU" sz="1200" b="0" i="0" u="none" strike="noStrike" kern="1200" cap="none" dirty="0" err="1" smtClean="0">
                <a:solidFill>
                  <a:schemeClr val="dk1"/>
                </a:solidFill>
                <a:effectLst/>
                <a:latin typeface="Calibri"/>
                <a:ea typeface="Calibri"/>
                <a:cs typeface="Calibri"/>
                <a:sym typeface="Calibri"/>
              </a:rPr>
              <a:t>Patrizio</a:t>
            </a:r>
            <a:r>
              <a:rPr lang="en-AU" sz="1200" b="0" i="0" u="none" strike="noStrike" kern="1200" cap="none" dirty="0" smtClean="0">
                <a:solidFill>
                  <a:schemeClr val="dk1"/>
                </a:solidFill>
                <a:effectLst/>
                <a:latin typeface="Calibri"/>
                <a:ea typeface="Calibri"/>
                <a:cs typeface="Calibri"/>
                <a:sym typeface="Calibri"/>
              </a:rPr>
              <a:t>, 1998, p.7).</a:t>
            </a:r>
            <a:r>
              <a:rPr lang="en-AU" dirty="0" smtClean="0">
                <a:effectLst/>
              </a:rPr>
              <a:t> </a:t>
            </a:r>
            <a:endParaRPr dirty="0"/>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cap="none" dirty="0" smtClean="0">
                <a:solidFill>
                  <a:schemeClr val="dk1"/>
                </a:solidFill>
                <a:effectLst/>
                <a:latin typeface="Calibri"/>
                <a:ea typeface="Calibri"/>
                <a:cs typeface="Calibri"/>
                <a:sym typeface="Calibri"/>
              </a:rPr>
              <a:t>following the oil shock in the 1970s and the subsequent stagnation in economic performance. At first, member states turned inwards to protect their own industries, ushering in a period of ‘</a:t>
            </a:r>
            <a:r>
              <a:rPr lang="en-AU" sz="1200" b="0" i="0" u="none" strike="noStrike" kern="1200" cap="none" dirty="0" err="1" smtClean="0">
                <a:solidFill>
                  <a:schemeClr val="dk1"/>
                </a:solidFill>
                <a:effectLst/>
                <a:latin typeface="Calibri"/>
                <a:ea typeface="Calibri"/>
                <a:cs typeface="Calibri"/>
                <a:sym typeface="Calibri"/>
              </a:rPr>
              <a:t>Eurosclerosis</a:t>
            </a:r>
            <a:r>
              <a:rPr lang="en-AU" sz="1200" b="0" i="0" u="none" strike="noStrike" kern="1200" cap="none" dirty="0" smtClean="0">
                <a:solidFill>
                  <a:schemeClr val="dk1"/>
                </a:solidFill>
                <a:effectLst/>
                <a:latin typeface="Calibri"/>
                <a:ea typeface="Calibri"/>
                <a:cs typeface="Calibri"/>
                <a:sym typeface="Calibri"/>
              </a:rPr>
              <a:t>’ (</a:t>
            </a:r>
            <a:r>
              <a:rPr lang="en-AU" sz="1200" b="0" i="0" u="none" strike="noStrike" kern="1200" cap="none" dirty="0" err="1" smtClean="0">
                <a:solidFill>
                  <a:schemeClr val="dk1"/>
                </a:solidFill>
                <a:effectLst/>
                <a:latin typeface="Calibri"/>
                <a:ea typeface="Calibri"/>
                <a:cs typeface="Calibri"/>
                <a:sym typeface="Calibri"/>
              </a:rPr>
              <a:t>Javanovic</a:t>
            </a:r>
            <a:r>
              <a:rPr lang="en-AU" sz="1200" b="0" i="0" u="none" strike="noStrike" kern="1200" cap="none" dirty="0" smtClean="0">
                <a:solidFill>
                  <a:schemeClr val="dk1"/>
                </a:solidFill>
                <a:effectLst/>
                <a:latin typeface="Calibri"/>
                <a:ea typeface="Calibri"/>
                <a:cs typeface="Calibri"/>
                <a:sym typeface="Calibri"/>
              </a:rPr>
              <a:t>, 2013, pp. 515-16). Without significant reform the EU would have faded into irrelevance; however, the adverse economic conditions eventually changed the calculation for member states. The slowing economy, increasing unemployment and concerns about European competitiveness relative to the United States and Japan provided impetus for the adoption of the SEA in 1986 (Egan, 2010, pp. 264-266). The SEA ushered in a new phase of European integration that replaced “a functionalist and constitutionalist approach of markedly French origins with an approach of more federalist and evolutionary inspiration, strongly influenced by the German experience and presence” (</a:t>
            </a:r>
            <a:r>
              <a:rPr lang="en-AU" sz="1200" b="0" i="0" u="none" strike="noStrike" kern="1200" cap="none" dirty="0" err="1" smtClean="0">
                <a:solidFill>
                  <a:schemeClr val="dk1"/>
                </a:solidFill>
                <a:effectLst/>
                <a:latin typeface="Calibri"/>
                <a:ea typeface="Calibri"/>
                <a:cs typeface="Calibri"/>
                <a:sym typeface="Calibri"/>
              </a:rPr>
              <a:t>Patrizio</a:t>
            </a:r>
            <a:r>
              <a:rPr lang="en-AU" sz="1200" b="0" i="0" u="none" strike="noStrike" kern="1200" cap="none" dirty="0" smtClean="0">
                <a:solidFill>
                  <a:schemeClr val="dk1"/>
                </a:solidFill>
                <a:effectLst/>
                <a:latin typeface="Calibri"/>
                <a:ea typeface="Calibri"/>
                <a:cs typeface="Calibri"/>
                <a:sym typeface="Calibri"/>
              </a:rPr>
              <a:t>, 1998, p.7).</a:t>
            </a:r>
            <a:r>
              <a:rPr lang="en-AU" dirty="0" smtClean="0">
                <a:effectLst/>
              </a:rPr>
              <a:t> </a:t>
            </a:r>
            <a:endParaRPr dirty="0"/>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 </a:t>
            </a:r>
            <a:r>
              <a:rPr lang="en-US" dirty="0" err="1" smtClean="0"/>
              <a:t>distibguishes</a:t>
            </a:r>
            <a:r>
              <a:rPr lang="en-US" dirty="0" smtClean="0"/>
              <a:t> between institutions (the</a:t>
            </a:r>
            <a:r>
              <a:rPr lang="en-US" baseline="0" dirty="0" smtClean="0"/>
              <a:t> rules of the game) and </a:t>
            </a:r>
            <a:r>
              <a:rPr lang="en-US" baseline="0" dirty="0" err="1" smtClean="0"/>
              <a:t>organisations</a:t>
            </a:r>
            <a:r>
              <a:rPr lang="en-US" baseline="0" dirty="0" smtClean="0"/>
              <a:t> (the players)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7353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 </a:t>
            </a:r>
            <a:r>
              <a:rPr lang="en-US" dirty="0" err="1" smtClean="0"/>
              <a:t>distibguishes</a:t>
            </a:r>
            <a:r>
              <a:rPr lang="en-US" dirty="0" smtClean="0"/>
              <a:t> between institutions (the</a:t>
            </a:r>
            <a:r>
              <a:rPr lang="en-US" baseline="0" dirty="0" smtClean="0"/>
              <a:t> rules of the game) and </a:t>
            </a:r>
            <a:r>
              <a:rPr lang="en-US" baseline="0" dirty="0" err="1" smtClean="0"/>
              <a:t>organisations</a:t>
            </a:r>
            <a:r>
              <a:rPr lang="en-US" baseline="0" dirty="0" smtClean="0"/>
              <a:t> (the players)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7353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 </a:t>
            </a:r>
            <a:r>
              <a:rPr lang="en-US" dirty="0" err="1" smtClean="0"/>
              <a:t>distibguishes</a:t>
            </a:r>
            <a:r>
              <a:rPr lang="en-US" dirty="0" smtClean="0"/>
              <a:t> between institutions (the</a:t>
            </a:r>
            <a:r>
              <a:rPr lang="en-US" baseline="0" dirty="0" smtClean="0"/>
              <a:t> rules of the game) and </a:t>
            </a:r>
            <a:r>
              <a:rPr lang="en-US" baseline="0" dirty="0" err="1" smtClean="0"/>
              <a:t>organisations</a:t>
            </a:r>
            <a:r>
              <a:rPr lang="en-US" baseline="0" dirty="0" smtClean="0"/>
              <a:t> (the players)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7353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AU" sz="1200" b="0" i="0" u="none" strike="noStrike" kern="1200" cap="none" dirty="0" smtClean="0">
                <a:solidFill>
                  <a:schemeClr val="dk1"/>
                </a:solidFill>
                <a:effectLst/>
                <a:latin typeface="Calibri"/>
                <a:ea typeface="Calibri"/>
                <a:cs typeface="Calibri"/>
                <a:sym typeface="Calibri"/>
              </a:rPr>
              <a:t>Why focus on the EU?</a:t>
            </a:r>
            <a:r>
              <a:rPr lang="en-AU" sz="1200" b="0" i="0" u="none" strike="noStrike" kern="1200" cap="none" baseline="0" dirty="0" smtClean="0">
                <a:solidFill>
                  <a:schemeClr val="dk1"/>
                </a:solidFill>
                <a:effectLst/>
                <a:latin typeface="Calibri"/>
                <a:ea typeface="Calibri"/>
                <a:cs typeface="Calibri"/>
                <a:sym typeface="Calibri"/>
              </a:rPr>
              <a:t> </a:t>
            </a:r>
            <a:r>
              <a:rPr lang="en-AU" sz="1200" b="0" i="0" u="none" strike="noStrike" kern="1200" cap="none" dirty="0" smtClean="0">
                <a:solidFill>
                  <a:schemeClr val="dk1"/>
                </a:solidFill>
                <a:effectLst/>
                <a:latin typeface="Calibri"/>
                <a:ea typeface="Calibri"/>
                <a:cs typeface="Calibri"/>
                <a:sym typeface="Calibri"/>
              </a:rPr>
              <a:t>The EU is the third largest source of greenhouse gas emissions, behind China and the United States; therefore its efforts could be significant in the global effort to reduce emissions (CAIT Climate Data Explorer 2015). </a:t>
            </a:r>
            <a:endParaRPr dirty="0"/>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AU" dirty="0" smtClean="0"/>
              <a:t>According the the Commission emissions from the sector will be 21% lower than 2005. The question is, to what extent</a:t>
            </a:r>
            <a:r>
              <a:rPr lang="en-AU" baseline="0" dirty="0" smtClean="0"/>
              <a:t> has the ETS contributed to this decline?</a:t>
            </a:r>
            <a:endParaRPr dirty="0"/>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AU" dirty="0" smtClean="0"/>
              <a:t>Nuclear: 130 plants in the EU, 58 of which are in France.</a:t>
            </a:r>
            <a:r>
              <a:rPr lang="en-AU" baseline="0" dirty="0" smtClean="0"/>
              <a:t> Sweden and the UK account for another 30 (15 each)</a:t>
            </a:r>
            <a:endParaRPr dirty="0"/>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AU" dirty="0" smtClean="0"/>
              <a:t>Europeanization </a:t>
            </a:r>
            <a:r>
              <a:rPr lang="en-AU" dirty="0" smtClean="0"/>
              <a:t>differs </a:t>
            </a:r>
            <a:r>
              <a:rPr lang="en-AU" dirty="0" smtClean="0"/>
              <a:t>from implementation</a:t>
            </a:r>
            <a:endParaRPr dirty="0"/>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AU" dirty="0" smtClean="0"/>
              <a:t>Europeanization </a:t>
            </a:r>
            <a:r>
              <a:rPr lang="en-AU" dirty="0" smtClean="0"/>
              <a:t>differs </a:t>
            </a:r>
            <a:r>
              <a:rPr lang="en-AU" dirty="0" smtClean="0"/>
              <a:t>from implementation</a:t>
            </a:r>
            <a:endParaRPr dirty="0"/>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AU" dirty="0" smtClean="0"/>
              <a:t>The new President</a:t>
            </a:r>
            <a:r>
              <a:rPr lang="en-AU" baseline="0" dirty="0" smtClean="0"/>
              <a:t> of the Commission, </a:t>
            </a:r>
            <a:r>
              <a:rPr lang="en-AU" dirty="0" smtClean="0"/>
              <a:t>Ursula von de </a:t>
            </a:r>
            <a:r>
              <a:rPr lang="en-AU" dirty="0" err="1" smtClean="0"/>
              <a:t>Leyen</a:t>
            </a:r>
            <a:r>
              <a:rPr lang="en-AU" dirty="0" smtClean="0"/>
              <a:t>, pledged to increase the EU’s emission reduction target to 55% by 2030 in an effort to win support of MEPs in the lead</a:t>
            </a:r>
            <a:r>
              <a:rPr lang="en-AU" baseline="0" dirty="0" smtClean="0"/>
              <a:t> up to her confirmation vote.</a:t>
            </a:r>
            <a:endParaRPr dirty="0"/>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cxnSp>
        <p:nvCxnSpPr>
          <p:cNvPr id="20" name="Shape 20"/>
          <p:cNvCxnSpPr/>
          <p:nvPr/>
        </p:nvCxnSpPr>
        <p:spPr>
          <a:xfrm>
            <a:off x="1812925" y="107950"/>
            <a:ext cx="0" cy="862012"/>
          </a:xfrm>
          <a:prstGeom prst="straightConnector1">
            <a:avLst/>
          </a:prstGeom>
          <a:noFill/>
          <a:ln w="9525" cap="flat" cmpd="sng">
            <a:solidFill>
              <a:schemeClr val="lt1"/>
            </a:solidFill>
            <a:prstDash val="solid"/>
            <a:round/>
            <a:headEnd type="none" w="med" len="med"/>
            <a:tailEnd type="none" w="med" len="med"/>
          </a:ln>
        </p:spPr>
      </p:cxnSp>
      <p:cxnSp>
        <p:nvCxnSpPr>
          <p:cNvPr id="21" name="Shape 21"/>
          <p:cNvCxnSpPr/>
          <p:nvPr/>
        </p:nvCxnSpPr>
        <p:spPr>
          <a:xfrm>
            <a:off x="2743200" y="107950"/>
            <a:ext cx="1587" cy="519112"/>
          </a:xfrm>
          <a:prstGeom prst="straightConnector1">
            <a:avLst/>
          </a:prstGeom>
          <a:noFill/>
          <a:ln w="9525" cap="flat" cmpd="sng">
            <a:solidFill>
              <a:schemeClr val="lt1"/>
            </a:solidFill>
            <a:prstDash val="solid"/>
            <a:round/>
            <a:headEnd type="none" w="med" len="med"/>
            <a:tailEnd type="none" w="med" len="med"/>
          </a:ln>
        </p:spPr>
      </p:cxnSp>
      <p:pic>
        <p:nvPicPr>
          <p:cNvPr id="22" name="Shape 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88" y="0"/>
            <a:ext cx="9145588" cy="6859587"/>
          </a:xfrm>
          <a:prstGeom prst="rect">
            <a:avLst/>
          </a:prstGeom>
          <a:noFill/>
          <a:ln>
            <a:noFill/>
          </a:ln>
        </p:spPr>
      </p:pic>
      <p:cxnSp>
        <p:nvCxnSpPr>
          <p:cNvPr id="23" name="Shape 23"/>
          <p:cNvCxnSpPr/>
          <p:nvPr/>
        </p:nvCxnSpPr>
        <p:spPr>
          <a:xfrm>
            <a:off x="2977748" y="1785938"/>
            <a:ext cx="1587" cy="1312862"/>
          </a:xfrm>
          <a:prstGeom prst="straightConnector1">
            <a:avLst/>
          </a:prstGeom>
          <a:noFill/>
          <a:ln w="9525" cap="flat" cmpd="sng">
            <a:solidFill>
              <a:schemeClr val="lt1"/>
            </a:solidFill>
            <a:prstDash val="solid"/>
            <a:round/>
            <a:headEnd type="none" w="med" len="med"/>
            <a:tailEnd type="none" w="med" len="med"/>
          </a:ln>
        </p:spPr>
      </p:cxnSp>
      <p:pic>
        <p:nvPicPr>
          <p:cNvPr id="24" name="Shape 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62426" y="1752600"/>
            <a:ext cx="1347788" cy="1366837"/>
          </a:xfrm>
          <a:prstGeom prst="rect">
            <a:avLst/>
          </a:prstGeom>
          <a:noFill/>
          <a:ln>
            <a:noFill/>
          </a:ln>
        </p:spPr>
      </p:pic>
      <p:sp>
        <p:nvSpPr>
          <p:cNvPr id="25" name="Shape 25"/>
          <p:cNvSpPr txBox="1">
            <a:spLocks noGrp="1"/>
          </p:cNvSpPr>
          <p:nvPr>
            <p:ph type="ctrTitle"/>
          </p:nvPr>
        </p:nvSpPr>
        <p:spPr>
          <a:xfrm>
            <a:off x="3185710" y="1905000"/>
            <a:ext cx="5486399" cy="1143000"/>
          </a:xfrm>
          <a:prstGeom prst="rect">
            <a:avLst/>
          </a:prstGeom>
          <a:noFill/>
          <a:ln>
            <a:noFill/>
          </a:ln>
        </p:spPr>
        <p:txBody>
          <a:bodyPr lIns="91425" tIns="91425" rIns="91425" bIns="91425" anchor="ctr" anchorCtr="0"/>
          <a:lstStyle>
            <a:lvl1pPr marL="0" marR="0" lvl="0" indent="0" algn="l" rtl="0">
              <a:spcBef>
                <a:spcPts val="0"/>
              </a:spcBef>
              <a:spcAft>
                <a:spcPts val="0"/>
              </a:spcAft>
              <a:defRPr sz="2000" b="1" i="0" u="none" strike="noStrike" cap="none">
                <a:solidFill>
                  <a:schemeClr val="lt1"/>
                </a:solidFill>
                <a:latin typeface="Arial"/>
                <a:ea typeface="Arial"/>
                <a:cs typeface="Arial"/>
                <a:sym typeface="Arial"/>
              </a:defRPr>
            </a:lvl1pPr>
            <a:lvl2pPr marL="0" marR="0" lvl="1" indent="0" algn="l" rtl="0">
              <a:spcBef>
                <a:spcPts val="0"/>
              </a:spcBef>
              <a:spcAft>
                <a:spcPts val="0"/>
              </a:spcAft>
              <a:defRPr sz="2000" b="1" i="0" u="none" strike="noStrike" cap="none">
                <a:solidFill>
                  <a:schemeClr val="lt1"/>
                </a:solidFill>
                <a:latin typeface="Arial"/>
                <a:ea typeface="Arial"/>
                <a:cs typeface="Arial"/>
                <a:sym typeface="Arial"/>
              </a:defRPr>
            </a:lvl2pPr>
            <a:lvl3pPr marL="0" marR="0" lvl="2" indent="0" algn="l" rtl="0">
              <a:spcBef>
                <a:spcPts val="0"/>
              </a:spcBef>
              <a:spcAft>
                <a:spcPts val="0"/>
              </a:spcAft>
              <a:defRPr sz="2000" b="1" i="0" u="none" strike="noStrike" cap="none">
                <a:solidFill>
                  <a:schemeClr val="lt1"/>
                </a:solidFill>
                <a:latin typeface="Arial"/>
                <a:ea typeface="Arial"/>
                <a:cs typeface="Arial"/>
                <a:sym typeface="Arial"/>
              </a:defRPr>
            </a:lvl3pPr>
            <a:lvl4pPr marL="0" marR="0" lvl="3" indent="0" algn="l" rtl="0">
              <a:spcBef>
                <a:spcPts val="0"/>
              </a:spcBef>
              <a:spcAft>
                <a:spcPts val="0"/>
              </a:spcAft>
              <a:defRPr sz="2000" b="1" i="0" u="none" strike="noStrike" cap="none">
                <a:solidFill>
                  <a:schemeClr val="lt1"/>
                </a:solidFill>
                <a:latin typeface="Arial"/>
                <a:ea typeface="Arial"/>
                <a:cs typeface="Arial"/>
                <a:sym typeface="Arial"/>
              </a:defRPr>
            </a:lvl4pPr>
            <a:lvl5pPr marL="0" marR="0" lvl="4" indent="0" algn="l" rtl="0">
              <a:spcBef>
                <a:spcPts val="0"/>
              </a:spcBef>
              <a:spcAft>
                <a:spcPts val="0"/>
              </a:spcAft>
              <a:defRPr sz="20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defRPr sz="20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defRPr sz="20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defRPr sz="20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defRPr sz="2000" b="1" i="0" u="none" strike="noStrike" cap="none">
                <a:solidFill>
                  <a:schemeClr val="lt1"/>
                </a:solidFill>
                <a:latin typeface="Arial"/>
                <a:ea typeface="Arial"/>
                <a:cs typeface="Arial"/>
                <a:sym typeface="Arial"/>
              </a:defRPr>
            </a:lvl9pPr>
          </a:lstStyle>
          <a:p>
            <a:endParaRPr dirty="0"/>
          </a:p>
        </p:txBody>
      </p:sp>
      <p:sp>
        <p:nvSpPr>
          <p:cNvPr id="26" name="Shape 26"/>
          <p:cNvSpPr txBox="1">
            <a:spLocks noGrp="1"/>
          </p:cNvSpPr>
          <p:nvPr>
            <p:ph type="subTitle" idx="1"/>
          </p:nvPr>
        </p:nvSpPr>
        <p:spPr>
          <a:xfrm>
            <a:off x="1371600" y="3886200"/>
            <a:ext cx="6400799" cy="609599"/>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971800" y="76200"/>
            <a:ext cx="5791200" cy="685799"/>
          </a:xfrm>
          <a:prstGeom prst="rect">
            <a:avLst/>
          </a:prstGeom>
          <a:noFill/>
          <a:ln>
            <a:noFill/>
          </a:ln>
        </p:spPr>
        <p:txBody>
          <a:bodyPr lIns="91425" tIns="91425" rIns="91425" bIns="91425" anchor="ctr" anchorCtr="0"/>
          <a:lstStyle>
            <a:lvl1pPr lvl="0" algn="l" rtl="0">
              <a:spcBef>
                <a:spcPts val="0"/>
              </a:spcBef>
              <a:spcAft>
                <a:spcPts val="0"/>
              </a:spcAft>
              <a:defRPr sz="2000" b="1">
                <a:solidFill>
                  <a:schemeClr val="lt1"/>
                </a:solidFill>
                <a:latin typeface="Arial"/>
                <a:ea typeface="Arial"/>
                <a:cs typeface="Arial"/>
                <a:sym typeface="Arial"/>
              </a:defRPr>
            </a:lvl1pPr>
            <a:lvl2pPr lvl="1" algn="l" rtl="0">
              <a:spcBef>
                <a:spcPts val="0"/>
              </a:spcBef>
              <a:spcAft>
                <a:spcPts val="0"/>
              </a:spcAft>
              <a:defRPr sz="2000" b="1">
                <a:solidFill>
                  <a:schemeClr val="lt1"/>
                </a:solidFill>
                <a:latin typeface="Arial"/>
                <a:ea typeface="Arial"/>
                <a:cs typeface="Arial"/>
                <a:sym typeface="Arial"/>
              </a:defRPr>
            </a:lvl2pPr>
            <a:lvl3pPr lvl="2" algn="l" rtl="0">
              <a:spcBef>
                <a:spcPts val="0"/>
              </a:spcBef>
              <a:spcAft>
                <a:spcPts val="0"/>
              </a:spcAft>
              <a:defRPr sz="2000" b="1">
                <a:solidFill>
                  <a:schemeClr val="lt1"/>
                </a:solidFill>
                <a:latin typeface="Arial"/>
                <a:ea typeface="Arial"/>
                <a:cs typeface="Arial"/>
                <a:sym typeface="Arial"/>
              </a:defRPr>
            </a:lvl3pPr>
            <a:lvl4pPr lvl="3" algn="l" rtl="0">
              <a:spcBef>
                <a:spcPts val="0"/>
              </a:spcBef>
              <a:spcAft>
                <a:spcPts val="0"/>
              </a:spcAft>
              <a:defRPr sz="2000" b="1">
                <a:solidFill>
                  <a:schemeClr val="lt1"/>
                </a:solidFill>
                <a:latin typeface="Arial"/>
                <a:ea typeface="Arial"/>
                <a:cs typeface="Arial"/>
                <a:sym typeface="Arial"/>
              </a:defRPr>
            </a:lvl4pPr>
            <a:lvl5pPr lvl="4" algn="l" rtl="0">
              <a:spcBef>
                <a:spcPts val="0"/>
              </a:spcBef>
              <a:spcAft>
                <a:spcPts val="0"/>
              </a:spcAft>
              <a:defRPr sz="2000" b="1">
                <a:solidFill>
                  <a:schemeClr val="lt1"/>
                </a:solidFill>
                <a:latin typeface="Arial"/>
                <a:ea typeface="Arial"/>
                <a:cs typeface="Arial"/>
                <a:sym typeface="Arial"/>
              </a:defRPr>
            </a:lvl5pPr>
            <a:lvl6pPr marL="457200" lvl="5" algn="l" rtl="0">
              <a:spcBef>
                <a:spcPts val="0"/>
              </a:spcBef>
              <a:spcAft>
                <a:spcPts val="0"/>
              </a:spcAft>
              <a:defRPr sz="2000" b="1">
                <a:solidFill>
                  <a:schemeClr val="lt1"/>
                </a:solidFill>
                <a:latin typeface="Arial"/>
                <a:ea typeface="Arial"/>
                <a:cs typeface="Arial"/>
                <a:sym typeface="Arial"/>
              </a:defRPr>
            </a:lvl6pPr>
            <a:lvl7pPr marL="914400" lvl="6" algn="l" rtl="0">
              <a:spcBef>
                <a:spcPts val="0"/>
              </a:spcBef>
              <a:spcAft>
                <a:spcPts val="0"/>
              </a:spcAft>
              <a:defRPr sz="2000" b="1">
                <a:solidFill>
                  <a:schemeClr val="lt1"/>
                </a:solidFill>
                <a:latin typeface="Arial"/>
                <a:ea typeface="Arial"/>
                <a:cs typeface="Arial"/>
                <a:sym typeface="Arial"/>
              </a:defRPr>
            </a:lvl7pPr>
            <a:lvl8pPr marL="1371600" lvl="7" algn="l" rtl="0">
              <a:spcBef>
                <a:spcPts val="0"/>
              </a:spcBef>
              <a:spcAft>
                <a:spcPts val="0"/>
              </a:spcAft>
              <a:defRPr sz="2000" b="1">
                <a:solidFill>
                  <a:schemeClr val="lt1"/>
                </a:solidFill>
                <a:latin typeface="Arial"/>
                <a:ea typeface="Arial"/>
                <a:cs typeface="Arial"/>
                <a:sym typeface="Arial"/>
              </a:defRPr>
            </a:lvl8pPr>
            <a:lvl9pPr marL="1828800" lvl="8" algn="l" rtl="0">
              <a:spcBef>
                <a:spcPts val="0"/>
              </a:spcBef>
              <a:spcAft>
                <a:spcPts val="0"/>
              </a:spcAft>
              <a:defRPr sz="2000" b="1">
                <a:solidFill>
                  <a:schemeClr val="lt1"/>
                </a:solidFill>
                <a:latin typeface="Arial"/>
                <a:ea typeface="Arial"/>
                <a:cs typeface="Arial"/>
                <a:sym typeface="Arial"/>
              </a:defRPr>
            </a:lvl9pPr>
          </a:lstStyle>
          <a:p>
            <a:endParaRPr/>
          </a:p>
        </p:txBody>
      </p:sp>
      <p:sp>
        <p:nvSpPr>
          <p:cNvPr id="56" name="Shape 56"/>
          <p:cNvSpPr txBox="1">
            <a:spLocks noGrp="1"/>
          </p:cNvSpPr>
          <p:nvPr>
            <p:ph type="body" idx="1"/>
          </p:nvPr>
        </p:nvSpPr>
        <p:spPr>
          <a:xfrm rot="5400000">
            <a:off x="2133599" y="-228600"/>
            <a:ext cx="4876799" cy="77724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lvl="1"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lvl="2"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lvl="3"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lvl="4"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lvl="5"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lvl="6"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lvl="7"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lvl="8"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rot="5400000">
            <a:off x="4743450" y="2076449"/>
            <a:ext cx="6019799" cy="2019299"/>
          </a:xfrm>
          <a:prstGeom prst="rect">
            <a:avLst/>
          </a:prstGeom>
          <a:noFill/>
          <a:ln>
            <a:noFill/>
          </a:ln>
        </p:spPr>
        <p:txBody>
          <a:bodyPr lIns="91425" tIns="91425" rIns="91425" bIns="91425" anchor="ctr" anchorCtr="0"/>
          <a:lstStyle>
            <a:lvl1pPr lvl="0" algn="l" rtl="0">
              <a:spcBef>
                <a:spcPts val="0"/>
              </a:spcBef>
              <a:spcAft>
                <a:spcPts val="0"/>
              </a:spcAft>
              <a:defRPr sz="2000" b="1">
                <a:solidFill>
                  <a:schemeClr val="lt1"/>
                </a:solidFill>
                <a:latin typeface="Arial"/>
                <a:ea typeface="Arial"/>
                <a:cs typeface="Arial"/>
                <a:sym typeface="Arial"/>
              </a:defRPr>
            </a:lvl1pPr>
            <a:lvl2pPr lvl="1" algn="l" rtl="0">
              <a:spcBef>
                <a:spcPts val="0"/>
              </a:spcBef>
              <a:spcAft>
                <a:spcPts val="0"/>
              </a:spcAft>
              <a:defRPr sz="2000" b="1">
                <a:solidFill>
                  <a:schemeClr val="lt1"/>
                </a:solidFill>
                <a:latin typeface="Arial"/>
                <a:ea typeface="Arial"/>
                <a:cs typeface="Arial"/>
                <a:sym typeface="Arial"/>
              </a:defRPr>
            </a:lvl2pPr>
            <a:lvl3pPr lvl="2" algn="l" rtl="0">
              <a:spcBef>
                <a:spcPts val="0"/>
              </a:spcBef>
              <a:spcAft>
                <a:spcPts val="0"/>
              </a:spcAft>
              <a:defRPr sz="2000" b="1">
                <a:solidFill>
                  <a:schemeClr val="lt1"/>
                </a:solidFill>
                <a:latin typeface="Arial"/>
                <a:ea typeface="Arial"/>
                <a:cs typeface="Arial"/>
                <a:sym typeface="Arial"/>
              </a:defRPr>
            </a:lvl3pPr>
            <a:lvl4pPr lvl="3" algn="l" rtl="0">
              <a:spcBef>
                <a:spcPts val="0"/>
              </a:spcBef>
              <a:spcAft>
                <a:spcPts val="0"/>
              </a:spcAft>
              <a:defRPr sz="2000" b="1">
                <a:solidFill>
                  <a:schemeClr val="lt1"/>
                </a:solidFill>
                <a:latin typeface="Arial"/>
                <a:ea typeface="Arial"/>
                <a:cs typeface="Arial"/>
                <a:sym typeface="Arial"/>
              </a:defRPr>
            </a:lvl4pPr>
            <a:lvl5pPr lvl="4" algn="l" rtl="0">
              <a:spcBef>
                <a:spcPts val="0"/>
              </a:spcBef>
              <a:spcAft>
                <a:spcPts val="0"/>
              </a:spcAft>
              <a:defRPr sz="2000" b="1">
                <a:solidFill>
                  <a:schemeClr val="lt1"/>
                </a:solidFill>
                <a:latin typeface="Arial"/>
                <a:ea typeface="Arial"/>
                <a:cs typeface="Arial"/>
                <a:sym typeface="Arial"/>
              </a:defRPr>
            </a:lvl5pPr>
            <a:lvl6pPr marL="457200" lvl="5" algn="l" rtl="0">
              <a:spcBef>
                <a:spcPts val="0"/>
              </a:spcBef>
              <a:spcAft>
                <a:spcPts val="0"/>
              </a:spcAft>
              <a:defRPr sz="2000" b="1">
                <a:solidFill>
                  <a:schemeClr val="lt1"/>
                </a:solidFill>
                <a:latin typeface="Arial"/>
                <a:ea typeface="Arial"/>
                <a:cs typeface="Arial"/>
                <a:sym typeface="Arial"/>
              </a:defRPr>
            </a:lvl6pPr>
            <a:lvl7pPr marL="914400" lvl="6" algn="l" rtl="0">
              <a:spcBef>
                <a:spcPts val="0"/>
              </a:spcBef>
              <a:spcAft>
                <a:spcPts val="0"/>
              </a:spcAft>
              <a:defRPr sz="2000" b="1">
                <a:solidFill>
                  <a:schemeClr val="lt1"/>
                </a:solidFill>
                <a:latin typeface="Arial"/>
                <a:ea typeface="Arial"/>
                <a:cs typeface="Arial"/>
                <a:sym typeface="Arial"/>
              </a:defRPr>
            </a:lvl7pPr>
            <a:lvl8pPr marL="1371600" lvl="7" algn="l" rtl="0">
              <a:spcBef>
                <a:spcPts val="0"/>
              </a:spcBef>
              <a:spcAft>
                <a:spcPts val="0"/>
              </a:spcAft>
              <a:defRPr sz="2000" b="1">
                <a:solidFill>
                  <a:schemeClr val="lt1"/>
                </a:solidFill>
                <a:latin typeface="Arial"/>
                <a:ea typeface="Arial"/>
                <a:cs typeface="Arial"/>
                <a:sym typeface="Arial"/>
              </a:defRPr>
            </a:lvl8pPr>
            <a:lvl9pPr marL="1828800" lvl="8" algn="l" rtl="0">
              <a:spcBef>
                <a:spcPts val="0"/>
              </a:spcBef>
              <a:spcAft>
                <a:spcPts val="0"/>
              </a:spcAft>
              <a:defRPr sz="2000" b="1">
                <a:solidFill>
                  <a:schemeClr val="lt1"/>
                </a:solidFill>
                <a:latin typeface="Arial"/>
                <a:ea typeface="Arial"/>
                <a:cs typeface="Arial"/>
                <a:sym typeface="Arial"/>
              </a:defRPr>
            </a:lvl9pPr>
          </a:lstStyle>
          <a:p>
            <a:endParaRPr/>
          </a:p>
        </p:txBody>
      </p:sp>
      <p:sp>
        <p:nvSpPr>
          <p:cNvPr id="59" name="Shape 59"/>
          <p:cNvSpPr txBox="1">
            <a:spLocks noGrp="1"/>
          </p:cNvSpPr>
          <p:nvPr>
            <p:ph type="body" idx="1"/>
          </p:nvPr>
        </p:nvSpPr>
        <p:spPr>
          <a:xfrm rot="5400000">
            <a:off x="628650" y="133349"/>
            <a:ext cx="6019799" cy="59055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lvl="1"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lvl="2"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lvl="3"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lvl="4"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lvl="5"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lvl="6"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lvl="7"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lvl="8"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2971800" y="76200"/>
            <a:ext cx="5791200" cy="685799"/>
          </a:xfrm>
          <a:prstGeom prst="rect">
            <a:avLst/>
          </a:prstGeom>
          <a:noFill/>
          <a:ln>
            <a:noFill/>
          </a:ln>
        </p:spPr>
        <p:txBody>
          <a:bodyPr lIns="91425" tIns="91425" rIns="91425" bIns="91425" anchor="ctr" anchorCtr="0"/>
          <a:lstStyle>
            <a:lvl1pPr lvl="0" algn="l" rtl="0">
              <a:spcBef>
                <a:spcPts val="0"/>
              </a:spcBef>
              <a:spcAft>
                <a:spcPts val="0"/>
              </a:spcAft>
              <a:defRPr sz="2000" b="1">
                <a:solidFill>
                  <a:schemeClr val="lt1"/>
                </a:solidFill>
                <a:latin typeface="Arial"/>
                <a:ea typeface="Arial"/>
                <a:cs typeface="Arial"/>
                <a:sym typeface="Arial"/>
              </a:defRPr>
            </a:lvl1pPr>
            <a:lvl2pPr lvl="1" algn="l" rtl="0">
              <a:spcBef>
                <a:spcPts val="0"/>
              </a:spcBef>
              <a:spcAft>
                <a:spcPts val="0"/>
              </a:spcAft>
              <a:defRPr sz="2000" b="1">
                <a:solidFill>
                  <a:schemeClr val="lt1"/>
                </a:solidFill>
                <a:latin typeface="Arial"/>
                <a:ea typeface="Arial"/>
                <a:cs typeface="Arial"/>
                <a:sym typeface="Arial"/>
              </a:defRPr>
            </a:lvl2pPr>
            <a:lvl3pPr lvl="2" algn="l" rtl="0">
              <a:spcBef>
                <a:spcPts val="0"/>
              </a:spcBef>
              <a:spcAft>
                <a:spcPts val="0"/>
              </a:spcAft>
              <a:defRPr sz="2000" b="1">
                <a:solidFill>
                  <a:schemeClr val="lt1"/>
                </a:solidFill>
                <a:latin typeface="Arial"/>
                <a:ea typeface="Arial"/>
                <a:cs typeface="Arial"/>
                <a:sym typeface="Arial"/>
              </a:defRPr>
            </a:lvl3pPr>
            <a:lvl4pPr lvl="3" algn="l" rtl="0">
              <a:spcBef>
                <a:spcPts val="0"/>
              </a:spcBef>
              <a:spcAft>
                <a:spcPts val="0"/>
              </a:spcAft>
              <a:defRPr sz="2000" b="1">
                <a:solidFill>
                  <a:schemeClr val="lt1"/>
                </a:solidFill>
                <a:latin typeface="Arial"/>
                <a:ea typeface="Arial"/>
                <a:cs typeface="Arial"/>
                <a:sym typeface="Arial"/>
              </a:defRPr>
            </a:lvl4pPr>
            <a:lvl5pPr lvl="4" algn="l" rtl="0">
              <a:spcBef>
                <a:spcPts val="0"/>
              </a:spcBef>
              <a:spcAft>
                <a:spcPts val="0"/>
              </a:spcAft>
              <a:defRPr sz="2000" b="1">
                <a:solidFill>
                  <a:schemeClr val="lt1"/>
                </a:solidFill>
                <a:latin typeface="Arial"/>
                <a:ea typeface="Arial"/>
                <a:cs typeface="Arial"/>
                <a:sym typeface="Arial"/>
              </a:defRPr>
            </a:lvl5pPr>
            <a:lvl6pPr marL="457200" lvl="5" algn="l" rtl="0">
              <a:spcBef>
                <a:spcPts val="0"/>
              </a:spcBef>
              <a:spcAft>
                <a:spcPts val="0"/>
              </a:spcAft>
              <a:defRPr sz="2000" b="1">
                <a:solidFill>
                  <a:schemeClr val="lt1"/>
                </a:solidFill>
                <a:latin typeface="Arial"/>
                <a:ea typeface="Arial"/>
                <a:cs typeface="Arial"/>
                <a:sym typeface="Arial"/>
              </a:defRPr>
            </a:lvl6pPr>
            <a:lvl7pPr marL="914400" lvl="6" algn="l" rtl="0">
              <a:spcBef>
                <a:spcPts val="0"/>
              </a:spcBef>
              <a:spcAft>
                <a:spcPts val="0"/>
              </a:spcAft>
              <a:defRPr sz="2000" b="1">
                <a:solidFill>
                  <a:schemeClr val="lt1"/>
                </a:solidFill>
                <a:latin typeface="Arial"/>
                <a:ea typeface="Arial"/>
                <a:cs typeface="Arial"/>
                <a:sym typeface="Arial"/>
              </a:defRPr>
            </a:lvl7pPr>
            <a:lvl8pPr marL="1371600" lvl="7" algn="l" rtl="0">
              <a:spcBef>
                <a:spcPts val="0"/>
              </a:spcBef>
              <a:spcAft>
                <a:spcPts val="0"/>
              </a:spcAft>
              <a:defRPr sz="2000" b="1">
                <a:solidFill>
                  <a:schemeClr val="lt1"/>
                </a:solidFill>
                <a:latin typeface="Arial"/>
                <a:ea typeface="Arial"/>
                <a:cs typeface="Arial"/>
                <a:sym typeface="Arial"/>
              </a:defRPr>
            </a:lvl8pPr>
            <a:lvl9pPr marL="1828800" lvl="8" algn="l" rtl="0">
              <a:spcBef>
                <a:spcPts val="0"/>
              </a:spcBef>
              <a:spcAft>
                <a:spcPts val="0"/>
              </a:spcAft>
              <a:defRPr sz="2000" b="1">
                <a:solidFill>
                  <a:schemeClr val="lt1"/>
                </a:solidFill>
                <a:latin typeface="Arial"/>
                <a:ea typeface="Arial"/>
                <a:cs typeface="Arial"/>
                <a:sym typeface="Arial"/>
              </a:defRPr>
            </a:lvl9pPr>
          </a:lstStyle>
          <a:p>
            <a:endParaRPr/>
          </a:p>
        </p:txBody>
      </p:sp>
      <p:sp>
        <p:nvSpPr>
          <p:cNvPr id="29" name="Shape 29"/>
          <p:cNvSpPr txBox="1">
            <a:spLocks noGrp="1"/>
          </p:cNvSpPr>
          <p:nvPr>
            <p:ph type="body" idx="1"/>
          </p:nvPr>
        </p:nvSpPr>
        <p:spPr>
          <a:xfrm>
            <a:off x="685800" y="1219200"/>
            <a:ext cx="7772400" cy="4876799"/>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lvl="1"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lvl="2"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lvl="3"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lvl="4"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lvl="5"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lvl="6"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lvl="7"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lvl="8"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sz="4000" b="1" cap="none"/>
            </a:lvl1pPr>
            <a:lvl2pPr lvl="1" rtl="0">
              <a:spcBef>
                <a:spcPts val="0"/>
              </a:spcBef>
              <a:defRPr sz="2000" b="1">
                <a:solidFill>
                  <a:schemeClr val="lt1"/>
                </a:solidFill>
                <a:latin typeface="Arial"/>
                <a:ea typeface="Arial"/>
                <a:cs typeface="Arial"/>
                <a:sym typeface="Arial"/>
              </a:defRPr>
            </a:lvl2pPr>
            <a:lvl3pPr lvl="2" rtl="0">
              <a:spcBef>
                <a:spcPts val="0"/>
              </a:spcBef>
              <a:defRPr sz="2000" b="1">
                <a:solidFill>
                  <a:schemeClr val="lt1"/>
                </a:solidFill>
                <a:latin typeface="Arial"/>
                <a:ea typeface="Arial"/>
                <a:cs typeface="Arial"/>
                <a:sym typeface="Arial"/>
              </a:defRPr>
            </a:lvl3pPr>
            <a:lvl4pPr lvl="3" rtl="0">
              <a:spcBef>
                <a:spcPts val="0"/>
              </a:spcBef>
              <a:defRPr sz="2000" b="1">
                <a:solidFill>
                  <a:schemeClr val="lt1"/>
                </a:solidFill>
                <a:latin typeface="Arial"/>
                <a:ea typeface="Arial"/>
                <a:cs typeface="Arial"/>
                <a:sym typeface="Arial"/>
              </a:defRPr>
            </a:lvl4pPr>
            <a:lvl5pPr lvl="4" rtl="0">
              <a:spcBef>
                <a:spcPts val="0"/>
              </a:spcBef>
              <a:defRPr sz="2000" b="1">
                <a:solidFill>
                  <a:schemeClr val="lt1"/>
                </a:solidFill>
                <a:latin typeface="Arial"/>
                <a:ea typeface="Arial"/>
                <a:cs typeface="Arial"/>
                <a:sym typeface="Arial"/>
              </a:defRPr>
            </a:lvl5pPr>
            <a:lvl6pPr lvl="5" rtl="0">
              <a:spcBef>
                <a:spcPts val="0"/>
              </a:spcBef>
              <a:defRPr sz="2000" b="1">
                <a:solidFill>
                  <a:schemeClr val="lt1"/>
                </a:solidFill>
                <a:latin typeface="Arial"/>
                <a:ea typeface="Arial"/>
                <a:cs typeface="Arial"/>
                <a:sym typeface="Arial"/>
              </a:defRPr>
            </a:lvl6pPr>
            <a:lvl7pPr lvl="6" rtl="0">
              <a:spcBef>
                <a:spcPts val="0"/>
              </a:spcBef>
              <a:defRPr sz="2000" b="1">
                <a:solidFill>
                  <a:schemeClr val="lt1"/>
                </a:solidFill>
                <a:latin typeface="Arial"/>
                <a:ea typeface="Arial"/>
                <a:cs typeface="Arial"/>
                <a:sym typeface="Arial"/>
              </a:defRPr>
            </a:lvl7pPr>
            <a:lvl8pPr lvl="7" rtl="0">
              <a:spcBef>
                <a:spcPts val="0"/>
              </a:spcBef>
              <a:defRPr sz="2000" b="1">
                <a:solidFill>
                  <a:schemeClr val="lt1"/>
                </a:solidFill>
                <a:latin typeface="Arial"/>
                <a:ea typeface="Arial"/>
                <a:cs typeface="Arial"/>
                <a:sym typeface="Arial"/>
              </a:defRPr>
            </a:lvl8pPr>
            <a:lvl9pPr lvl="8" rtl="0">
              <a:spcBef>
                <a:spcPts val="0"/>
              </a:spcBef>
              <a:defRPr sz="2000" b="1">
                <a:solidFill>
                  <a:schemeClr val="lt1"/>
                </a:solidFill>
                <a:latin typeface="Arial"/>
                <a:ea typeface="Arial"/>
                <a:cs typeface="Arial"/>
                <a:sym typeface="Arial"/>
              </a:defRPr>
            </a:lvl9pPr>
          </a:lstStyle>
          <a:p>
            <a:endParaRPr/>
          </a:p>
        </p:txBody>
      </p:sp>
      <p:sp>
        <p:nvSpPr>
          <p:cNvPr id="33" name="Shape 3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Font typeface="Arial"/>
              <a:buNone/>
              <a:defRPr sz="2000"/>
            </a:lvl1pPr>
            <a:lvl2pPr marL="457200" lvl="1" indent="0" rtl="0">
              <a:spcBef>
                <a:spcPts val="0"/>
              </a:spcBef>
              <a:buFont typeface="Arial"/>
              <a:buNone/>
              <a:defRPr sz="1800"/>
            </a:lvl2pPr>
            <a:lvl3pPr marL="914400" lvl="2" indent="0" rtl="0">
              <a:spcBef>
                <a:spcPts val="0"/>
              </a:spcBef>
              <a:buFont typeface="Arial"/>
              <a:buNone/>
              <a:defRPr sz="1600"/>
            </a:lvl3pPr>
            <a:lvl4pPr marL="1371600" lvl="3" indent="0" rtl="0">
              <a:spcBef>
                <a:spcPts val="0"/>
              </a:spcBef>
              <a:buFont typeface="Arial"/>
              <a:buNone/>
              <a:defRPr sz="1400"/>
            </a:lvl4pPr>
            <a:lvl5pPr marL="1828800" lvl="4" indent="0" rtl="0">
              <a:spcBef>
                <a:spcPts val="0"/>
              </a:spcBef>
              <a:buFont typeface="Arial"/>
              <a:buNone/>
              <a:defRPr sz="1400"/>
            </a:lvl5pPr>
            <a:lvl6pPr marL="2286000" lvl="5" indent="0" rtl="0">
              <a:spcBef>
                <a:spcPts val="0"/>
              </a:spcBef>
              <a:buFont typeface="Arial"/>
              <a:buNone/>
              <a:defRPr sz="1400"/>
            </a:lvl6pPr>
            <a:lvl7pPr marL="2743200" lvl="6" indent="0" rtl="0">
              <a:spcBef>
                <a:spcPts val="0"/>
              </a:spcBef>
              <a:buFont typeface="Arial"/>
              <a:buNone/>
              <a:defRPr sz="1400"/>
            </a:lvl7pPr>
            <a:lvl8pPr marL="3200400" lvl="7" indent="0" rtl="0">
              <a:spcBef>
                <a:spcPts val="0"/>
              </a:spcBef>
              <a:buFont typeface="Arial"/>
              <a:buNone/>
              <a:defRPr sz="1400"/>
            </a:lvl8pPr>
            <a:lvl9pPr marL="3657600" lvl="8" indent="0" rtl="0">
              <a:spcBef>
                <a:spcPts val="0"/>
              </a:spcBef>
              <a:buFont typeface="Arial"/>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2971800" y="76200"/>
            <a:ext cx="5791200" cy="685799"/>
          </a:xfrm>
          <a:prstGeom prst="rect">
            <a:avLst/>
          </a:prstGeom>
          <a:noFill/>
          <a:ln>
            <a:noFill/>
          </a:ln>
        </p:spPr>
        <p:txBody>
          <a:bodyPr lIns="91425" tIns="91425" rIns="91425" bIns="91425" anchor="ctr" anchorCtr="0"/>
          <a:lstStyle>
            <a:lvl1pPr lvl="0" algn="l" rtl="0">
              <a:spcBef>
                <a:spcPts val="0"/>
              </a:spcBef>
              <a:spcAft>
                <a:spcPts val="0"/>
              </a:spcAft>
              <a:defRPr sz="2000" b="1">
                <a:solidFill>
                  <a:schemeClr val="lt1"/>
                </a:solidFill>
                <a:latin typeface="Arial"/>
                <a:ea typeface="Arial"/>
                <a:cs typeface="Arial"/>
                <a:sym typeface="Arial"/>
              </a:defRPr>
            </a:lvl1pPr>
            <a:lvl2pPr lvl="1" algn="l" rtl="0">
              <a:spcBef>
                <a:spcPts val="0"/>
              </a:spcBef>
              <a:spcAft>
                <a:spcPts val="0"/>
              </a:spcAft>
              <a:defRPr sz="2000" b="1">
                <a:solidFill>
                  <a:schemeClr val="lt1"/>
                </a:solidFill>
                <a:latin typeface="Arial"/>
                <a:ea typeface="Arial"/>
                <a:cs typeface="Arial"/>
                <a:sym typeface="Arial"/>
              </a:defRPr>
            </a:lvl2pPr>
            <a:lvl3pPr lvl="2" algn="l" rtl="0">
              <a:spcBef>
                <a:spcPts val="0"/>
              </a:spcBef>
              <a:spcAft>
                <a:spcPts val="0"/>
              </a:spcAft>
              <a:defRPr sz="2000" b="1">
                <a:solidFill>
                  <a:schemeClr val="lt1"/>
                </a:solidFill>
                <a:latin typeface="Arial"/>
                <a:ea typeface="Arial"/>
                <a:cs typeface="Arial"/>
                <a:sym typeface="Arial"/>
              </a:defRPr>
            </a:lvl3pPr>
            <a:lvl4pPr lvl="3" algn="l" rtl="0">
              <a:spcBef>
                <a:spcPts val="0"/>
              </a:spcBef>
              <a:spcAft>
                <a:spcPts val="0"/>
              </a:spcAft>
              <a:defRPr sz="2000" b="1">
                <a:solidFill>
                  <a:schemeClr val="lt1"/>
                </a:solidFill>
                <a:latin typeface="Arial"/>
                <a:ea typeface="Arial"/>
                <a:cs typeface="Arial"/>
                <a:sym typeface="Arial"/>
              </a:defRPr>
            </a:lvl4pPr>
            <a:lvl5pPr lvl="4" algn="l" rtl="0">
              <a:spcBef>
                <a:spcPts val="0"/>
              </a:spcBef>
              <a:spcAft>
                <a:spcPts val="0"/>
              </a:spcAft>
              <a:defRPr sz="2000" b="1">
                <a:solidFill>
                  <a:schemeClr val="lt1"/>
                </a:solidFill>
                <a:latin typeface="Arial"/>
                <a:ea typeface="Arial"/>
                <a:cs typeface="Arial"/>
                <a:sym typeface="Arial"/>
              </a:defRPr>
            </a:lvl5pPr>
            <a:lvl6pPr marL="457200" lvl="5" algn="l" rtl="0">
              <a:spcBef>
                <a:spcPts val="0"/>
              </a:spcBef>
              <a:spcAft>
                <a:spcPts val="0"/>
              </a:spcAft>
              <a:defRPr sz="2000" b="1">
                <a:solidFill>
                  <a:schemeClr val="lt1"/>
                </a:solidFill>
                <a:latin typeface="Arial"/>
                <a:ea typeface="Arial"/>
                <a:cs typeface="Arial"/>
                <a:sym typeface="Arial"/>
              </a:defRPr>
            </a:lvl6pPr>
            <a:lvl7pPr marL="914400" lvl="6" algn="l" rtl="0">
              <a:spcBef>
                <a:spcPts val="0"/>
              </a:spcBef>
              <a:spcAft>
                <a:spcPts val="0"/>
              </a:spcAft>
              <a:defRPr sz="2000" b="1">
                <a:solidFill>
                  <a:schemeClr val="lt1"/>
                </a:solidFill>
                <a:latin typeface="Arial"/>
                <a:ea typeface="Arial"/>
                <a:cs typeface="Arial"/>
                <a:sym typeface="Arial"/>
              </a:defRPr>
            </a:lvl7pPr>
            <a:lvl8pPr marL="1371600" lvl="7" algn="l" rtl="0">
              <a:spcBef>
                <a:spcPts val="0"/>
              </a:spcBef>
              <a:spcAft>
                <a:spcPts val="0"/>
              </a:spcAft>
              <a:defRPr sz="2000" b="1">
                <a:solidFill>
                  <a:schemeClr val="lt1"/>
                </a:solidFill>
                <a:latin typeface="Arial"/>
                <a:ea typeface="Arial"/>
                <a:cs typeface="Arial"/>
                <a:sym typeface="Arial"/>
              </a:defRPr>
            </a:lvl8pPr>
            <a:lvl9pPr marL="1828800" lvl="8" algn="l" rtl="0">
              <a:spcBef>
                <a:spcPts val="0"/>
              </a:spcBef>
              <a:spcAft>
                <a:spcPts val="0"/>
              </a:spcAft>
              <a:defRPr sz="2000" b="1">
                <a:solidFill>
                  <a:schemeClr val="lt1"/>
                </a:solidFill>
                <a:latin typeface="Arial"/>
                <a:ea typeface="Arial"/>
                <a:cs typeface="Arial"/>
                <a:sym typeface="Arial"/>
              </a:defRPr>
            </a:lvl9pPr>
          </a:lstStyle>
          <a:p>
            <a:endParaRPr/>
          </a:p>
        </p:txBody>
      </p:sp>
      <p:sp>
        <p:nvSpPr>
          <p:cNvPr id="36" name="Shape 36"/>
          <p:cNvSpPr txBox="1">
            <a:spLocks noGrp="1"/>
          </p:cNvSpPr>
          <p:nvPr>
            <p:ph type="body" idx="1"/>
          </p:nvPr>
        </p:nvSpPr>
        <p:spPr>
          <a:xfrm>
            <a:off x="685800" y="1219200"/>
            <a:ext cx="3809999" cy="4876799"/>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7" name="Shape 37"/>
          <p:cNvSpPr txBox="1">
            <a:spLocks noGrp="1"/>
          </p:cNvSpPr>
          <p:nvPr>
            <p:ph type="body" idx="2"/>
          </p:nvPr>
        </p:nvSpPr>
        <p:spPr>
          <a:xfrm>
            <a:off x="4648200" y="1219200"/>
            <a:ext cx="3809999" cy="4876799"/>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sz="2000" b="1">
                <a:solidFill>
                  <a:schemeClr val="lt1"/>
                </a:solidFill>
                <a:latin typeface="Arial"/>
                <a:ea typeface="Arial"/>
                <a:cs typeface="Arial"/>
                <a:sym typeface="Arial"/>
              </a:defRPr>
            </a:lvl2pPr>
            <a:lvl3pPr lvl="2" rtl="0">
              <a:spcBef>
                <a:spcPts val="0"/>
              </a:spcBef>
              <a:defRPr sz="2000" b="1">
                <a:solidFill>
                  <a:schemeClr val="lt1"/>
                </a:solidFill>
                <a:latin typeface="Arial"/>
                <a:ea typeface="Arial"/>
                <a:cs typeface="Arial"/>
                <a:sym typeface="Arial"/>
              </a:defRPr>
            </a:lvl3pPr>
            <a:lvl4pPr lvl="3" rtl="0">
              <a:spcBef>
                <a:spcPts val="0"/>
              </a:spcBef>
              <a:defRPr sz="2000" b="1">
                <a:solidFill>
                  <a:schemeClr val="lt1"/>
                </a:solidFill>
                <a:latin typeface="Arial"/>
                <a:ea typeface="Arial"/>
                <a:cs typeface="Arial"/>
                <a:sym typeface="Arial"/>
              </a:defRPr>
            </a:lvl4pPr>
            <a:lvl5pPr lvl="4" rtl="0">
              <a:spcBef>
                <a:spcPts val="0"/>
              </a:spcBef>
              <a:defRPr sz="2000" b="1">
                <a:solidFill>
                  <a:schemeClr val="lt1"/>
                </a:solidFill>
                <a:latin typeface="Arial"/>
                <a:ea typeface="Arial"/>
                <a:cs typeface="Arial"/>
                <a:sym typeface="Arial"/>
              </a:defRPr>
            </a:lvl5pPr>
            <a:lvl6pPr lvl="5" rtl="0">
              <a:spcBef>
                <a:spcPts val="0"/>
              </a:spcBef>
              <a:defRPr sz="2000" b="1">
                <a:solidFill>
                  <a:schemeClr val="lt1"/>
                </a:solidFill>
                <a:latin typeface="Arial"/>
                <a:ea typeface="Arial"/>
                <a:cs typeface="Arial"/>
                <a:sym typeface="Arial"/>
              </a:defRPr>
            </a:lvl6pPr>
            <a:lvl7pPr lvl="6" rtl="0">
              <a:spcBef>
                <a:spcPts val="0"/>
              </a:spcBef>
              <a:defRPr sz="2000" b="1">
                <a:solidFill>
                  <a:schemeClr val="lt1"/>
                </a:solidFill>
                <a:latin typeface="Arial"/>
                <a:ea typeface="Arial"/>
                <a:cs typeface="Arial"/>
                <a:sym typeface="Arial"/>
              </a:defRPr>
            </a:lvl7pPr>
            <a:lvl8pPr lvl="7" rtl="0">
              <a:spcBef>
                <a:spcPts val="0"/>
              </a:spcBef>
              <a:defRPr sz="2000" b="1">
                <a:solidFill>
                  <a:schemeClr val="lt1"/>
                </a:solidFill>
                <a:latin typeface="Arial"/>
                <a:ea typeface="Arial"/>
                <a:cs typeface="Arial"/>
                <a:sym typeface="Arial"/>
              </a:defRPr>
            </a:lvl8pPr>
            <a:lvl9pPr lvl="8" rtl="0">
              <a:spcBef>
                <a:spcPts val="0"/>
              </a:spcBef>
              <a:defRPr sz="2000" b="1">
                <a:solidFill>
                  <a:schemeClr val="lt1"/>
                </a:solidFill>
                <a:latin typeface="Arial"/>
                <a:ea typeface="Arial"/>
                <a:cs typeface="Arial"/>
                <a:sym typeface="Arial"/>
              </a:defRPr>
            </a:lvl9pPr>
          </a:lstStyle>
          <a:p>
            <a:endParaRPr/>
          </a:p>
        </p:txBody>
      </p:sp>
      <p:sp>
        <p:nvSpPr>
          <p:cNvPr id="40" name="Shape 4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Arial"/>
              <a:buNone/>
              <a:defRPr sz="2400" b="1"/>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41" name="Shape 4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42" name="Shape 4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Arial"/>
              <a:buNone/>
              <a:defRPr sz="2400" b="1"/>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43" name="Shape 4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2971800" y="76200"/>
            <a:ext cx="5791200" cy="685799"/>
          </a:xfrm>
          <a:prstGeom prst="rect">
            <a:avLst/>
          </a:prstGeom>
          <a:noFill/>
          <a:ln>
            <a:noFill/>
          </a:ln>
        </p:spPr>
        <p:txBody>
          <a:bodyPr lIns="91425" tIns="91425" rIns="91425" bIns="91425" anchor="ctr" anchorCtr="0"/>
          <a:lstStyle>
            <a:lvl1pPr lvl="0" algn="l" rtl="0">
              <a:spcBef>
                <a:spcPts val="0"/>
              </a:spcBef>
              <a:spcAft>
                <a:spcPts val="0"/>
              </a:spcAft>
              <a:defRPr sz="2000" b="1">
                <a:solidFill>
                  <a:schemeClr val="lt1"/>
                </a:solidFill>
                <a:latin typeface="Arial"/>
                <a:ea typeface="Arial"/>
                <a:cs typeface="Arial"/>
                <a:sym typeface="Arial"/>
              </a:defRPr>
            </a:lvl1pPr>
            <a:lvl2pPr lvl="1" algn="l" rtl="0">
              <a:spcBef>
                <a:spcPts val="0"/>
              </a:spcBef>
              <a:spcAft>
                <a:spcPts val="0"/>
              </a:spcAft>
              <a:defRPr sz="2000" b="1">
                <a:solidFill>
                  <a:schemeClr val="lt1"/>
                </a:solidFill>
                <a:latin typeface="Arial"/>
                <a:ea typeface="Arial"/>
                <a:cs typeface="Arial"/>
                <a:sym typeface="Arial"/>
              </a:defRPr>
            </a:lvl2pPr>
            <a:lvl3pPr lvl="2" algn="l" rtl="0">
              <a:spcBef>
                <a:spcPts val="0"/>
              </a:spcBef>
              <a:spcAft>
                <a:spcPts val="0"/>
              </a:spcAft>
              <a:defRPr sz="2000" b="1">
                <a:solidFill>
                  <a:schemeClr val="lt1"/>
                </a:solidFill>
                <a:latin typeface="Arial"/>
                <a:ea typeface="Arial"/>
                <a:cs typeface="Arial"/>
                <a:sym typeface="Arial"/>
              </a:defRPr>
            </a:lvl3pPr>
            <a:lvl4pPr lvl="3" algn="l" rtl="0">
              <a:spcBef>
                <a:spcPts val="0"/>
              </a:spcBef>
              <a:spcAft>
                <a:spcPts val="0"/>
              </a:spcAft>
              <a:defRPr sz="2000" b="1">
                <a:solidFill>
                  <a:schemeClr val="lt1"/>
                </a:solidFill>
                <a:latin typeface="Arial"/>
                <a:ea typeface="Arial"/>
                <a:cs typeface="Arial"/>
                <a:sym typeface="Arial"/>
              </a:defRPr>
            </a:lvl4pPr>
            <a:lvl5pPr lvl="4" algn="l" rtl="0">
              <a:spcBef>
                <a:spcPts val="0"/>
              </a:spcBef>
              <a:spcAft>
                <a:spcPts val="0"/>
              </a:spcAft>
              <a:defRPr sz="2000" b="1">
                <a:solidFill>
                  <a:schemeClr val="lt1"/>
                </a:solidFill>
                <a:latin typeface="Arial"/>
                <a:ea typeface="Arial"/>
                <a:cs typeface="Arial"/>
                <a:sym typeface="Arial"/>
              </a:defRPr>
            </a:lvl5pPr>
            <a:lvl6pPr marL="457200" lvl="5" algn="l" rtl="0">
              <a:spcBef>
                <a:spcPts val="0"/>
              </a:spcBef>
              <a:spcAft>
                <a:spcPts val="0"/>
              </a:spcAft>
              <a:defRPr sz="2000" b="1">
                <a:solidFill>
                  <a:schemeClr val="lt1"/>
                </a:solidFill>
                <a:latin typeface="Arial"/>
                <a:ea typeface="Arial"/>
                <a:cs typeface="Arial"/>
                <a:sym typeface="Arial"/>
              </a:defRPr>
            </a:lvl6pPr>
            <a:lvl7pPr marL="914400" lvl="6" algn="l" rtl="0">
              <a:spcBef>
                <a:spcPts val="0"/>
              </a:spcBef>
              <a:spcAft>
                <a:spcPts val="0"/>
              </a:spcAft>
              <a:defRPr sz="2000" b="1">
                <a:solidFill>
                  <a:schemeClr val="lt1"/>
                </a:solidFill>
                <a:latin typeface="Arial"/>
                <a:ea typeface="Arial"/>
                <a:cs typeface="Arial"/>
                <a:sym typeface="Arial"/>
              </a:defRPr>
            </a:lvl7pPr>
            <a:lvl8pPr marL="1371600" lvl="7" algn="l" rtl="0">
              <a:spcBef>
                <a:spcPts val="0"/>
              </a:spcBef>
              <a:spcAft>
                <a:spcPts val="0"/>
              </a:spcAft>
              <a:defRPr sz="2000" b="1">
                <a:solidFill>
                  <a:schemeClr val="lt1"/>
                </a:solidFill>
                <a:latin typeface="Arial"/>
                <a:ea typeface="Arial"/>
                <a:cs typeface="Arial"/>
                <a:sym typeface="Arial"/>
              </a:defRPr>
            </a:lvl8pPr>
            <a:lvl9pPr marL="1828800" lvl="8" algn="l" rtl="0">
              <a:spcBef>
                <a:spcPts val="0"/>
              </a:spcBef>
              <a:spcAft>
                <a:spcPts val="0"/>
              </a:spcAft>
              <a:defRPr sz="2000"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sz="2000" b="1">
                <a:solidFill>
                  <a:schemeClr val="lt1"/>
                </a:solidFill>
                <a:latin typeface="Arial"/>
                <a:ea typeface="Arial"/>
                <a:cs typeface="Arial"/>
                <a:sym typeface="Arial"/>
              </a:defRPr>
            </a:lvl2pPr>
            <a:lvl3pPr lvl="2" rtl="0">
              <a:spcBef>
                <a:spcPts val="0"/>
              </a:spcBef>
              <a:defRPr sz="2000" b="1">
                <a:solidFill>
                  <a:schemeClr val="lt1"/>
                </a:solidFill>
                <a:latin typeface="Arial"/>
                <a:ea typeface="Arial"/>
                <a:cs typeface="Arial"/>
                <a:sym typeface="Arial"/>
              </a:defRPr>
            </a:lvl3pPr>
            <a:lvl4pPr lvl="3" rtl="0">
              <a:spcBef>
                <a:spcPts val="0"/>
              </a:spcBef>
              <a:defRPr sz="2000" b="1">
                <a:solidFill>
                  <a:schemeClr val="lt1"/>
                </a:solidFill>
                <a:latin typeface="Arial"/>
                <a:ea typeface="Arial"/>
                <a:cs typeface="Arial"/>
                <a:sym typeface="Arial"/>
              </a:defRPr>
            </a:lvl4pPr>
            <a:lvl5pPr lvl="4" rtl="0">
              <a:spcBef>
                <a:spcPts val="0"/>
              </a:spcBef>
              <a:defRPr sz="2000" b="1">
                <a:solidFill>
                  <a:schemeClr val="lt1"/>
                </a:solidFill>
                <a:latin typeface="Arial"/>
                <a:ea typeface="Arial"/>
                <a:cs typeface="Arial"/>
                <a:sym typeface="Arial"/>
              </a:defRPr>
            </a:lvl5pPr>
            <a:lvl6pPr lvl="5" rtl="0">
              <a:spcBef>
                <a:spcPts val="0"/>
              </a:spcBef>
              <a:defRPr sz="2000" b="1">
                <a:solidFill>
                  <a:schemeClr val="lt1"/>
                </a:solidFill>
                <a:latin typeface="Arial"/>
                <a:ea typeface="Arial"/>
                <a:cs typeface="Arial"/>
                <a:sym typeface="Arial"/>
              </a:defRPr>
            </a:lvl6pPr>
            <a:lvl7pPr lvl="6" rtl="0">
              <a:spcBef>
                <a:spcPts val="0"/>
              </a:spcBef>
              <a:defRPr sz="2000" b="1">
                <a:solidFill>
                  <a:schemeClr val="lt1"/>
                </a:solidFill>
                <a:latin typeface="Arial"/>
                <a:ea typeface="Arial"/>
                <a:cs typeface="Arial"/>
                <a:sym typeface="Arial"/>
              </a:defRPr>
            </a:lvl7pPr>
            <a:lvl8pPr lvl="7" rtl="0">
              <a:spcBef>
                <a:spcPts val="0"/>
              </a:spcBef>
              <a:defRPr sz="2000" b="1">
                <a:solidFill>
                  <a:schemeClr val="lt1"/>
                </a:solidFill>
                <a:latin typeface="Arial"/>
                <a:ea typeface="Arial"/>
                <a:cs typeface="Arial"/>
                <a:sym typeface="Arial"/>
              </a:defRPr>
            </a:lvl8pPr>
            <a:lvl9pPr lvl="8" rtl="0">
              <a:spcBef>
                <a:spcPts val="0"/>
              </a:spcBef>
              <a:defRPr sz="2000" b="1">
                <a:solidFill>
                  <a:schemeClr val="lt1"/>
                </a:solidFill>
                <a:latin typeface="Arial"/>
                <a:ea typeface="Arial"/>
                <a:cs typeface="Arial"/>
                <a:sym typeface="Arial"/>
              </a:defRPr>
            </a:lvl9pPr>
          </a:lstStyle>
          <a:p>
            <a:endParaRPr/>
          </a:p>
        </p:txBody>
      </p:sp>
      <p:sp>
        <p:nvSpPr>
          <p:cNvPr id="48" name="Shape 4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49" name="Shape 4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Arial"/>
              <a:buNone/>
              <a:defRPr sz="900"/>
            </a:lvl6pPr>
            <a:lvl7pPr marL="2743200" lvl="6" indent="0" rtl="0">
              <a:spcBef>
                <a:spcPts val="0"/>
              </a:spcBef>
              <a:buFont typeface="Arial"/>
              <a:buNone/>
              <a:defRPr sz="900"/>
            </a:lvl7pPr>
            <a:lvl8pPr marL="3200400" lvl="7" indent="0" rtl="0">
              <a:spcBef>
                <a:spcPts val="0"/>
              </a:spcBef>
              <a:buFont typeface="Arial"/>
              <a:buNone/>
              <a:defRPr sz="900"/>
            </a:lvl8pPr>
            <a:lvl9pPr marL="3657600" lvl="8" indent="0" rtl="0">
              <a:spcBef>
                <a:spcPts val="0"/>
              </a:spcBef>
              <a:buFont typeface="Arial"/>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sz="2000" b="1">
                <a:solidFill>
                  <a:schemeClr val="lt1"/>
                </a:solidFill>
                <a:latin typeface="Arial"/>
                <a:ea typeface="Arial"/>
                <a:cs typeface="Arial"/>
                <a:sym typeface="Arial"/>
              </a:defRPr>
            </a:lvl2pPr>
            <a:lvl3pPr lvl="2" rtl="0">
              <a:spcBef>
                <a:spcPts val="0"/>
              </a:spcBef>
              <a:defRPr sz="2000" b="1">
                <a:solidFill>
                  <a:schemeClr val="lt1"/>
                </a:solidFill>
                <a:latin typeface="Arial"/>
                <a:ea typeface="Arial"/>
                <a:cs typeface="Arial"/>
                <a:sym typeface="Arial"/>
              </a:defRPr>
            </a:lvl3pPr>
            <a:lvl4pPr lvl="3" rtl="0">
              <a:spcBef>
                <a:spcPts val="0"/>
              </a:spcBef>
              <a:defRPr sz="2000" b="1">
                <a:solidFill>
                  <a:schemeClr val="lt1"/>
                </a:solidFill>
                <a:latin typeface="Arial"/>
                <a:ea typeface="Arial"/>
                <a:cs typeface="Arial"/>
                <a:sym typeface="Arial"/>
              </a:defRPr>
            </a:lvl4pPr>
            <a:lvl5pPr lvl="4" rtl="0">
              <a:spcBef>
                <a:spcPts val="0"/>
              </a:spcBef>
              <a:defRPr sz="2000" b="1">
                <a:solidFill>
                  <a:schemeClr val="lt1"/>
                </a:solidFill>
                <a:latin typeface="Arial"/>
                <a:ea typeface="Arial"/>
                <a:cs typeface="Arial"/>
                <a:sym typeface="Arial"/>
              </a:defRPr>
            </a:lvl5pPr>
            <a:lvl6pPr lvl="5" rtl="0">
              <a:spcBef>
                <a:spcPts val="0"/>
              </a:spcBef>
              <a:defRPr sz="2000" b="1">
                <a:solidFill>
                  <a:schemeClr val="lt1"/>
                </a:solidFill>
                <a:latin typeface="Arial"/>
                <a:ea typeface="Arial"/>
                <a:cs typeface="Arial"/>
                <a:sym typeface="Arial"/>
              </a:defRPr>
            </a:lvl6pPr>
            <a:lvl7pPr lvl="6" rtl="0">
              <a:spcBef>
                <a:spcPts val="0"/>
              </a:spcBef>
              <a:defRPr sz="2000" b="1">
                <a:solidFill>
                  <a:schemeClr val="lt1"/>
                </a:solidFill>
                <a:latin typeface="Arial"/>
                <a:ea typeface="Arial"/>
                <a:cs typeface="Arial"/>
                <a:sym typeface="Arial"/>
              </a:defRPr>
            </a:lvl7pPr>
            <a:lvl8pPr lvl="7" rtl="0">
              <a:spcBef>
                <a:spcPts val="0"/>
              </a:spcBef>
              <a:defRPr sz="2000" b="1">
                <a:solidFill>
                  <a:schemeClr val="lt1"/>
                </a:solidFill>
                <a:latin typeface="Arial"/>
                <a:ea typeface="Arial"/>
                <a:cs typeface="Arial"/>
                <a:sym typeface="Arial"/>
              </a:defRPr>
            </a:lvl8pPr>
            <a:lvl9pPr lvl="8" rtl="0">
              <a:spcBef>
                <a:spcPts val="0"/>
              </a:spcBef>
              <a:defRPr sz="2000" b="1">
                <a:solidFill>
                  <a:schemeClr val="lt1"/>
                </a:solidFill>
                <a:latin typeface="Arial"/>
                <a:ea typeface="Arial"/>
                <a:cs typeface="Arial"/>
                <a:sym typeface="Arial"/>
              </a:defRPr>
            </a:lvl9pPr>
          </a:lstStyle>
          <a:p>
            <a:endParaRPr/>
          </a:p>
        </p:txBody>
      </p:sp>
      <p:sp>
        <p:nvSpPr>
          <p:cNvPr id="52" name="Shape 5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Arial"/>
              <a:buNone/>
              <a:defRPr sz="900"/>
            </a:lvl6pPr>
            <a:lvl7pPr marL="2743200" lvl="6" indent="0" rtl="0">
              <a:spcBef>
                <a:spcPts val="0"/>
              </a:spcBef>
              <a:buFont typeface="Arial"/>
              <a:buNone/>
              <a:defRPr sz="900"/>
            </a:lvl7pPr>
            <a:lvl8pPr marL="3200400" lvl="7" indent="0" rtl="0">
              <a:spcBef>
                <a:spcPts val="0"/>
              </a:spcBef>
              <a:buFont typeface="Arial"/>
              <a:buNone/>
              <a:defRPr sz="900"/>
            </a:lvl8pPr>
            <a:lvl9pPr marL="3657600" lvl="8" indent="0" rtl="0">
              <a:spcBef>
                <a:spcPts val="0"/>
              </a:spcBef>
              <a:buFont typeface="Arial"/>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Shape 10"/>
          <p:cNvCxnSpPr/>
          <p:nvPr/>
        </p:nvCxnSpPr>
        <p:spPr>
          <a:xfrm>
            <a:off x="1812925" y="107950"/>
            <a:ext cx="0" cy="862012"/>
          </a:xfrm>
          <a:prstGeom prst="straightConnector1">
            <a:avLst/>
          </a:prstGeom>
          <a:noFill/>
          <a:ln w="9525" cap="flat" cmpd="sng">
            <a:solidFill>
              <a:schemeClr val="lt1"/>
            </a:solidFill>
            <a:prstDash val="solid"/>
            <a:round/>
            <a:headEnd type="none" w="med" len="med"/>
            <a:tailEnd type="none" w="med" len="med"/>
          </a:ln>
        </p:spPr>
      </p:cxnSp>
      <p:pic>
        <p:nvPicPr>
          <p:cNvPr id="11" name="Shape 11"/>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33400" y="119063"/>
            <a:ext cx="860425" cy="871536"/>
          </a:xfrm>
          <a:prstGeom prst="rect">
            <a:avLst/>
          </a:prstGeom>
          <a:noFill/>
          <a:ln>
            <a:noFill/>
          </a:ln>
        </p:spPr>
      </p:pic>
      <p:sp>
        <p:nvSpPr>
          <p:cNvPr id="12" name="Shape 12"/>
          <p:cNvSpPr/>
          <p:nvPr/>
        </p:nvSpPr>
        <p:spPr>
          <a:xfrm>
            <a:off x="0" y="0"/>
            <a:ext cx="9144000" cy="838199"/>
          </a:xfrm>
          <a:prstGeom prst="rect">
            <a:avLst/>
          </a:prstGeom>
          <a:solidFill>
            <a:srgbClr val="003368"/>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Arial"/>
              <a:ea typeface="Arial"/>
              <a:cs typeface="Arial"/>
              <a:sym typeface="Arial"/>
            </a:endParaRPr>
          </a:p>
        </p:txBody>
      </p:sp>
      <p:cxnSp>
        <p:nvCxnSpPr>
          <p:cNvPr id="13" name="Shape 13"/>
          <p:cNvCxnSpPr/>
          <p:nvPr/>
        </p:nvCxnSpPr>
        <p:spPr>
          <a:xfrm>
            <a:off x="2743200" y="107950"/>
            <a:ext cx="1587" cy="519112"/>
          </a:xfrm>
          <a:prstGeom prst="straightConnector1">
            <a:avLst/>
          </a:prstGeom>
          <a:noFill/>
          <a:ln w="9525" cap="flat" cmpd="sng">
            <a:solidFill>
              <a:schemeClr val="lt1"/>
            </a:solidFill>
            <a:prstDash val="solid"/>
            <a:round/>
            <a:headEnd type="none" w="med" len="med"/>
            <a:tailEnd type="none" w="med" len="med"/>
          </a:ln>
        </p:spPr>
      </p:cxnSp>
      <p:pic>
        <p:nvPicPr>
          <p:cNvPr id="14" name="Shape 14"/>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52400" y="107950"/>
            <a:ext cx="2362200" cy="612775"/>
          </a:xfrm>
          <a:prstGeom prst="rect">
            <a:avLst/>
          </a:prstGeom>
          <a:noFill/>
          <a:ln>
            <a:noFill/>
          </a:ln>
        </p:spPr>
      </p:pic>
      <p:cxnSp>
        <p:nvCxnSpPr>
          <p:cNvPr id="15" name="Shape 15"/>
          <p:cNvCxnSpPr/>
          <p:nvPr/>
        </p:nvCxnSpPr>
        <p:spPr>
          <a:xfrm>
            <a:off x="0" y="6400800"/>
            <a:ext cx="9144000" cy="0"/>
          </a:xfrm>
          <a:prstGeom prst="straightConnector1">
            <a:avLst/>
          </a:prstGeom>
          <a:noFill/>
          <a:ln w="9525" cap="flat" cmpd="sng">
            <a:solidFill>
              <a:srgbClr val="003368"/>
            </a:solidFill>
            <a:prstDash val="solid"/>
            <a:round/>
            <a:headEnd type="none" w="med" len="med"/>
            <a:tailEnd type="none" w="med" len="med"/>
          </a:ln>
        </p:spPr>
      </p:cxnSp>
      <p:sp>
        <p:nvSpPr>
          <p:cNvPr id="16" name="Shape 16"/>
          <p:cNvSpPr/>
          <p:nvPr/>
        </p:nvSpPr>
        <p:spPr>
          <a:xfrm>
            <a:off x="0" y="838200"/>
            <a:ext cx="9144000" cy="76199"/>
          </a:xfrm>
          <a:prstGeom prst="rect">
            <a:avLst/>
          </a:prstGeom>
          <a:solidFill>
            <a:srgbClr val="759FB8"/>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7" name="Shape 17"/>
          <p:cNvSpPr txBox="1">
            <a:spLocks noGrp="1"/>
          </p:cNvSpPr>
          <p:nvPr>
            <p:ph type="title"/>
          </p:nvPr>
        </p:nvSpPr>
        <p:spPr>
          <a:xfrm>
            <a:off x="2971800" y="76200"/>
            <a:ext cx="5791200" cy="685799"/>
          </a:xfrm>
          <a:prstGeom prst="rect">
            <a:avLst/>
          </a:prstGeom>
          <a:noFill/>
          <a:ln>
            <a:noFill/>
          </a:ln>
        </p:spPr>
        <p:txBody>
          <a:bodyPr lIns="91425" tIns="91425" rIns="91425" bIns="91425" anchor="ctr" anchorCtr="0"/>
          <a:lstStyle>
            <a:lvl1pPr marL="0" marR="0" lvl="0" indent="0" algn="l" rtl="0">
              <a:spcBef>
                <a:spcPts val="0"/>
              </a:spcBef>
              <a:spcAft>
                <a:spcPts val="0"/>
              </a:spcAft>
              <a:defRPr sz="2000" b="1" i="0" u="none" strike="noStrike" cap="none">
                <a:solidFill>
                  <a:schemeClr val="lt1"/>
                </a:solidFill>
                <a:latin typeface="Arial"/>
                <a:ea typeface="Arial"/>
                <a:cs typeface="Arial"/>
                <a:sym typeface="Arial"/>
              </a:defRPr>
            </a:lvl1pPr>
            <a:lvl2pPr marL="0" marR="0" lvl="1" indent="0" algn="l" rtl="0">
              <a:spcBef>
                <a:spcPts val="0"/>
              </a:spcBef>
              <a:spcAft>
                <a:spcPts val="0"/>
              </a:spcAft>
              <a:defRPr sz="2000" b="1" i="0" u="none" strike="noStrike" cap="none">
                <a:solidFill>
                  <a:schemeClr val="lt1"/>
                </a:solidFill>
                <a:latin typeface="Arial"/>
                <a:ea typeface="Arial"/>
                <a:cs typeface="Arial"/>
                <a:sym typeface="Arial"/>
              </a:defRPr>
            </a:lvl2pPr>
            <a:lvl3pPr marL="0" marR="0" lvl="2" indent="0" algn="l" rtl="0">
              <a:spcBef>
                <a:spcPts val="0"/>
              </a:spcBef>
              <a:spcAft>
                <a:spcPts val="0"/>
              </a:spcAft>
              <a:defRPr sz="2000" b="1" i="0" u="none" strike="noStrike" cap="none">
                <a:solidFill>
                  <a:schemeClr val="lt1"/>
                </a:solidFill>
                <a:latin typeface="Arial"/>
                <a:ea typeface="Arial"/>
                <a:cs typeface="Arial"/>
                <a:sym typeface="Arial"/>
              </a:defRPr>
            </a:lvl3pPr>
            <a:lvl4pPr marL="0" marR="0" lvl="3" indent="0" algn="l" rtl="0">
              <a:spcBef>
                <a:spcPts val="0"/>
              </a:spcBef>
              <a:spcAft>
                <a:spcPts val="0"/>
              </a:spcAft>
              <a:defRPr sz="2000" b="1" i="0" u="none" strike="noStrike" cap="none">
                <a:solidFill>
                  <a:schemeClr val="lt1"/>
                </a:solidFill>
                <a:latin typeface="Arial"/>
                <a:ea typeface="Arial"/>
                <a:cs typeface="Arial"/>
                <a:sym typeface="Arial"/>
              </a:defRPr>
            </a:lvl4pPr>
            <a:lvl5pPr marL="0" marR="0" lvl="4" indent="0" algn="l" rtl="0">
              <a:spcBef>
                <a:spcPts val="0"/>
              </a:spcBef>
              <a:spcAft>
                <a:spcPts val="0"/>
              </a:spcAft>
              <a:defRPr sz="20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defRPr sz="20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defRPr sz="20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defRPr sz="20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defRPr sz="2000" b="1" i="0" u="none" strike="noStrike" cap="none">
                <a:solidFill>
                  <a:schemeClr val="lt1"/>
                </a:solidFill>
                <a:latin typeface="Arial"/>
                <a:ea typeface="Arial"/>
                <a:cs typeface="Arial"/>
                <a:sym typeface="Arial"/>
              </a:defRPr>
            </a:lvl9pPr>
          </a:lstStyle>
          <a:p>
            <a:endParaRPr/>
          </a:p>
        </p:txBody>
      </p:sp>
      <p:sp>
        <p:nvSpPr>
          <p:cNvPr id="18" name="Shape 18"/>
          <p:cNvSpPr txBox="1">
            <a:spLocks noGrp="1"/>
          </p:cNvSpPr>
          <p:nvPr>
            <p:ph type="body" idx="1"/>
          </p:nvPr>
        </p:nvSpPr>
        <p:spPr>
          <a:xfrm>
            <a:off x="685800" y="1219200"/>
            <a:ext cx="7772400" cy="4876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hyperlink" Target="http://cait.wri.org/historical/Country%20GHG%20Emissions?indicator%5B%5D=Total%20GHG%20Emissions%20Excluding%20Land-Use%20Change%20and%20Forestry&amp;indicator%5B%5D=Total%20GHG%20Emissions%20Including%20Land-Use%20Change%20and%20Forestry&amp;year%5B%5D=2014&amp;sortIdx=NaN&amp;chartType=geo"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hyperlink" Target="http://www.eea.europa.eu/data-and-maps/data/data-viewers/emissions-trading-viewer"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hyperlink" Target="https://ec.europa.eu/energy/en/data-analysis/country" TargetMode="External"/><Relationship Id="rId4" Type="http://schemas.openxmlformats.org/officeDocument/2006/relationships/chart" Target="../charts/chart13.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p:nvPr/>
        </p:nvSpPr>
        <p:spPr>
          <a:xfrm>
            <a:off x="6423025" y="-369887"/>
            <a:ext cx="18414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66" name="Shape 66"/>
          <p:cNvSpPr txBox="1">
            <a:spLocks noGrp="1"/>
          </p:cNvSpPr>
          <p:nvPr>
            <p:ph type="ctrTitle"/>
          </p:nvPr>
        </p:nvSpPr>
        <p:spPr>
          <a:xfrm>
            <a:off x="3102165" y="1905000"/>
            <a:ext cx="5791200" cy="1143000"/>
          </a:xfrm>
          <a:prstGeom prst="rect">
            <a:avLst/>
          </a:prstGeom>
          <a:noFill/>
          <a:ln>
            <a:noFill/>
          </a:ln>
        </p:spPr>
        <p:txBody>
          <a:bodyPr lIns="91425" tIns="45700" rIns="91425" bIns="45700" anchor="ctr" anchorCtr="0">
            <a:noAutofit/>
          </a:bodyPr>
          <a:lstStyle/>
          <a:p>
            <a:r>
              <a:rPr lang="en-AU" dirty="0" smtClean="0"/>
              <a:t>The Europeanization of the Renewable Energy Directive in France and the United Kingdom</a:t>
            </a:r>
            <a:endParaRPr lang="en-AU" dirty="0"/>
          </a:p>
        </p:txBody>
      </p:sp>
      <p:sp>
        <p:nvSpPr>
          <p:cNvPr id="67" name="Shape 67"/>
          <p:cNvSpPr txBox="1">
            <a:spLocks noGrp="1"/>
          </p:cNvSpPr>
          <p:nvPr>
            <p:ph type="subTitle" idx="1"/>
          </p:nvPr>
        </p:nvSpPr>
        <p:spPr>
          <a:xfrm>
            <a:off x="3107875" y="4513725"/>
            <a:ext cx="5731324" cy="6095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DAEDEF"/>
              </a:buClr>
              <a:buSzPct val="25000"/>
              <a:buFont typeface="Arial"/>
              <a:buNone/>
            </a:pPr>
            <a:r>
              <a:rPr lang="en-US" sz="1800" b="1" dirty="0" smtClean="0">
                <a:solidFill>
                  <a:srgbClr val="DAEDEF"/>
                </a:solidFill>
              </a:rPr>
              <a:t>Nick Parry</a:t>
            </a:r>
            <a:endParaRPr lang="en-US" sz="1800" b="1" dirty="0" smtClean="0">
              <a:solidFill>
                <a:srgbClr val="DAEDEF"/>
              </a:solidFill>
            </a:endParaRPr>
          </a:p>
          <a:p>
            <a:pPr marL="0" marR="0" lvl="0" indent="0" algn="l" rtl="0">
              <a:spcBef>
                <a:spcPts val="0"/>
              </a:spcBef>
              <a:spcAft>
                <a:spcPts val="0"/>
              </a:spcAft>
              <a:buClr>
                <a:srgbClr val="DAEDEF"/>
              </a:buClr>
              <a:buSzPct val="25000"/>
              <a:buFont typeface="Arial"/>
              <a:buNone/>
            </a:pPr>
            <a:endParaRPr lang="en-US" sz="1800" b="0" i="1" u="none" strike="noStrike" cap="none" dirty="0" smtClean="0">
              <a:solidFill>
                <a:srgbClr val="DAEDEF"/>
              </a:solidFill>
              <a:sym typeface="Arial"/>
            </a:endParaRPr>
          </a:p>
          <a:p>
            <a:pPr marR="0" lvl="0" algn="l" rtl="0">
              <a:spcBef>
                <a:spcPts val="0"/>
              </a:spcBef>
              <a:spcAft>
                <a:spcPts val="0"/>
              </a:spcAft>
              <a:buClr>
                <a:srgbClr val="DAEDEF"/>
              </a:buClr>
              <a:buSzPct val="25000"/>
            </a:pPr>
            <a:r>
              <a:rPr lang="en-US" sz="1800" b="0" i="1" u="none" strike="noStrike" cap="none" dirty="0" smtClean="0">
                <a:solidFill>
                  <a:srgbClr val="DAEDEF"/>
                </a:solidFill>
                <a:sym typeface="Arial"/>
              </a:rPr>
              <a:t>School </a:t>
            </a:r>
            <a:r>
              <a:rPr lang="en-US" sz="1800" b="0" i="1" u="none" strike="noStrike" cap="none" dirty="0" smtClean="0">
                <a:solidFill>
                  <a:srgbClr val="DAEDEF"/>
                </a:solidFill>
                <a:sym typeface="Arial"/>
              </a:rPr>
              <a:t>of </a:t>
            </a:r>
            <a:r>
              <a:rPr lang="en-US" sz="1800" b="0" i="1" u="none" strike="noStrike" cap="none" dirty="0" smtClean="0">
                <a:solidFill>
                  <a:srgbClr val="DAEDEF"/>
                </a:solidFill>
                <a:sym typeface="Arial"/>
              </a:rPr>
              <a:t>Geography, </a:t>
            </a:r>
            <a:r>
              <a:rPr lang="en-US" sz="1800" b="0" i="1" u="none" strike="noStrike" cap="none" dirty="0" smtClean="0">
                <a:solidFill>
                  <a:srgbClr val="DAEDEF"/>
                </a:solidFill>
                <a:sym typeface="Arial"/>
              </a:rPr>
              <a:t>Faculty of </a:t>
            </a:r>
            <a:r>
              <a:rPr lang="en-US" sz="1800" b="0" i="1" u="none" strike="noStrike" cap="none" dirty="0" smtClean="0">
                <a:solidFill>
                  <a:srgbClr val="DAEDEF"/>
                </a:solidFill>
                <a:sym typeface="Arial"/>
              </a:rPr>
              <a:t>Science</a:t>
            </a:r>
          </a:p>
          <a:p>
            <a:pPr algn="l">
              <a:spcBef>
                <a:spcPts val="0"/>
              </a:spcBef>
              <a:buClr>
                <a:srgbClr val="DAEDEF"/>
              </a:buClr>
              <a:buSzPct val="25000"/>
            </a:pPr>
            <a:r>
              <a:rPr lang="en-AU" sz="1800" i="1" dirty="0" smtClean="0">
                <a:solidFill>
                  <a:srgbClr val="DAEDEF"/>
                </a:solidFill>
              </a:rPr>
              <a:t>School </a:t>
            </a:r>
            <a:r>
              <a:rPr lang="en-AU" sz="1800" i="1" dirty="0">
                <a:solidFill>
                  <a:srgbClr val="DAEDEF"/>
                </a:solidFill>
              </a:rPr>
              <a:t>of Social and Political Sciences, Faculty of Arts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971800" y="76200"/>
            <a:ext cx="5791200" cy="685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AU" sz="2000" b="1" i="0" u="none" strike="noStrike" cap="none" dirty="0" smtClean="0">
                <a:solidFill>
                  <a:schemeClr val="lt1"/>
                </a:solidFill>
                <a:latin typeface="Arial"/>
                <a:ea typeface="Arial"/>
                <a:cs typeface="Arial"/>
                <a:sym typeface="Arial"/>
              </a:rPr>
              <a:t>Uneven implementation</a:t>
            </a:r>
            <a:endParaRPr sz="2000" b="1" i="0" u="none" strike="noStrike" cap="none" dirty="0">
              <a:solidFill>
                <a:schemeClr val="lt1"/>
              </a:solidFill>
              <a:latin typeface="Arial"/>
              <a:ea typeface="Arial"/>
              <a:cs typeface="Arial"/>
              <a:sym typeface="Arial"/>
            </a:endParaRPr>
          </a:p>
        </p:txBody>
      </p:sp>
      <p:graphicFrame>
        <p:nvGraphicFramePr>
          <p:cNvPr id="6" name="Chart 5"/>
          <p:cNvGraphicFramePr>
            <a:graphicFrameLocks/>
          </p:cNvGraphicFramePr>
          <p:nvPr>
            <p:extLst>
              <p:ext uri="{D42A27DB-BD31-4B8C-83A1-F6EECF244321}">
                <p14:modId xmlns:p14="http://schemas.microsoft.com/office/powerpoint/2010/main" val="2128559782"/>
              </p:ext>
            </p:extLst>
          </p:nvPr>
        </p:nvGraphicFramePr>
        <p:xfrm>
          <a:off x="167089" y="959208"/>
          <a:ext cx="8772225" cy="53076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772661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 and hypothesis</a:t>
            </a:r>
            <a:endParaRPr lang="en-US" dirty="0"/>
          </a:p>
        </p:txBody>
      </p:sp>
      <p:sp>
        <p:nvSpPr>
          <p:cNvPr id="3" name="Text Placeholder 2"/>
          <p:cNvSpPr>
            <a:spLocks noGrp="1"/>
          </p:cNvSpPr>
          <p:nvPr>
            <p:ph type="body" idx="1"/>
          </p:nvPr>
        </p:nvSpPr>
        <p:spPr>
          <a:xfrm>
            <a:off x="405349" y="2583709"/>
            <a:ext cx="8201563" cy="2077232"/>
          </a:xfrm>
        </p:spPr>
        <p:txBody>
          <a:bodyPr/>
          <a:lstStyle/>
          <a:p>
            <a:pPr marL="203200" indent="0">
              <a:buNone/>
            </a:pPr>
            <a:r>
              <a:rPr lang="en-AU" dirty="0" smtClean="0"/>
              <a:t>What are the drivers of, and impediments to, the effective implementation of the RED in France and the UK?</a:t>
            </a:r>
            <a:endParaRPr lang="en-US" dirty="0"/>
          </a:p>
        </p:txBody>
      </p:sp>
    </p:spTree>
    <p:extLst>
      <p:ext uri="{BB962C8B-B14F-4D97-AF65-F5344CB8AC3E}">
        <p14:creationId xmlns:p14="http://schemas.microsoft.com/office/powerpoint/2010/main" val="2526458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and the UK</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9074753"/>
              </p:ext>
            </p:extLst>
          </p:nvPr>
        </p:nvGraphicFramePr>
        <p:xfrm>
          <a:off x="337790" y="1040268"/>
          <a:ext cx="8425209" cy="5079750"/>
        </p:xfrm>
        <a:graphic>
          <a:graphicData uri="http://schemas.openxmlformats.org/drawingml/2006/chart">
            <c:chart xmlns:c="http://schemas.openxmlformats.org/drawingml/2006/chart" xmlns:r="http://schemas.openxmlformats.org/officeDocument/2006/relationships" r:id="rId3"/>
          </a:graphicData>
        </a:graphic>
      </p:graphicFrame>
      <p:sp>
        <p:nvSpPr>
          <p:cNvPr id="9" name="Process 8"/>
          <p:cNvSpPr/>
          <p:nvPr/>
        </p:nvSpPr>
        <p:spPr>
          <a:xfrm>
            <a:off x="7174679" y="1513117"/>
            <a:ext cx="756652" cy="716028"/>
          </a:xfrm>
          <a:prstGeom prst="flowChartProcess">
            <a:avLst/>
          </a:prstGeom>
          <a:solidFill>
            <a:srgbClr val="FF364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UK: 31%</a:t>
            </a:r>
            <a:endParaRPr lang="en-US" sz="1600" b="1" dirty="0">
              <a:solidFill>
                <a:srgbClr val="000000"/>
              </a:solidFill>
            </a:endParaRPr>
          </a:p>
        </p:txBody>
      </p:sp>
    </p:spTree>
    <p:extLst>
      <p:ext uri="{BB962C8B-B14F-4D97-AF65-F5344CB8AC3E}">
        <p14:creationId xmlns:p14="http://schemas.microsoft.com/office/powerpoint/2010/main" val="2930878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740433445"/>
              </p:ext>
            </p:extLst>
          </p:nvPr>
        </p:nvGraphicFramePr>
        <p:xfrm>
          <a:off x="184150" y="1136385"/>
          <a:ext cx="8775700" cy="504043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2890274" y="61485"/>
            <a:ext cx="5791200" cy="685799"/>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2000" b="1" i="0" u="none" strike="noStrike" cap="none">
                <a:solidFill>
                  <a:schemeClr val="lt1"/>
                </a:solidFill>
                <a:latin typeface="Arial"/>
                <a:ea typeface="Arial"/>
                <a:cs typeface="Arial"/>
                <a:sym typeface="Arial"/>
              </a:defRPr>
            </a:lvl1pPr>
            <a:lvl2pPr marL="0" marR="0" lvl="1" indent="0" algn="l" rtl="0">
              <a:spcBef>
                <a:spcPts val="0"/>
              </a:spcBef>
              <a:spcAft>
                <a:spcPts val="0"/>
              </a:spcAft>
              <a:defRPr sz="2000" b="1" i="0" u="none" strike="noStrike" cap="none">
                <a:solidFill>
                  <a:schemeClr val="lt1"/>
                </a:solidFill>
                <a:latin typeface="Arial"/>
                <a:ea typeface="Arial"/>
                <a:cs typeface="Arial"/>
                <a:sym typeface="Arial"/>
              </a:defRPr>
            </a:lvl2pPr>
            <a:lvl3pPr marL="0" marR="0" lvl="2" indent="0" algn="l" rtl="0">
              <a:spcBef>
                <a:spcPts val="0"/>
              </a:spcBef>
              <a:spcAft>
                <a:spcPts val="0"/>
              </a:spcAft>
              <a:defRPr sz="2000" b="1" i="0" u="none" strike="noStrike" cap="none">
                <a:solidFill>
                  <a:schemeClr val="lt1"/>
                </a:solidFill>
                <a:latin typeface="Arial"/>
                <a:ea typeface="Arial"/>
                <a:cs typeface="Arial"/>
                <a:sym typeface="Arial"/>
              </a:defRPr>
            </a:lvl3pPr>
            <a:lvl4pPr marL="0" marR="0" lvl="3" indent="0" algn="l" rtl="0">
              <a:spcBef>
                <a:spcPts val="0"/>
              </a:spcBef>
              <a:spcAft>
                <a:spcPts val="0"/>
              </a:spcAft>
              <a:defRPr sz="2000" b="1" i="0" u="none" strike="noStrike" cap="none">
                <a:solidFill>
                  <a:schemeClr val="lt1"/>
                </a:solidFill>
                <a:latin typeface="Arial"/>
                <a:ea typeface="Arial"/>
                <a:cs typeface="Arial"/>
                <a:sym typeface="Arial"/>
              </a:defRPr>
            </a:lvl4pPr>
            <a:lvl5pPr marL="0" marR="0" lvl="4" indent="0" algn="l" rtl="0">
              <a:spcBef>
                <a:spcPts val="0"/>
              </a:spcBef>
              <a:spcAft>
                <a:spcPts val="0"/>
              </a:spcAft>
              <a:defRPr sz="20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defRPr sz="20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defRPr sz="20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defRPr sz="20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defRPr sz="2000" b="1" i="0" u="none" strike="noStrike" cap="none">
                <a:solidFill>
                  <a:schemeClr val="lt1"/>
                </a:solidFill>
                <a:latin typeface="Arial"/>
                <a:ea typeface="Arial"/>
                <a:cs typeface="Arial"/>
                <a:sym typeface="Arial"/>
              </a:defRPr>
            </a:lvl9pPr>
          </a:lstStyle>
          <a:p>
            <a:r>
              <a:rPr lang="en-US" dirty="0" smtClean="0"/>
              <a:t>France and the UK</a:t>
            </a:r>
            <a:endParaRPr lang="en-US" dirty="0"/>
          </a:p>
        </p:txBody>
      </p:sp>
      <p:pic>
        <p:nvPicPr>
          <p:cNvPr id="6" name="Picture 5"/>
          <p:cNvPicPr>
            <a:picLocks noChangeAspect="1"/>
          </p:cNvPicPr>
          <p:nvPr/>
        </p:nvPicPr>
        <p:blipFill>
          <a:blip r:embed="rId4"/>
          <a:stretch>
            <a:fillRect/>
          </a:stretch>
        </p:blipFill>
        <p:spPr>
          <a:xfrm>
            <a:off x="2801462" y="1704702"/>
            <a:ext cx="605441" cy="400954"/>
          </a:xfrm>
          <a:prstGeom prst="rect">
            <a:avLst/>
          </a:prstGeom>
        </p:spPr>
      </p:pic>
      <p:pic>
        <p:nvPicPr>
          <p:cNvPr id="7" name="Picture 6"/>
          <p:cNvPicPr>
            <a:picLocks noChangeAspect="1"/>
          </p:cNvPicPr>
          <p:nvPr/>
        </p:nvPicPr>
        <p:blipFill>
          <a:blip r:embed="rId5"/>
          <a:stretch>
            <a:fillRect/>
          </a:stretch>
        </p:blipFill>
        <p:spPr>
          <a:xfrm>
            <a:off x="8373054" y="4144463"/>
            <a:ext cx="616840" cy="367653"/>
          </a:xfrm>
          <a:prstGeom prst="rect">
            <a:avLst/>
          </a:prstGeom>
        </p:spPr>
      </p:pic>
    </p:spTree>
    <p:extLst>
      <p:ext uri="{BB962C8B-B14F-4D97-AF65-F5344CB8AC3E}">
        <p14:creationId xmlns:p14="http://schemas.microsoft.com/office/powerpoint/2010/main" val="152752269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507248763"/>
              </p:ext>
            </p:extLst>
          </p:nvPr>
        </p:nvGraphicFramePr>
        <p:xfrm>
          <a:off x="121605" y="1053779"/>
          <a:ext cx="8917680" cy="522835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France </a:t>
            </a:r>
            <a:r>
              <a:rPr lang="en-US" dirty="0"/>
              <a:t>and the UK</a:t>
            </a:r>
          </a:p>
        </p:txBody>
      </p:sp>
    </p:spTree>
    <p:extLst>
      <p:ext uri="{BB962C8B-B14F-4D97-AF65-F5344CB8AC3E}">
        <p14:creationId xmlns:p14="http://schemas.microsoft.com/office/powerpoint/2010/main" val="356190855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Shape 78"/>
          <p:cNvSpPr txBox="1">
            <a:spLocks noGrp="1"/>
          </p:cNvSpPr>
          <p:nvPr>
            <p:ph type="title"/>
          </p:nvPr>
        </p:nvSpPr>
        <p:spPr>
          <a:xfrm>
            <a:off x="2971800" y="76200"/>
            <a:ext cx="5791200" cy="685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AU" dirty="0" smtClean="0"/>
              <a:t>France </a:t>
            </a:r>
            <a:r>
              <a:rPr lang="en-AU" dirty="0" smtClean="0"/>
              <a:t>and the </a:t>
            </a:r>
            <a:r>
              <a:rPr lang="en-AU" dirty="0" smtClean="0"/>
              <a:t>UK</a:t>
            </a:r>
            <a:endParaRPr sz="2000" b="1" i="0" u="none" strike="noStrike" cap="none" dirty="0">
              <a:solidFill>
                <a:schemeClr val="lt1"/>
              </a:solidFill>
              <a:latin typeface="Arial"/>
              <a:ea typeface="Arial"/>
              <a:cs typeface="Arial"/>
              <a:sym typeface="Arial"/>
            </a:endParaRPr>
          </a:p>
        </p:txBody>
      </p:sp>
      <p:graphicFrame>
        <p:nvGraphicFramePr>
          <p:cNvPr id="4" name="Chart 3"/>
          <p:cNvGraphicFramePr>
            <a:graphicFrameLocks/>
          </p:cNvGraphicFramePr>
          <p:nvPr>
            <p:extLst>
              <p:ext uri="{D42A27DB-BD31-4B8C-83A1-F6EECF244321}">
                <p14:modId xmlns:p14="http://schemas.microsoft.com/office/powerpoint/2010/main" val="1672355455"/>
              </p:ext>
            </p:extLst>
          </p:nvPr>
        </p:nvGraphicFramePr>
        <p:xfrm>
          <a:off x="102310" y="1861676"/>
          <a:ext cx="4806169" cy="44887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1"/>
          <p:cNvSpPr>
            <a:spLocks noGrp="1"/>
          </p:cNvSpPr>
          <p:nvPr>
            <p:ph type="body" idx="1"/>
          </p:nvPr>
        </p:nvSpPr>
        <p:spPr>
          <a:xfrm>
            <a:off x="685800" y="1029008"/>
            <a:ext cx="7587416" cy="679464"/>
          </a:xfrm>
        </p:spPr>
        <p:txBody>
          <a:bodyPr anchor="t"/>
          <a:lstStyle/>
          <a:p>
            <a:pPr marL="203200" indent="0" algn="ctr">
              <a:buNone/>
            </a:pPr>
            <a:r>
              <a:rPr lang="en-AU" dirty="0" smtClean="0">
                <a:solidFill>
                  <a:srgbClr val="000000"/>
                </a:solidFill>
              </a:rPr>
              <a:t>Power Generation Mix</a:t>
            </a:r>
          </a:p>
          <a:p>
            <a:pPr marL="203200" indent="0" algn="ctr">
              <a:buNone/>
            </a:pPr>
            <a:endParaRPr lang="en-AU" dirty="0">
              <a:solidFill>
                <a:srgbClr val="FF0000"/>
              </a:solidFill>
            </a:endParaRPr>
          </a:p>
        </p:txBody>
      </p:sp>
      <p:graphicFrame>
        <p:nvGraphicFramePr>
          <p:cNvPr id="6" name="Chart 5"/>
          <p:cNvGraphicFramePr>
            <a:graphicFrameLocks/>
          </p:cNvGraphicFramePr>
          <p:nvPr>
            <p:extLst>
              <p:ext uri="{D42A27DB-BD31-4B8C-83A1-F6EECF244321}">
                <p14:modId xmlns:p14="http://schemas.microsoft.com/office/powerpoint/2010/main" val="3407800474"/>
              </p:ext>
            </p:extLst>
          </p:nvPr>
        </p:nvGraphicFramePr>
        <p:xfrm>
          <a:off x="4925188" y="1708472"/>
          <a:ext cx="4088447" cy="46419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630333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and the UK</a:t>
            </a:r>
            <a:endParaRPr lang="en-US" dirty="0"/>
          </a:p>
        </p:txBody>
      </p:sp>
      <p:sp>
        <p:nvSpPr>
          <p:cNvPr id="3" name="Text Placeholder 2"/>
          <p:cNvSpPr>
            <a:spLocks noGrp="1"/>
          </p:cNvSpPr>
          <p:nvPr>
            <p:ph type="body" idx="1"/>
          </p:nvPr>
        </p:nvSpPr>
        <p:spPr>
          <a:xfrm>
            <a:off x="261600" y="3108292"/>
            <a:ext cx="4243355" cy="1921883"/>
          </a:xfrm>
        </p:spPr>
        <p:txBody>
          <a:bodyPr/>
          <a:lstStyle/>
          <a:p>
            <a:r>
              <a:rPr lang="en-US" sz="2800" dirty="0" smtClean="0"/>
              <a:t>State-controlled</a:t>
            </a:r>
          </a:p>
          <a:p>
            <a:r>
              <a:rPr lang="en-US" sz="2800" dirty="0" smtClean="0"/>
              <a:t>Highly concentrated</a:t>
            </a:r>
          </a:p>
          <a:p>
            <a:r>
              <a:rPr lang="en-US" sz="2800" dirty="0" smtClean="0"/>
              <a:t>Nuclear dependent</a:t>
            </a:r>
          </a:p>
          <a:p>
            <a:endParaRPr lang="en-US" sz="2800" dirty="0"/>
          </a:p>
        </p:txBody>
      </p:sp>
      <p:pic>
        <p:nvPicPr>
          <p:cNvPr id="4" name="Picture 3"/>
          <p:cNvPicPr>
            <a:picLocks noChangeAspect="1"/>
          </p:cNvPicPr>
          <p:nvPr/>
        </p:nvPicPr>
        <p:blipFill>
          <a:blip r:embed="rId2"/>
          <a:stretch>
            <a:fillRect/>
          </a:stretch>
        </p:blipFill>
        <p:spPr>
          <a:xfrm>
            <a:off x="5855431" y="1320038"/>
            <a:ext cx="2130778" cy="1270000"/>
          </a:xfrm>
          <a:prstGeom prst="rect">
            <a:avLst/>
          </a:prstGeom>
        </p:spPr>
      </p:pic>
      <p:pic>
        <p:nvPicPr>
          <p:cNvPr id="5" name="Picture 4"/>
          <p:cNvPicPr>
            <a:picLocks noChangeAspect="1"/>
          </p:cNvPicPr>
          <p:nvPr/>
        </p:nvPicPr>
        <p:blipFill>
          <a:blip r:embed="rId3"/>
          <a:stretch>
            <a:fillRect/>
          </a:stretch>
        </p:blipFill>
        <p:spPr>
          <a:xfrm>
            <a:off x="1237197" y="1320038"/>
            <a:ext cx="1917700" cy="1270000"/>
          </a:xfrm>
          <a:prstGeom prst="rect">
            <a:avLst/>
          </a:prstGeom>
        </p:spPr>
      </p:pic>
      <p:sp>
        <p:nvSpPr>
          <p:cNvPr id="6" name="Text Placeholder 2"/>
          <p:cNvSpPr txBox="1">
            <a:spLocks/>
          </p:cNvSpPr>
          <p:nvPr/>
        </p:nvSpPr>
        <p:spPr>
          <a:xfrm>
            <a:off x="5602424" y="3112222"/>
            <a:ext cx="2785494" cy="192188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r>
              <a:rPr lang="en-US" sz="2800" dirty="0" err="1" smtClean="0"/>
              <a:t>Privatised</a:t>
            </a:r>
            <a:endParaRPr lang="en-US" sz="2800" dirty="0" smtClean="0"/>
          </a:p>
          <a:p>
            <a:r>
              <a:rPr lang="en-US" sz="2800" dirty="0" err="1" smtClean="0"/>
              <a:t>Liberalised</a:t>
            </a:r>
            <a:endParaRPr lang="en-US" sz="2800" dirty="0" smtClean="0"/>
          </a:p>
          <a:p>
            <a:r>
              <a:rPr lang="en-US" sz="2800" dirty="0" smtClean="0"/>
              <a:t>Diversified</a:t>
            </a:r>
          </a:p>
          <a:p>
            <a:endParaRPr lang="en-US" sz="2800" dirty="0"/>
          </a:p>
        </p:txBody>
      </p:sp>
    </p:spTree>
    <p:extLst>
      <p:ext uri="{BB962C8B-B14F-4D97-AF65-F5344CB8AC3E}">
        <p14:creationId xmlns:p14="http://schemas.microsoft.com/office/powerpoint/2010/main" val="40477972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 and hypothesis</a:t>
            </a:r>
            <a:endParaRPr lang="en-US" dirty="0"/>
          </a:p>
        </p:txBody>
      </p:sp>
      <p:sp>
        <p:nvSpPr>
          <p:cNvPr id="3" name="Text Placeholder 2"/>
          <p:cNvSpPr>
            <a:spLocks noGrp="1"/>
          </p:cNvSpPr>
          <p:nvPr>
            <p:ph type="body" idx="1"/>
          </p:nvPr>
        </p:nvSpPr>
        <p:spPr>
          <a:xfrm>
            <a:off x="685800" y="1219201"/>
            <a:ext cx="7772400" cy="2077232"/>
          </a:xfrm>
        </p:spPr>
        <p:txBody>
          <a:bodyPr/>
          <a:lstStyle/>
          <a:p>
            <a:pPr marL="203200" indent="0">
              <a:buNone/>
            </a:pPr>
            <a:r>
              <a:rPr lang="en-AU" dirty="0" smtClean="0"/>
              <a:t>What are the drivers of, and impediments to, the effective implementation of the RED in France and the UK?</a:t>
            </a:r>
            <a:endParaRPr lang="en-US" dirty="0"/>
          </a:p>
        </p:txBody>
      </p:sp>
      <p:sp>
        <p:nvSpPr>
          <p:cNvPr id="4" name="Text Placeholder 2"/>
          <p:cNvSpPr txBox="1">
            <a:spLocks/>
          </p:cNvSpPr>
          <p:nvPr/>
        </p:nvSpPr>
        <p:spPr>
          <a:xfrm>
            <a:off x="513442" y="3458553"/>
            <a:ext cx="8249558" cy="262093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pPr marL="203200" indent="0">
              <a:buNone/>
            </a:pPr>
            <a:r>
              <a:rPr lang="en-AU" dirty="0"/>
              <a:t>The historical development of state institutions has created path dependencies in policy making that determine the ability of a member state to meet the requirements of the Directive </a:t>
            </a:r>
            <a:endParaRPr lang="en-US" dirty="0"/>
          </a:p>
        </p:txBody>
      </p:sp>
      <p:sp>
        <p:nvSpPr>
          <p:cNvPr id="6" name="Text Placeholder 2"/>
          <p:cNvSpPr txBox="1">
            <a:spLocks/>
          </p:cNvSpPr>
          <p:nvPr/>
        </p:nvSpPr>
        <p:spPr>
          <a:xfrm>
            <a:off x="405349" y="1222991"/>
            <a:ext cx="8056619" cy="2077232"/>
          </a:xfrm>
          <a:prstGeom prst="rect">
            <a:avLst/>
          </a:prstGeom>
          <a:solidFill>
            <a:schemeClr val="bg1"/>
          </a:solid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pPr marL="203200" indent="0">
              <a:buFont typeface="Arial"/>
              <a:buNone/>
            </a:pPr>
            <a:r>
              <a:rPr lang="en-AU" dirty="0" smtClean="0">
                <a:solidFill>
                  <a:schemeClr val="bg1">
                    <a:lumMod val="75000"/>
                  </a:schemeClr>
                </a:solidFill>
              </a:rPr>
              <a:t>What are the drivers of, and impediments to, the effective implementation of the RED in France and the UK?</a:t>
            </a:r>
            <a:endParaRPr lang="en-US" dirty="0">
              <a:solidFill>
                <a:schemeClr val="bg1">
                  <a:lumMod val="75000"/>
                </a:schemeClr>
              </a:solidFill>
            </a:endParaRPr>
          </a:p>
        </p:txBody>
      </p:sp>
    </p:spTree>
    <p:extLst>
      <p:ext uri="{BB962C8B-B14F-4D97-AF65-F5344CB8AC3E}">
        <p14:creationId xmlns:p14="http://schemas.microsoft.com/office/powerpoint/2010/main" val="4209640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Institutions and institutionalism</a:t>
            </a:r>
            <a:endParaRPr lang="en-US" dirty="0"/>
          </a:p>
        </p:txBody>
      </p:sp>
      <p:sp>
        <p:nvSpPr>
          <p:cNvPr id="3" name="Text Placeholder 2"/>
          <p:cNvSpPr>
            <a:spLocks noGrp="1"/>
          </p:cNvSpPr>
          <p:nvPr>
            <p:ph type="body" idx="1"/>
          </p:nvPr>
        </p:nvSpPr>
        <p:spPr>
          <a:xfrm>
            <a:off x="685800" y="2394568"/>
            <a:ext cx="7772400" cy="2077232"/>
          </a:xfrm>
        </p:spPr>
        <p:txBody>
          <a:bodyPr/>
          <a:lstStyle/>
          <a:p>
            <a:pPr marL="203200" indent="0">
              <a:buNone/>
            </a:pPr>
            <a:r>
              <a:rPr lang="en-AU" dirty="0"/>
              <a:t>A theory of institutions must be able to explain how institutions </a:t>
            </a:r>
            <a:r>
              <a:rPr lang="en-AU" dirty="0" smtClean="0"/>
              <a:t>they form, </a:t>
            </a:r>
            <a:r>
              <a:rPr lang="en-AU" dirty="0"/>
              <a:t>how they change or persist, and how they shape behaviour</a:t>
            </a:r>
            <a:r>
              <a:rPr lang="en-AU" dirty="0"/>
              <a:t> </a:t>
            </a:r>
            <a:endParaRPr lang="en-US" dirty="0"/>
          </a:p>
        </p:txBody>
      </p:sp>
    </p:spTree>
    <p:extLst>
      <p:ext uri="{BB962C8B-B14F-4D97-AF65-F5344CB8AC3E}">
        <p14:creationId xmlns:p14="http://schemas.microsoft.com/office/powerpoint/2010/main" val="313628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Institutions and institutionalism</a:t>
            </a:r>
            <a:endParaRPr lang="en-US" dirty="0"/>
          </a:p>
        </p:txBody>
      </p:sp>
      <p:sp>
        <p:nvSpPr>
          <p:cNvPr id="3" name="Text Placeholder 2"/>
          <p:cNvSpPr>
            <a:spLocks noGrp="1"/>
          </p:cNvSpPr>
          <p:nvPr>
            <p:ph type="body" idx="1"/>
          </p:nvPr>
        </p:nvSpPr>
        <p:spPr>
          <a:xfrm>
            <a:off x="685800" y="1219200"/>
            <a:ext cx="7772400" cy="4617107"/>
          </a:xfrm>
        </p:spPr>
        <p:txBody>
          <a:bodyPr/>
          <a:lstStyle/>
          <a:p>
            <a:pPr marL="717550" indent="-514350">
              <a:buAutoNum type="arabicPeriod"/>
            </a:pPr>
            <a:r>
              <a:rPr lang="en-AU" sz="2400" dirty="0"/>
              <a:t>North (1990, p. 4</a:t>
            </a:r>
            <a:r>
              <a:rPr lang="en-AU" sz="2400" dirty="0" smtClean="0"/>
              <a:t>): “</a:t>
            </a:r>
            <a:r>
              <a:rPr lang="en-AU" sz="2400" dirty="0"/>
              <a:t>any form of constraint that human beings devise to shape human interaction”. </a:t>
            </a:r>
            <a:endParaRPr lang="en-AU" sz="2400" dirty="0" smtClean="0"/>
          </a:p>
          <a:p>
            <a:pPr marL="717550" indent="-514350">
              <a:buAutoNum type="arabicPeriod"/>
            </a:pPr>
            <a:r>
              <a:rPr lang="en-AU" sz="2400" dirty="0" err="1"/>
              <a:t>Steinmo</a:t>
            </a:r>
            <a:r>
              <a:rPr lang="en-AU" sz="2400" dirty="0"/>
              <a:t> and </a:t>
            </a:r>
            <a:r>
              <a:rPr lang="en-AU" sz="2400" dirty="0" err="1"/>
              <a:t>Thelen</a:t>
            </a:r>
            <a:r>
              <a:rPr lang="en-AU" sz="2400" dirty="0"/>
              <a:t> (1992, p. 2</a:t>
            </a:r>
            <a:r>
              <a:rPr lang="en-AU" sz="2400" dirty="0" smtClean="0"/>
              <a:t>)</a:t>
            </a:r>
            <a:r>
              <a:rPr lang="en-AU" sz="2400" dirty="0"/>
              <a:t>:</a:t>
            </a:r>
            <a:r>
              <a:rPr lang="en-AU" sz="2400" dirty="0" smtClean="0"/>
              <a:t> the </a:t>
            </a:r>
            <a:r>
              <a:rPr lang="en-AU" sz="2400" dirty="0"/>
              <a:t>“rules of electoral competition, the structure of the party systems, the relation among various branches of government, and the structure and organization of economic actors like trade unions”</a:t>
            </a:r>
            <a:r>
              <a:rPr lang="en-AU" sz="2400" dirty="0"/>
              <a:t> </a:t>
            </a:r>
            <a:endParaRPr lang="en-AU" sz="2400" dirty="0" smtClean="0"/>
          </a:p>
          <a:p>
            <a:pPr marL="717550" indent="-514350">
              <a:buAutoNum type="arabicPeriod"/>
            </a:pPr>
            <a:r>
              <a:rPr lang="en-AU" sz="2400" dirty="0"/>
              <a:t>Hall and Taylor (1996, p. 938</a:t>
            </a:r>
            <a:r>
              <a:rPr lang="en-AU" sz="2400" dirty="0" smtClean="0"/>
              <a:t>): “</a:t>
            </a:r>
            <a:r>
              <a:rPr lang="en-AU" sz="2400" dirty="0"/>
              <a:t>Formal and informal procedures, routines, norms and conventions embedded in the organizational structure of the polity or political economy”</a:t>
            </a:r>
            <a:r>
              <a:rPr lang="en-AU" sz="2400" dirty="0"/>
              <a:t> </a:t>
            </a:r>
            <a:endParaRPr lang="en-AU" sz="2400" dirty="0" smtClean="0"/>
          </a:p>
          <a:p>
            <a:pPr marL="717550" indent="-514350">
              <a:buAutoNum type="arabicPeriod"/>
            </a:pPr>
            <a:endParaRPr lang="en-US" sz="2400" dirty="0"/>
          </a:p>
        </p:txBody>
      </p:sp>
    </p:spTree>
    <p:extLst>
      <p:ext uri="{BB962C8B-B14F-4D97-AF65-F5344CB8AC3E}">
        <p14:creationId xmlns:p14="http://schemas.microsoft.com/office/powerpoint/2010/main" val="951263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6" name="Picture 5"/>
          <p:cNvPicPr>
            <a:picLocks noChangeAspect="1"/>
          </p:cNvPicPr>
          <p:nvPr/>
        </p:nvPicPr>
        <p:blipFill rotWithShape="1">
          <a:blip r:embed="rId3"/>
          <a:srcRect l="2216" r="2327"/>
          <a:stretch/>
        </p:blipFill>
        <p:spPr>
          <a:xfrm>
            <a:off x="0" y="904940"/>
            <a:ext cx="9144000" cy="5388334"/>
          </a:xfrm>
          <a:prstGeom prst="rect">
            <a:avLst/>
          </a:prstGeom>
        </p:spPr>
      </p:pic>
    </p:spTree>
    <p:extLst>
      <p:ext uri="{BB962C8B-B14F-4D97-AF65-F5344CB8AC3E}">
        <p14:creationId xmlns:p14="http://schemas.microsoft.com/office/powerpoint/2010/main" val="162936370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Institutions and institutionalism</a:t>
            </a:r>
            <a:endParaRPr lang="en-US" dirty="0"/>
          </a:p>
        </p:txBody>
      </p:sp>
      <p:sp>
        <p:nvSpPr>
          <p:cNvPr id="4" name="Process 3"/>
          <p:cNvSpPr/>
          <p:nvPr/>
        </p:nvSpPr>
        <p:spPr>
          <a:xfrm>
            <a:off x="446499" y="1266972"/>
            <a:ext cx="8511631" cy="90516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00"/>
                </a:solidFill>
              </a:rPr>
              <a:t>Ideology of the state</a:t>
            </a:r>
          </a:p>
        </p:txBody>
      </p:sp>
      <p:sp>
        <p:nvSpPr>
          <p:cNvPr id="5" name="Process 4"/>
          <p:cNvSpPr/>
          <p:nvPr/>
        </p:nvSpPr>
        <p:spPr>
          <a:xfrm>
            <a:off x="446499" y="2368034"/>
            <a:ext cx="2674689" cy="133369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00"/>
                </a:solidFill>
              </a:rPr>
              <a:t>Policy styles, political parties and the distribution of power</a:t>
            </a:r>
          </a:p>
        </p:txBody>
      </p:sp>
      <p:sp>
        <p:nvSpPr>
          <p:cNvPr id="6" name="Process 5"/>
          <p:cNvSpPr/>
          <p:nvPr/>
        </p:nvSpPr>
        <p:spPr>
          <a:xfrm>
            <a:off x="3377004" y="2397772"/>
            <a:ext cx="2674689" cy="133369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Administrative traditions and the civil service</a:t>
            </a:r>
            <a:endParaRPr lang="en-US" sz="2000" dirty="0">
              <a:solidFill>
                <a:srgbClr val="000000"/>
              </a:solidFill>
            </a:endParaRPr>
          </a:p>
        </p:txBody>
      </p:sp>
      <p:sp>
        <p:nvSpPr>
          <p:cNvPr id="7" name="Process 6"/>
          <p:cNvSpPr/>
          <p:nvPr/>
        </p:nvSpPr>
        <p:spPr>
          <a:xfrm>
            <a:off x="6297629" y="2407493"/>
            <a:ext cx="2660502" cy="133369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State ownership, investment and control</a:t>
            </a:r>
            <a:endParaRPr lang="en-US" sz="2000" dirty="0">
              <a:solidFill>
                <a:srgbClr val="000000"/>
              </a:solidFill>
            </a:endParaRPr>
          </a:p>
        </p:txBody>
      </p:sp>
      <p:sp>
        <p:nvSpPr>
          <p:cNvPr id="9" name="Process 8"/>
          <p:cNvSpPr/>
          <p:nvPr/>
        </p:nvSpPr>
        <p:spPr>
          <a:xfrm>
            <a:off x="446499" y="4529631"/>
            <a:ext cx="2674689" cy="1306677"/>
          </a:xfrm>
          <a:prstGeom prst="flowChartProcess">
            <a:avLst/>
          </a:prstGeom>
          <a:solidFill>
            <a:srgbClr val="B50A59">
              <a:alpha val="2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Party positions, policies</a:t>
            </a:r>
            <a:endParaRPr lang="en-US" sz="2000" dirty="0">
              <a:solidFill>
                <a:srgbClr val="000000"/>
              </a:solidFill>
            </a:endParaRPr>
          </a:p>
        </p:txBody>
      </p:sp>
      <p:sp>
        <p:nvSpPr>
          <p:cNvPr id="10" name="Process 9"/>
          <p:cNvSpPr/>
          <p:nvPr/>
        </p:nvSpPr>
        <p:spPr>
          <a:xfrm>
            <a:off x="3377004" y="4529632"/>
            <a:ext cx="2674689" cy="1306676"/>
          </a:xfrm>
          <a:prstGeom prst="flowChartProcess">
            <a:avLst/>
          </a:prstGeom>
          <a:solidFill>
            <a:srgbClr val="B50A59">
              <a:alpha val="2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00"/>
                </a:solidFill>
              </a:rPr>
              <a:t>Government departments, research agencies</a:t>
            </a:r>
          </a:p>
        </p:txBody>
      </p:sp>
      <p:sp>
        <p:nvSpPr>
          <p:cNvPr id="11" name="Process 10"/>
          <p:cNvSpPr/>
          <p:nvPr/>
        </p:nvSpPr>
        <p:spPr>
          <a:xfrm>
            <a:off x="6298304" y="4529632"/>
            <a:ext cx="2659827" cy="1306676"/>
          </a:xfrm>
          <a:prstGeom prst="flowChartProcess">
            <a:avLst/>
          </a:prstGeom>
          <a:solidFill>
            <a:srgbClr val="B50A59">
              <a:alpha val="2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00"/>
                </a:solidFill>
              </a:rPr>
              <a:t>Regulatory bodies, firms (relationship to the state)</a:t>
            </a:r>
          </a:p>
        </p:txBody>
      </p:sp>
    </p:spTree>
    <p:extLst>
      <p:ext uri="{BB962C8B-B14F-4D97-AF65-F5344CB8AC3E}">
        <p14:creationId xmlns:p14="http://schemas.microsoft.com/office/powerpoint/2010/main" val="29977716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4" name="Shape 78"/>
          <p:cNvSpPr txBox="1">
            <a:spLocks noGrp="1"/>
          </p:cNvSpPr>
          <p:nvPr>
            <p:ph type="title"/>
          </p:nvPr>
        </p:nvSpPr>
        <p:spPr>
          <a:xfrm>
            <a:off x="2971800" y="76200"/>
            <a:ext cx="5791200" cy="685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AU" dirty="0" smtClean="0"/>
              <a:t>Three phases of renewable energy policy</a:t>
            </a:r>
            <a:endParaRPr sz="2000" b="1" i="0" u="none" strike="noStrike" cap="none" dirty="0">
              <a:solidFill>
                <a:schemeClr val="lt1"/>
              </a:solidFill>
              <a:latin typeface="Arial"/>
              <a:ea typeface="Arial"/>
              <a:cs typeface="Arial"/>
              <a:sym typeface="Arial"/>
            </a:endParaRPr>
          </a:p>
        </p:txBody>
      </p:sp>
      <p:sp>
        <p:nvSpPr>
          <p:cNvPr id="17" name="Rectangle 16"/>
          <p:cNvSpPr/>
          <p:nvPr/>
        </p:nvSpPr>
        <p:spPr>
          <a:xfrm>
            <a:off x="3342347" y="1639756"/>
            <a:ext cx="2316978" cy="419185"/>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2008-2017</a:t>
            </a:r>
            <a:endParaRPr lang="en-US" sz="2400" dirty="0">
              <a:solidFill>
                <a:schemeClr val="tx1"/>
              </a:solidFill>
            </a:endParaRPr>
          </a:p>
        </p:txBody>
      </p:sp>
      <p:sp>
        <p:nvSpPr>
          <p:cNvPr id="22" name="Rectangle 21"/>
          <p:cNvSpPr/>
          <p:nvPr/>
        </p:nvSpPr>
        <p:spPr>
          <a:xfrm>
            <a:off x="3342347" y="4973035"/>
            <a:ext cx="2316978" cy="114214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tx1"/>
                </a:solidFill>
              </a:rPr>
              <a:t>Ambition and claims to leadership</a:t>
            </a:r>
            <a:endParaRPr lang="en-US" sz="1800" dirty="0">
              <a:solidFill>
                <a:schemeClr val="tx1"/>
              </a:solidFill>
            </a:endParaRPr>
          </a:p>
        </p:txBody>
      </p:sp>
      <p:sp>
        <p:nvSpPr>
          <p:cNvPr id="24" name="Rectangle 23"/>
          <p:cNvSpPr/>
          <p:nvPr/>
        </p:nvSpPr>
        <p:spPr>
          <a:xfrm>
            <a:off x="6418998" y="1639756"/>
            <a:ext cx="2316978" cy="419185"/>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2017-Present</a:t>
            </a:r>
            <a:endParaRPr lang="en-US" sz="2400" dirty="0">
              <a:solidFill>
                <a:schemeClr val="tx1"/>
              </a:solidFill>
            </a:endParaRPr>
          </a:p>
        </p:txBody>
      </p:sp>
      <p:sp>
        <p:nvSpPr>
          <p:cNvPr id="18" name="Rectangle 17"/>
          <p:cNvSpPr/>
          <p:nvPr/>
        </p:nvSpPr>
        <p:spPr>
          <a:xfrm>
            <a:off x="436869" y="4974063"/>
            <a:ext cx="2316978" cy="114214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tx1"/>
                </a:solidFill>
              </a:rPr>
              <a:t>Resistance</a:t>
            </a:r>
            <a:endParaRPr lang="en-US" sz="1800" dirty="0">
              <a:solidFill>
                <a:schemeClr val="tx1"/>
              </a:solidFill>
            </a:endParaRPr>
          </a:p>
        </p:txBody>
      </p:sp>
      <p:sp>
        <p:nvSpPr>
          <p:cNvPr id="19" name="Rectangle 18"/>
          <p:cNvSpPr/>
          <p:nvPr/>
        </p:nvSpPr>
        <p:spPr>
          <a:xfrm>
            <a:off x="450381" y="1639756"/>
            <a:ext cx="2316978" cy="419185"/>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1990-2008</a:t>
            </a:r>
            <a:endParaRPr lang="en-US" sz="2400" dirty="0">
              <a:solidFill>
                <a:schemeClr val="tx1"/>
              </a:solidFill>
            </a:endParaRPr>
          </a:p>
        </p:txBody>
      </p:sp>
      <p:sp>
        <p:nvSpPr>
          <p:cNvPr id="16" name="Rectangle 15"/>
          <p:cNvSpPr/>
          <p:nvPr/>
        </p:nvSpPr>
        <p:spPr>
          <a:xfrm>
            <a:off x="6503838" y="4973035"/>
            <a:ext cx="2316978" cy="114214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tx1"/>
                </a:solidFill>
              </a:rPr>
              <a:t>Ambition delayed</a:t>
            </a:r>
            <a:endParaRPr lang="en-US" sz="1800" dirty="0">
              <a:solidFill>
                <a:schemeClr val="tx1"/>
              </a:solidFill>
            </a:endParaRPr>
          </a:p>
        </p:txBody>
      </p:sp>
      <p:pic>
        <p:nvPicPr>
          <p:cNvPr id="5" name="Picture 4"/>
          <p:cNvPicPr>
            <a:picLocks noChangeAspect="1"/>
          </p:cNvPicPr>
          <p:nvPr/>
        </p:nvPicPr>
        <p:blipFill>
          <a:blip r:embed="rId3"/>
          <a:stretch>
            <a:fillRect/>
          </a:stretch>
        </p:blipFill>
        <p:spPr>
          <a:xfrm>
            <a:off x="3215771" y="2207052"/>
            <a:ext cx="2534768" cy="2395605"/>
          </a:xfrm>
          <a:prstGeom prst="rect">
            <a:avLst/>
          </a:prstGeom>
        </p:spPr>
      </p:pic>
      <p:pic>
        <p:nvPicPr>
          <p:cNvPr id="6" name="Picture 5"/>
          <p:cNvPicPr>
            <a:picLocks noChangeAspect="1"/>
          </p:cNvPicPr>
          <p:nvPr/>
        </p:nvPicPr>
        <p:blipFill rotWithShape="1">
          <a:blip r:embed="rId4"/>
          <a:srcRect l="14832" r="7580"/>
          <a:stretch/>
        </p:blipFill>
        <p:spPr>
          <a:xfrm>
            <a:off x="6242381" y="2260600"/>
            <a:ext cx="2709787" cy="2324100"/>
          </a:xfrm>
          <a:prstGeom prst="rect">
            <a:avLst/>
          </a:prstGeom>
        </p:spPr>
      </p:pic>
      <p:pic>
        <p:nvPicPr>
          <p:cNvPr id="8" name="Picture 7"/>
          <p:cNvPicPr>
            <a:picLocks noChangeAspect="1"/>
          </p:cNvPicPr>
          <p:nvPr/>
        </p:nvPicPr>
        <p:blipFill rotWithShape="1">
          <a:blip r:embed="rId5"/>
          <a:srcRect l="12079" r="12312"/>
          <a:stretch/>
        </p:blipFill>
        <p:spPr>
          <a:xfrm>
            <a:off x="207165" y="2334308"/>
            <a:ext cx="2725910" cy="2250391"/>
          </a:xfrm>
          <a:prstGeom prst="rect">
            <a:avLst/>
          </a:prstGeom>
        </p:spPr>
      </p:pic>
    </p:spTree>
    <p:extLst>
      <p:ext uri="{BB962C8B-B14F-4D97-AF65-F5344CB8AC3E}">
        <p14:creationId xmlns:p14="http://schemas.microsoft.com/office/powerpoint/2010/main" val="90160386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4" name="Shape 78"/>
          <p:cNvSpPr txBox="1">
            <a:spLocks noGrp="1"/>
          </p:cNvSpPr>
          <p:nvPr>
            <p:ph type="title"/>
          </p:nvPr>
        </p:nvSpPr>
        <p:spPr>
          <a:xfrm>
            <a:off x="2971800" y="76200"/>
            <a:ext cx="5791200" cy="685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AU" dirty="0" smtClean="0"/>
              <a:t>Three phases of renewable energy policy</a:t>
            </a:r>
            <a:endParaRPr sz="2000" b="1" i="0" u="none" strike="noStrike" cap="none" dirty="0">
              <a:solidFill>
                <a:schemeClr val="lt1"/>
              </a:solidFill>
              <a:latin typeface="Arial"/>
              <a:ea typeface="Arial"/>
              <a:cs typeface="Arial"/>
              <a:sym typeface="Arial"/>
            </a:endParaRPr>
          </a:p>
        </p:txBody>
      </p:sp>
      <p:sp>
        <p:nvSpPr>
          <p:cNvPr id="17" name="Rectangle 16"/>
          <p:cNvSpPr/>
          <p:nvPr/>
        </p:nvSpPr>
        <p:spPr>
          <a:xfrm>
            <a:off x="3531511" y="1639756"/>
            <a:ext cx="2316978" cy="419185"/>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2005-2010</a:t>
            </a:r>
            <a:endParaRPr lang="en-US" sz="2400" dirty="0">
              <a:solidFill>
                <a:schemeClr val="tx1"/>
              </a:solidFill>
            </a:endParaRPr>
          </a:p>
        </p:txBody>
      </p:sp>
      <p:sp>
        <p:nvSpPr>
          <p:cNvPr id="22" name="Rectangle 21"/>
          <p:cNvSpPr/>
          <p:nvPr/>
        </p:nvSpPr>
        <p:spPr>
          <a:xfrm>
            <a:off x="3531511" y="4961918"/>
            <a:ext cx="2316978" cy="114214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tx1"/>
                </a:solidFill>
              </a:rPr>
              <a:t>A window for change</a:t>
            </a:r>
            <a:endParaRPr lang="en-US" sz="1800" dirty="0">
              <a:solidFill>
                <a:schemeClr val="tx1"/>
              </a:solidFill>
            </a:endParaRPr>
          </a:p>
        </p:txBody>
      </p:sp>
      <p:sp>
        <p:nvSpPr>
          <p:cNvPr id="24" name="Rectangle 23"/>
          <p:cNvSpPr/>
          <p:nvPr/>
        </p:nvSpPr>
        <p:spPr>
          <a:xfrm>
            <a:off x="6446022" y="1639756"/>
            <a:ext cx="2316978" cy="419185"/>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2010-Present</a:t>
            </a:r>
            <a:endParaRPr lang="en-US" sz="2400" dirty="0">
              <a:solidFill>
                <a:schemeClr val="tx1"/>
              </a:solidFill>
            </a:endParaRPr>
          </a:p>
        </p:txBody>
      </p:sp>
      <p:sp>
        <p:nvSpPr>
          <p:cNvPr id="18" name="Rectangle 17"/>
          <p:cNvSpPr/>
          <p:nvPr/>
        </p:nvSpPr>
        <p:spPr>
          <a:xfrm>
            <a:off x="382821" y="4961918"/>
            <a:ext cx="2316978" cy="114214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Soft market mechanisms</a:t>
            </a:r>
            <a:endParaRPr lang="en-US" sz="1600" dirty="0">
              <a:solidFill>
                <a:schemeClr val="tx1"/>
              </a:solidFill>
            </a:endParaRPr>
          </a:p>
        </p:txBody>
      </p:sp>
      <p:sp>
        <p:nvSpPr>
          <p:cNvPr id="19" name="Rectangle 18"/>
          <p:cNvSpPr/>
          <p:nvPr/>
        </p:nvSpPr>
        <p:spPr>
          <a:xfrm>
            <a:off x="382821" y="1639756"/>
            <a:ext cx="2316978" cy="419185"/>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1990-2005</a:t>
            </a:r>
            <a:endParaRPr lang="en-US" sz="2400" dirty="0">
              <a:solidFill>
                <a:schemeClr val="tx1"/>
              </a:solidFill>
            </a:endParaRPr>
          </a:p>
        </p:txBody>
      </p:sp>
      <p:sp>
        <p:nvSpPr>
          <p:cNvPr id="16" name="Rectangle 15"/>
          <p:cNvSpPr/>
          <p:nvPr/>
        </p:nvSpPr>
        <p:spPr>
          <a:xfrm>
            <a:off x="6598422" y="4973035"/>
            <a:ext cx="2316978" cy="114214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a:solidFill>
                  <a:schemeClr val="tx1"/>
                </a:solidFill>
              </a:rPr>
              <a:t>“Ideological limbo</a:t>
            </a:r>
            <a:r>
              <a:rPr lang="en-AU" sz="1800" dirty="0" smtClean="0">
                <a:solidFill>
                  <a:schemeClr val="tx1"/>
                </a:solidFill>
              </a:rPr>
              <a:t>”</a:t>
            </a:r>
            <a:endParaRPr lang="en-US" sz="1800" dirty="0">
              <a:solidFill>
                <a:schemeClr val="tx1"/>
              </a:solidFill>
            </a:endParaRPr>
          </a:p>
        </p:txBody>
      </p:sp>
      <p:pic>
        <p:nvPicPr>
          <p:cNvPr id="2" name="Picture 1"/>
          <p:cNvPicPr>
            <a:picLocks noChangeAspect="1"/>
          </p:cNvPicPr>
          <p:nvPr/>
        </p:nvPicPr>
        <p:blipFill rotWithShape="1">
          <a:blip r:embed="rId3"/>
          <a:srcRect l="19180" r="18094"/>
          <a:stretch/>
        </p:blipFill>
        <p:spPr>
          <a:xfrm>
            <a:off x="337792" y="2263105"/>
            <a:ext cx="2444846" cy="2192439"/>
          </a:xfrm>
          <a:prstGeom prst="rect">
            <a:avLst/>
          </a:prstGeom>
        </p:spPr>
      </p:pic>
      <p:pic>
        <p:nvPicPr>
          <p:cNvPr id="6" name="Picture 5"/>
          <p:cNvPicPr>
            <a:picLocks noChangeAspect="1"/>
          </p:cNvPicPr>
          <p:nvPr/>
        </p:nvPicPr>
        <p:blipFill rotWithShape="1">
          <a:blip r:embed="rId4"/>
          <a:srcRect l="9964" r="8765"/>
          <a:stretch/>
        </p:blipFill>
        <p:spPr>
          <a:xfrm>
            <a:off x="3107676" y="2263105"/>
            <a:ext cx="2972560" cy="2222500"/>
          </a:xfrm>
          <a:prstGeom prst="rect">
            <a:avLst/>
          </a:prstGeom>
        </p:spPr>
      </p:pic>
      <p:pic>
        <p:nvPicPr>
          <p:cNvPr id="7" name="Picture 6"/>
          <p:cNvPicPr>
            <a:picLocks noChangeAspect="1"/>
          </p:cNvPicPr>
          <p:nvPr/>
        </p:nvPicPr>
        <p:blipFill rotWithShape="1">
          <a:blip r:embed="rId5"/>
          <a:srcRect l="34012" t="28300" r="6726"/>
          <a:stretch/>
        </p:blipFill>
        <p:spPr>
          <a:xfrm>
            <a:off x="6922701" y="2263105"/>
            <a:ext cx="1497741" cy="2312885"/>
          </a:xfrm>
          <a:prstGeom prst="rect">
            <a:avLst/>
          </a:prstGeom>
        </p:spPr>
      </p:pic>
    </p:spTree>
    <p:extLst>
      <p:ext uri="{BB962C8B-B14F-4D97-AF65-F5344CB8AC3E}">
        <p14:creationId xmlns:p14="http://schemas.microsoft.com/office/powerpoint/2010/main" val="90160386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4" name="Title 1"/>
          <p:cNvSpPr>
            <a:spLocks noGrp="1"/>
          </p:cNvSpPr>
          <p:nvPr>
            <p:ph type="title"/>
          </p:nvPr>
        </p:nvSpPr>
        <p:spPr>
          <a:xfrm>
            <a:off x="2971800" y="76200"/>
            <a:ext cx="5791200" cy="685799"/>
          </a:xfrm>
        </p:spPr>
        <p:txBody>
          <a:bodyPr/>
          <a:lstStyle/>
          <a:p>
            <a:r>
              <a:rPr lang="en-US" dirty="0" smtClean="0"/>
              <a:t>Progress toward RED targets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055142630"/>
              </p:ext>
            </p:extLst>
          </p:nvPr>
        </p:nvGraphicFramePr>
        <p:xfrm>
          <a:off x="324279" y="1107818"/>
          <a:ext cx="8438721" cy="5079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177283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4" name="Title 1"/>
          <p:cNvSpPr>
            <a:spLocks noGrp="1"/>
          </p:cNvSpPr>
          <p:nvPr>
            <p:ph type="title"/>
          </p:nvPr>
        </p:nvSpPr>
        <p:spPr>
          <a:xfrm>
            <a:off x="2971800" y="76200"/>
            <a:ext cx="5791200" cy="685799"/>
          </a:xfrm>
        </p:spPr>
        <p:txBody>
          <a:bodyPr/>
          <a:lstStyle/>
          <a:p>
            <a:r>
              <a:rPr lang="en-US" dirty="0" smtClean="0"/>
              <a:t>France Generation mix</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892603576"/>
              </p:ext>
            </p:extLst>
          </p:nvPr>
        </p:nvGraphicFramePr>
        <p:xfrm>
          <a:off x="135116" y="1134838"/>
          <a:ext cx="8809587" cy="50932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19779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4" name="Title 1"/>
          <p:cNvSpPr>
            <a:spLocks noGrp="1"/>
          </p:cNvSpPr>
          <p:nvPr>
            <p:ph type="title"/>
          </p:nvPr>
        </p:nvSpPr>
        <p:spPr>
          <a:xfrm>
            <a:off x="2971800" y="76200"/>
            <a:ext cx="5791200" cy="685799"/>
          </a:xfrm>
        </p:spPr>
        <p:txBody>
          <a:bodyPr/>
          <a:lstStyle/>
          <a:p>
            <a:r>
              <a:rPr lang="en-US" dirty="0" smtClean="0"/>
              <a:t>UK Generation mix</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105177033"/>
              </p:ext>
            </p:extLst>
          </p:nvPr>
        </p:nvGraphicFramePr>
        <p:xfrm>
          <a:off x="216185" y="1219199"/>
          <a:ext cx="8742029" cy="50494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142786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France</a:t>
            </a:r>
            <a:endParaRPr lang="en-US" dirty="0"/>
          </a:p>
        </p:txBody>
      </p:sp>
      <p:sp>
        <p:nvSpPr>
          <p:cNvPr id="3" name="Text Placeholder 2"/>
          <p:cNvSpPr>
            <a:spLocks noGrp="1"/>
          </p:cNvSpPr>
          <p:nvPr>
            <p:ph type="body" idx="1"/>
          </p:nvPr>
        </p:nvSpPr>
        <p:spPr>
          <a:xfrm>
            <a:off x="472907" y="1080798"/>
            <a:ext cx="8290093" cy="4971670"/>
          </a:xfrm>
        </p:spPr>
        <p:txBody>
          <a:bodyPr/>
          <a:lstStyle/>
          <a:p>
            <a:r>
              <a:rPr lang="en-AU" sz="2000" b="1" dirty="0" smtClean="0"/>
              <a:t>Drivers</a:t>
            </a:r>
            <a:r>
              <a:rPr lang="en-AU" sz="2000" dirty="0" smtClean="0"/>
              <a:t>:</a:t>
            </a:r>
          </a:p>
          <a:p>
            <a:pPr lvl="1"/>
            <a:r>
              <a:rPr lang="en-AU" sz="1600" dirty="0" smtClean="0"/>
              <a:t>Claims to leadership </a:t>
            </a:r>
          </a:p>
          <a:p>
            <a:pPr lvl="1"/>
            <a:r>
              <a:rPr lang="en-AU" sz="1600" dirty="0" smtClean="0"/>
              <a:t>Engineering and research capacity</a:t>
            </a:r>
          </a:p>
          <a:p>
            <a:pPr lvl="1"/>
            <a:endParaRPr lang="en-AU" sz="1000" dirty="0"/>
          </a:p>
          <a:p>
            <a:r>
              <a:rPr lang="en-AU" sz="2000" b="1" dirty="0" smtClean="0"/>
              <a:t>Impediments</a:t>
            </a:r>
            <a:endParaRPr lang="en-AU" sz="1600" dirty="0"/>
          </a:p>
          <a:p>
            <a:pPr lvl="1"/>
            <a:r>
              <a:rPr lang="en-AU" sz="1600" dirty="0" smtClean="0"/>
              <a:t>Nuclear (</a:t>
            </a:r>
            <a:r>
              <a:rPr lang="en-AU" sz="1600" dirty="0" err="1" smtClean="0"/>
              <a:t>meso</a:t>
            </a:r>
            <a:r>
              <a:rPr lang="en-AU" sz="1600" dirty="0" smtClean="0"/>
              <a:t>-corporatist system that favours incumbents)</a:t>
            </a:r>
          </a:p>
          <a:p>
            <a:pPr lvl="1"/>
            <a:r>
              <a:rPr lang="en-AU" sz="1600" dirty="0" smtClean="0"/>
              <a:t>Dual policy style</a:t>
            </a:r>
          </a:p>
          <a:p>
            <a:pPr lvl="1"/>
            <a:r>
              <a:rPr lang="en-AU" sz="1600" dirty="0" smtClean="0"/>
              <a:t>Conflict between emissions and renewable energy commitments</a:t>
            </a:r>
          </a:p>
          <a:p>
            <a:pPr marL="635000" lvl="1" indent="0">
              <a:buNone/>
            </a:pPr>
            <a:endParaRPr lang="en-AU" sz="1600" dirty="0"/>
          </a:p>
          <a:p>
            <a:r>
              <a:rPr lang="en-AU" sz="2000" b="1" dirty="0" smtClean="0"/>
              <a:t>France has failed to meet the requirements of the RED in the electricity sector</a:t>
            </a:r>
          </a:p>
          <a:p>
            <a:endParaRPr lang="en-AU" sz="2000" dirty="0"/>
          </a:p>
          <a:p>
            <a:pPr lvl="0"/>
            <a:r>
              <a:rPr lang="en-AU" sz="2000" b="1" dirty="0"/>
              <a:t>However, </a:t>
            </a:r>
            <a:r>
              <a:rPr lang="en-AU" sz="2000" b="1" dirty="0" smtClean="0"/>
              <a:t>if France’s dual policy style is aligned, a rapid transition may be possible</a:t>
            </a:r>
            <a:endParaRPr lang="en-AU" sz="2000" dirty="0"/>
          </a:p>
          <a:p>
            <a:pPr marL="717550" indent="-514350">
              <a:buAutoNum type="arabicPeriod"/>
            </a:pPr>
            <a:endParaRPr lang="en-US" sz="1400" dirty="0"/>
          </a:p>
        </p:txBody>
      </p:sp>
    </p:spTree>
    <p:extLst>
      <p:ext uri="{BB962C8B-B14F-4D97-AF65-F5344CB8AC3E}">
        <p14:creationId xmlns:p14="http://schemas.microsoft.com/office/powerpoint/2010/main" val="3112883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The UK</a:t>
            </a:r>
            <a:endParaRPr lang="en-US" dirty="0"/>
          </a:p>
        </p:txBody>
      </p:sp>
      <p:sp>
        <p:nvSpPr>
          <p:cNvPr id="3" name="Text Placeholder 2"/>
          <p:cNvSpPr>
            <a:spLocks noGrp="1"/>
          </p:cNvSpPr>
          <p:nvPr>
            <p:ph type="body" idx="1"/>
          </p:nvPr>
        </p:nvSpPr>
        <p:spPr>
          <a:xfrm>
            <a:off x="472907" y="1080798"/>
            <a:ext cx="8290093" cy="4971670"/>
          </a:xfrm>
        </p:spPr>
        <p:txBody>
          <a:bodyPr/>
          <a:lstStyle/>
          <a:p>
            <a:r>
              <a:rPr lang="en-AU" sz="2000" b="1" dirty="0" smtClean="0"/>
              <a:t>Drivers</a:t>
            </a:r>
            <a:r>
              <a:rPr lang="en-AU" sz="2000" dirty="0" smtClean="0"/>
              <a:t>:</a:t>
            </a:r>
          </a:p>
          <a:p>
            <a:pPr lvl="1"/>
            <a:r>
              <a:rPr lang="en-AU" sz="1600" dirty="0" smtClean="0"/>
              <a:t>Party </a:t>
            </a:r>
            <a:r>
              <a:rPr lang="en-AU" sz="1600" dirty="0"/>
              <a:t>competition </a:t>
            </a:r>
            <a:endParaRPr lang="en-AU" sz="1600" dirty="0" smtClean="0"/>
          </a:p>
          <a:p>
            <a:pPr lvl="1"/>
            <a:r>
              <a:rPr lang="en-AU" sz="1600" dirty="0"/>
              <a:t>D</a:t>
            </a:r>
            <a:r>
              <a:rPr lang="en-AU" sz="1600" dirty="0" smtClean="0"/>
              <a:t>ispersed </a:t>
            </a:r>
            <a:r>
              <a:rPr lang="en-AU" sz="1600" dirty="0"/>
              <a:t>control of the </a:t>
            </a:r>
            <a:r>
              <a:rPr lang="en-AU" sz="1600" dirty="0" smtClean="0"/>
              <a:t>sector</a:t>
            </a:r>
          </a:p>
          <a:p>
            <a:pPr lvl="1"/>
            <a:r>
              <a:rPr lang="en-AU" sz="1600" dirty="0" smtClean="0"/>
              <a:t>Other policies (LCPD, Carbon Price Floor)</a:t>
            </a:r>
          </a:p>
          <a:p>
            <a:pPr lvl="1"/>
            <a:r>
              <a:rPr lang="en-AU" sz="1600" dirty="0" smtClean="0"/>
              <a:t>Market conditions</a:t>
            </a:r>
            <a:endParaRPr lang="en-AU" sz="1600" dirty="0"/>
          </a:p>
          <a:p>
            <a:pPr lvl="2"/>
            <a:endParaRPr lang="en-AU" sz="1000" dirty="0"/>
          </a:p>
          <a:p>
            <a:r>
              <a:rPr lang="en-AU" sz="2000" b="1" dirty="0" smtClean="0"/>
              <a:t>Impediments</a:t>
            </a:r>
          </a:p>
          <a:p>
            <a:pPr lvl="1"/>
            <a:r>
              <a:rPr lang="en-AU" sz="1600" dirty="0" smtClean="0"/>
              <a:t>The </a:t>
            </a:r>
            <a:r>
              <a:rPr lang="en-AU" sz="1600" dirty="0"/>
              <a:t>commitment to economic </a:t>
            </a:r>
            <a:r>
              <a:rPr lang="en-AU" sz="1600" dirty="0" smtClean="0"/>
              <a:t>liberalism and market-based mechanisms</a:t>
            </a:r>
          </a:p>
          <a:p>
            <a:pPr lvl="1"/>
            <a:r>
              <a:rPr lang="en-AU" sz="1600" dirty="0" smtClean="0"/>
              <a:t>Decline in political salience</a:t>
            </a:r>
          </a:p>
          <a:p>
            <a:pPr marL="635000" lvl="1" indent="0">
              <a:buNone/>
            </a:pPr>
            <a:endParaRPr lang="en-AU" sz="1600" dirty="0"/>
          </a:p>
          <a:p>
            <a:r>
              <a:rPr lang="en-AU" sz="2000" b="1" dirty="0" smtClean="0"/>
              <a:t>The </a:t>
            </a:r>
            <a:r>
              <a:rPr lang="en-AU" sz="2000" b="1" dirty="0"/>
              <a:t>UK has been better able to meet its electricity sector </a:t>
            </a:r>
            <a:r>
              <a:rPr lang="en-AU" sz="2000" b="1" dirty="0" smtClean="0"/>
              <a:t>targets</a:t>
            </a:r>
            <a:endParaRPr lang="en-AU" sz="2000" dirty="0"/>
          </a:p>
          <a:p>
            <a:pPr lvl="0"/>
            <a:r>
              <a:rPr lang="en-AU" sz="2000" b="1" dirty="0"/>
              <a:t>However, the UK has picked the low-hanging </a:t>
            </a:r>
            <a:r>
              <a:rPr lang="en-AU" sz="2000" b="1" dirty="0" smtClean="0"/>
              <a:t>fruit: </a:t>
            </a:r>
            <a:r>
              <a:rPr lang="en-AU" sz="2000" dirty="0" smtClean="0"/>
              <a:t>“</a:t>
            </a:r>
            <a:r>
              <a:rPr lang="en-AU" sz="2000" dirty="0"/>
              <a:t>The 2020s are therefore a crucial decade for the future of the power sector” (CCC, 2015, p. 6)</a:t>
            </a:r>
          </a:p>
          <a:p>
            <a:pPr marL="717550" indent="-514350">
              <a:buAutoNum type="arabicPeriod"/>
            </a:pPr>
            <a:endParaRPr lang="en-US" sz="1400" dirty="0"/>
          </a:p>
        </p:txBody>
      </p:sp>
    </p:spTree>
    <p:extLst>
      <p:ext uri="{BB962C8B-B14F-4D97-AF65-F5344CB8AC3E}">
        <p14:creationId xmlns:p14="http://schemas.microsoft.com/office/powerpoint/2010/main" val="3385056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research</a:t>
            </a:r>
            <a:endParaRPr lang="en-US" dirty="0"/>
          </a:p>
        </p:txBody>
      </p:sp>
      <p:sp>
        <p:nvSpPr>
          <p:cNvPr id="3" name="Text Placeholder 2"/>
          <p:cNvSpPr>
            <a:spLocks noGrp="1"/>
          </p:cNvSpPr>
          <p:nvPr>
            <p:ph type="body" idx="1"/>
          </p:nvPr>
        </p:nvSpPr>
        <p:spPr>
          <a:xfrm>
            <a:off x="472907" y="1080798"/>
            <a:ext cx="8290093" cy="4971670"/>
          </a:xfrm>
        </p:spPr>
        <p:txBody>
          <a:bodyPr/>
          <a:lstStyle/>
          <a:p>
            <a:r>
              <a:rPr lang="en-AU" sz="2000" b="1" dirty="0" smtClean="0"/>
              <a:t>Other sectors</a:t>
            </a:r>
            <a:r>
              <a:rPr lang="en-AU" sz="2000" dirty="0" smtClean="0"/>
              <a:t>:</a:t>
            </a:r>
          </a:p>
          <a:p>
            <a:pPr lvl="1"/>
            <a:r>
              <a:rPr lang="en-AU" sz="1600" dirty="0" smtClean="0"/>
              <a:t>Do the conclusions hold in other sectors (transport, heating &amp; cooling) </a:t>
            </a:r>
          </a:p>
          <a:p>
            <a:pPr lvl="2"/>
            <a:endParaRPr lang="en-AU" sz="1000" dirty="0"/>
          </a:p>
          <a:p>
            <a:r>
              <a:rPr lang="en-AU" sz="2000" b="1" dirty="0"/>
              <a:t>Future</a:t>
            </a:r>
            <a:r>
              <a:rPr lang="en-AU" sz="2000" b="1" dirty="0" smtClean="0"/>
              <a:t> targets</a:t>
            </a:r>
          </a:p>
          <a:p>
            <a:pPr lvl="1"/>
            <a:r>
              <a:rPr lang="en-AU" sz="1600" dirty="0" smtClean="0"/>
              <a:t>Will the conclusions hold for 2030 targets and beyond</a:t>
            </a:r>
          </a:p>
          <a:p>
            <a:pPr lvl="1"/>
            <a:endParaRPr lang="en-AU" sz="1600" b="1" dirty="0"/>
          </a:p>
          <a:p>
            <a:r>
              <a:rPr lang="en-AU" sz="2000" b="1" dirty="0"/>
              <a:t>The role of nuclear</a:t>
            </a:r>
            <a:endParaRPr lang="en-AU" sz="2000" b="1" dirty="0"/>
          </a:p>
          <a:p>
            <a:pPr lvl="1"/>
            <a:r>
              <a:rPr lang="en-AU" sz="1600" dirty="0" smtClean="0"/>
              <a:t>The future role of nuclear </a:t>
            </a:r>
          </a:p>
          <a:p>
            <a:pPr marL="635000" lvl="1" indent="0">
              <a:buNone/>
            </a:pPr>
            <a:endParaRPr lang="en-AU" sz="1600" dirty="0"/>
          </a:p>
          <a:p>
            <a:pPr marL="717550" indent="-514350">
              <a:buAutoNum type="arabicPeriod"/>
            </a:pPr>
            <a:endParaRPr lang="en-US" sz="1400" dirty="0"/>
          </a:p>
        </p:txBody>
      </p:sp>
      <p:pic>
        <p:nvPicPr>
          <p:cNvPr id="4" name="Picture 3"/>
          <p:cNvPicPr>
            <a:picLocks noChangeAspect="1"/>
          </p:cNvPicPr>
          <p:nvPr/>
        </p:nvPicPr>
        <p:blipFill rotWithShape="1">
          <a:blip r:embed="rId3"/>
          <a:srcRect t="7512" b="7174"/>
          <a:stretch/>
        </p:blipFill>
        <p:spPr>
          <a:xfrm>
            <a:off x="2361674" y="945698"/>
            <a:ext cx="4380631" cy="5232186"/>
          </a:xfrm>
          <a:prstGeom prst="rect">
            <a:avLst/>
          </a:prstGeom>
        </p:spPr>
      </p:pic>
    </p:spTree>
    <p:extLst>
      <p:ext uri="{BB962C8B-B14F-4D97-AF65-F5344CB8AC3E}">
        <p14:creationId xmlns:p14="http://schemas.microsoft.com/office/powerpoint/2010/main" val="2352106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5588" cy="6859587"/>
          </a:xfrm>
          <a:prstGeom prst="rect">
            <a:avLst/>
          </a:prstGeom>
          <a:noFill/>
          <a:ln>
            <a:noFill/>
          </a:ln>
        </p:spPr>
      </p:pic>
      <p:sp>
        <p:nvSpPr>
          <p:cNvPr id="85" name="Shape 85"/>
          <p:cNvSpPr/>
          <p:nvPr/>
        </p:nvSpPr>
        <p:spPr>
          <a:xfrm>
            <a:off x="0" y="6613525"/>
            <a:ext cx="9144000" cy="2444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800" b="0" i="0" u="none" strike="noStrike" cap="none">
                <a:solidFill>
                  <a:schemeClr val="lt1"/>
                </a:solidFill>
                <a:latin typeface="Arial"/>
                <a:ea typeface="Arial"/>
                <a:cs typeface="Arial"/>
                <a:sym typeface="Arial"/>
              </a:rPr>
              <a:t>© Copyright The University of Melbourne 2011 </a:t>
            </a:r>
          </a:p>
        </p:txBody>
      </p:sp>
      <p:pic>
        <p:nvPicPr>
          <p:cNvPr id="86" name="Shape 8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57600" y="1676400"/>
            <a:ext cx="1806575" cy="18288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Text Placeholder 1"/>
          <p:cNvSpPr>
            <a:spLocks noGrp="1"/>
          </p:cNvSpPr>
          <p:nvPr>
            <p:ph type="body" idx="1"/>
          </p:nvPr>
        </p:nvSpPr>
        <p:spPr/>
        <p:txBody>
          <a:bodyPr anchor="ctr"/>
          <a:lstStyle/>
          <a:p>
            <a:pPr marL="203200" indent="0" algn="ctr">
              <a:buNone/>
            </a:pPr>
            <a:r>
              <a:rPr lang="en-AU" dirty="0"/>
              <a:t>The </a:t>
            </a:r>
            <a:r>
              <a:rPr lang="en-AU" dirty="0">
                <a:solidFill>
                  <a:srgbClr val="FF0000"/>
                </a:solidFill>
              </a:rPr>
              <a:t>Europeanization</a:t>
            </a:r>
            <a:r>
              <a:rPr lang="en-AU" dirty="0"/>
              <a:t> of the </a:t>
            </a:r>
            <a:r>
              <a:rPr lang="en-AU" dirty="0">
                <a:solidFill>
                  <a:srgbClr val="FF0000"/>
                </a:solidFill>
              </a:rPr>
              <a:t>Renewable Energy Directive</a:t>
            </a:r>
            <a:r>
              <a:rPr lang="en-AU" dirty="0"/>
              <a:t> in </a:t>
            </a:r>
            <a:r>
              <a:rPr lang="en-AU" dirty="0">
                <a:solidFill>
                  <a:srgbClr val="FF0000"/>
                </a:solidFill>
              </a:rPr>
              <a:t>France and the United Kingdom</a:t>
            </a:r>
            <a:endParaRPr lang="en-US" dirty="0">
              <a:solidFill>
                <a:srgbClr val="FF0000"/>
              </a:solidFill>
            </a:endParaRPr>
          </a:p>
        </p:txBody>
      </p:sp>
      <p:sp>
        <p:nvSpPr>
          <p:cNvPr id="3" name="Shape 78"/>
          <p:cNvSpPr txBox="1">
            <a:spLocks noGrp="1"/>
          </p:cNvSpPr>
          <p:nvPr>
            <p:ph type="title"/>
          </p:nvPr>
        </p:nvSpPr>
        <p:spPr>
          <a:xfrm>
            <a:off x="2971800" y="76200"/>
            <a:ext cx="5791200" cy="685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AU" dirty="0" smtClean="0"/>
              <a:t>Unpacking </a:t>
            </a:r>
            <a:r>
              <a:rPr lang="en-AU" dirty="0" smtClean="0"/>
              <a:t>the title</a:t>
            </a:r>
            <a:endParaRPr sz="20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45587336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4" name="Shape 78"/>
          <p:cNvSpPr txBox="1">
            <a:spLocks noGrp="1"/>
          </p:cNvSpPr>
          <p:nvPr>
            <p:ph type="title"/>
          </p:nvPr>
        </p:nvSpPr>
        <p:spPr>
          <a:xfrm>
            <a:off x="2971800" y="76200"/>
            <a:ext cx="5791200" cy="685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AU" dirty="0" smtClean="0"/>
              <a:t>EU emissions</a:t>
            </a:r>
            <a:endParaRPr sz="2000" b="1" i="0" u="none" strike="noStrike" cap="none" dirty="0">
              <a:solidFill>
                <a:schemeClr val="lt1"/>
              </a:solidFill>
              <a:latin typeface="Arial"/>
              <a:ea typeface="Arial"/>
              <a:cs typeface="Arial"/>
              <a:sym typeface="Arial"/>
            </a:endParaRPr>
          </a:p>
        </p:txBody>
      </p:sp>
      <p:graphicFrame>
        <p:nvGraphicFramePr>
          <p:cNvPr id="5" name="Chart 4"/>
          <p:cNvGraphicFramePr>
            <a:graphicFrameLocks/>
          </p:cNvGraphicFramePr>
          <p:nvPr>
            <p:extLst>
              <p:ext uri="{D42A27DB-BD31-4B8C-83A1-F6EECF244321}">
                <p14:modId xmlns:p14="http://schemas.microsoft.com/office/powerpoint/2010/main" val="3632251621"/>
              </p:ext>
            </p:extLst>
          </p:nvPr>
        </p:nvGraphicFramePr>
        <p:xfrm>
          <a:off x="1013134" y="1137057"/>
          <a:ext cx="7383379" cy="436167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971800" y="5394336"/>
            <a:ext cx="5720975" cy="553998"/>
          </a:xfrm>
          <a:prstGeom prst="rect">
            <a:avLst/>
          </a:prstGeom>
          <a:noFill/>
        </p:spPr>
        <p:txBody>
          <a:bodyPr wrap="square" rtlCol="0">
            <a:spAutoFit/>
          </a:bodyPr>
          <a:lstStyle/>
          <a:p>
            <a:pPr algn="r"/>
            <a:r>
              <a:rPr lang="en-US" sz="1000" dirty="0" smtClean="0"/>
              <a:t>Source: </a:t>
            </a:r>
            <a:r>
              <a:rPr lang="en-US" sz="1000" dirty="0" smtClean="0">
                <a:hlinkClick r:id="rId4"/>
              </a:rPr>
              <a:t>World Resources Institute</a:t>
            </a:r>
            <a:r>
              <a:rPr lang="en-US" sz="1000" dirty="0" smtClean="0"/>
              <a:t> 2016</a:t>
            </a:r>
          </a:p>
          <a:p>
            <a:pPr algn="r"/>
            <a:endParaRPr lang="en-US" sz="1000" dirty="0" smtClean="0"/>
          </a:p>
          <a:p>
            <a:pPr algn="r"/>
            <a:endParaRPr lang="en-US" sz="1000" dirty="0" smtClean="0"/>
          </a:p>
        </p:txBody>
      </p:sp>
    </p:spTree>
    <p:extLst>
      <p:ext uri="{BB962C8B-B14F-4D97-AF65-F5344CB8AC3E}">
        <p14:creationId xmlns:p14="http://schemas.microsoft.com/office/powerpoint/2010/main" val="266538018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971800" y="76200"/>
            <a:ext cx="5791200" cy="685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AU" dirty="0" smtClean="0"/>
              <a:t>Emissions reductions under the ETS</a:t>
            </a:r>
            <a:endParaRPr sz="2000" b="1" i="0" u="none" strike="noStrike" cap="none" dirty="0">
              <a:solidFill>
                <a:schemeClr val="lt1"/>
              </a:solidFill>
              <a:latin typeface="Arial"/>
              <a:ea typeface="Arial"/>
              <a:cs typeface="Arial"/>
              <a:sym typeface="Arial"/>
            </a:endParaRPr>
          </a:p>
        </p:txBody>
      </p:sp>
      <p:graphicFrame>
        <p:nvGraphicFramePr>
          <p:cNvPr id="4" name="Chart 3"/>
          <p:cNvGraphicFramePr>
            <a:graphicFrameLocks/>
          </p:cNvGraphicFramePr>
          <p:nvPr>
            <p:extLst>
              <p:ext uri="{D42A27DB-BD31-4B8C-83A1-F6EECF244321}">
                <p14:modId xmlns:p14="http://schemas.microsoft.com/office/powerpoint/2010/main" val="2729862571"/>
              </p:ext>
            </p:extLst>
          </p:nvPr>
        </p:nvGraphicFramePr>
        <p:xfrm>
          <a:off x="530176" y="1479478"/>
          <a:ext cx="7730711" cy="413021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423026" y="6092692"/>
            <a:ext cx="5035136" cy="261610"/>
          </a:xfrm>
          <a:prstGeom prst="rect">
            <a:avLst/>
          </a:prstGeom>
          <a:noFill/>
        </p:spPr>
        <p:txBody>
          <a:bodyPr wrap="square" rtlCol="0">
            <a:spAutoFit/>
          </a:bodyPr>
          <a:lstStyle/>
          <a:p>
            <a:pPr algn="r"/>
            <a:r>
              <a:rPr lang="en-US" sz="1100" dirty="0" smtClean="0">
                <a:hlinkClick r:id="rId4"/>
              </a:rPr>
              <a:t>Source: EEA</a:t>
            </a:r>
            <a:endParaRPr lang="en-US" sz="1100" dirty="0"/>
          </a:p>
        </p:txBody>
      </p:sp>
    </p:spTree>
    <p:extLst>
      <p:ext uri="{BB962C8B-B14F-4D97-AF65-F5344CB8AC3E}">
        <p14:creationId xmlns:p14="http://schemas.microsoft.com/office/powerpoint/2010/main" val="423125203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4" name="Shape 78"/>
          <p:cNvSpPr txBox="1">
            <a:spLocks noGrp="1"/>
          </p:cNvSpPr>
          <p:nvPr>
            <p:ph type="title"/>
          </p:nvPr>
        </p:nvSpPr>
        <p:spPr>
          <a:xfrm>
            <a:off x="2971800" y="76200"/>
            <a:ext cx="5791200" cy="685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AU" dirty="0" smtClean="0"/>
              <a:t>EU energy mix for electricity generation</a:t>
            </a:r>
            <a:endParaRPr sz="2000" b="1" i="0" u="none" strike="noStrike" cap="none" dirty="0">
              <a:solidFill>
                <a:schemeClr val="lt1"/>
              </a:solidFill>
              <a:latin typeface="Arial"/>
              <a:ea typeface="Arial"/>
              <a:cs typeface="Arial"/>
              <a:sym typeface="Arial"/>
            </a:endParaRPr>
          </a:p>
        </p:txBody>
      </p:sp>
      <p:sp>
        <p:nvSpPr>
          <p:cNvPr id="5" name="TextBox 4"/>
          <p:cNvSpPr txBox="1"/>
          <p:nvPr/>
        </p:nvSpPr>
        <p:spPr>
          <a:xfrm>
            <a:off x="2971800" y="5745310"/>
            <a:ext cx="5720975" cy="553998"/>
          </a:xfrm>
          <a:prstGeom prst="rect">
            <a:avLst/>
          </a:prstGeom>
          <a:noFill/>
        </p:spPr>
        <p:txBody>
          <a:bodyPr wrap="square" rtlCol="0">
            <a:spAutoFit/>
          </a:bodyPr>
          <a:lstStyle/>
          <a:p>
            <a:pPr algn="r"/>
            <a:r>
              <a:rPr lang="en-US" sz="1000" dirty="0" smtClean="0">
                <a:hlinkClick r:id="rId3"/>
              </a:rPr>
              <a:t>Source: European Commission</a:t>
            </a:r>
            <a:endParaRPr lang="en-US" sz="1000" dirty="0" smtClean="0"/>
          </a:p>
          <a:p>
            <a:pPr algn="r"/>
            <a:endParaRPr lang="en-US" sz="1000" dirty="0" smtClean="0"/>
          </a:p>
          <a:p>
            <a:pPr algn="r"/>
            <a:endParaRPr lang="en-US" sz="1000" dirty="0" smtClean="0"/>
          </a:p>
        </p:txBody>
      </p:sp>
      <p:graphicFrame>
        <p:nvGraphicFramePr>
          <p:cNvPr id="7" name="Chart 6"/>
          <p:cNvGraphicFramePr>
            <a:graphicFrameLocks/>
          </p:cNvGraphicFramePr>
          <p:nvPr>
            <p:extLst>
              <p:ext uri="{D42A27DB-BD31-4B8C-83A1-F6EECF244321}">
                <p14:modId xmlns:p14="http://schemas.microsoft.com/office/powerpoint/2010/main" val="3622135797"/>
              </p:ext>
            </p:extLst>
          </p:nvPr>
        </p:nvGraphicFramePr>
        <p:xfrm>
          <a:off x="715121" y="1393176"/>
          <a:ext cx="7669062" cy="43521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507266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Text Placeholder 1"/>
          <p:cNvSpPr>
            <a:spLocks noGrp="1"/>
          </p:cNvSpPr>
          <p:nvPr>
            <p:ph type="body" idx="1"/>
          </p:nvPr>
        </p:nvSpPr>
        <p:spPr>
          <a:xfrm>
            <a:off x="829381" y="2031596"/>
            <a:ext cx="7587416" cy="692685"/>
          </a:xfrm>
        </p:spPr>
        <p:txBody>
          <a:bodyPr anchor="ctr"/>
          <a:lstStyle/>
          <a:p>
            <a:pPr marL="203200" indent="0" algn="ctr">
              <a:buNone/>
            </a:pPr>
            <a:r>
              <a:rPr lang="en-AU" dirty="0" smtClean="0">
                <a:solidFill>
                  <a:schemeClr val="tx1"/>
                </a:solidFill>
              </a:rPr>
              <a:t>European </a:t>
            </a:r>
            <a:r>
              <a:rPr lang="en-AU" dirty="0" smtClean="0">
                <a:solidFill>
                  <a:schemeClr val="tx1"/>
                </a:solidFill>
              </a:rPr>
              <a:t>Union</a:t>
            </a:r>
            <a:endParaRPr lang="en-AU" dirty="0" smtClean="0">
              <a:solidFill>
                <a:schemeClr val="tx1"/>
              </a:solidFill>
            </a:endParaRPr>
          </a:p>
        </p:txBody>
      </p:sp>
      <p:sp>
        <p:nvSpPr>
          <p:cNvPr id="4" name="Down Arrow 3"/>
          <p:cNvSpPr/>
          <p:nvPr/>
        </p:nvSpPr>
        <p:spPr>
          <a:xfrm>
            <a:off x="4303064" y="2959765"/>
            <a:ext cx="776770" cy="20096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hape 78"/>
          <p:cNvSpPr txBox="1">
            <a:spLocks noGrp="1"/>
          </p:cNvSpPr>
          <p:nvPr>
            <p:ph type="title"/>
          </p:nvPr>
        </p:nvSpPr>
        <p:spPr>
          <a:xfrm>
            <a:off x="2971800" y="76200"/>
            <a:ext cx="5791200" cy="685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AU" dirty="0" smtClean="0"/>
              <a:t>Unpacking the </a:t>
            </a:r>
            <a:r>
              <a:rPr lang="en-AU" dirty="0" smtClean="0"/>
              <a:t>title: Europeanization</a:t>
            </a:r>
            <a:endParaRPr sz="2000" b="1" i="0" u="none" strike="noStrike" cap="none" dirty="0">
              <a:solidFill>
                <a:schemeClr val="lt1"/>
              </a:solidFill>
              <a:latin typeface="Arial"/>
              <a:ea typeface="Arial"/>
              <a:cs typeface="Arial"/>
              <a:sym typeface="Arial"/>
            </a:endParaRPr>
          </a:p>
        </p:txBody>
      </p:sp>
      <p:sp>
        <p:nvSpPr>
          <p:cNvPr id="10" name="Text Placeholder 1"/>
          <p:cNvSpPr txBox="1">
            <a:spLocks/>
          </p:cNvSpPr>
          <p:nvPr/>
        </p:nvSpPr>
        <p:spPr>
          <a:xfrm>
            <a:off x="681019" y="5162939"/>
            <a:ext cx="7587416" cy="692685"/>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pPr marL="203200" indent="0" algn="ctr">
              <a:buFont typeface="Arial"/>
              <a:buNone/>
            </a:pPr>
            <a:r>
              <a:rPr lang="en-AU" dirty="0" smtClean="0">
                <a:solidFill>
                  <a:schemeClr val="tx1"/>
                </a:solidFill>
              </a:rPr>
              <a:t>Member States</a:t>
            </a:r>
            <a:endParaRPr lang="en-AU" dirty="0" smtClean="0">
              <a:solidFill>
                <a:schemeClr val="tx1"/>
              </a:solidFill>
            </a:endParaRPr>
          </a:p>
        </p:txBody>
      </p:sp>
      <p:sp>
        <p:nvSpPr>
          <p:cNvPr id="11" name="Text Placeholder 1"/>
          <p:cNvSpPr txBox="1">
            <a:spLocks/>
          </p:cNvSpPr>
          <p:nvPr/>
        </p:nvSpPr>
        <p:spPr>
          <a:xfrm>
            <a:off x="753360" y="1118929"/>
            <a:ext cx="7587416" cy="68591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pPr marL="203200" indent="0" algn="ctr">
              <a:buFont typeface="Arial"/>
              <a:buNone/>
            </a:pPr>
            <a:r>
              <a:rPr lang="en-AU" dirty="0" smtClean="0">
                <a:solidFill>
                  <a:srgbClr val="FF0000"/>
                </a:solidFill>
              </a:rPr>
              <a:t>Europeanization</a:t>
            </a:r>
          </a:p>
          <a:p>
            <a:pPr marL="203200" indent="0" algn="ctr">
              <a:buFont typeface="Arial"/>
              <a:buNone/>
            </a:pPr>
            <a:endParaRPr lang="en-AU" dirty="0">
              <a:solidFill>
                <a:srgbClr val="FF0000"/>
              </a:solidFill>
            </a:endParaRPr>
          </a:p>
        </p:txBody>
      </p:sp>
    </p:spTree>
    <p:extLst>
      <p:ext uri="{BB962C8B-B14F-4D97-AF65-F5344CB8AC3E}">
        <p14:creationId xmlns:p14="http://schemas.microsoft.com/office/powerpoint/2010/main" val="291982123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Text Placeholder 1"/>
          <p:cNvSpPr>
            <a:spLocks noGrp="1"/>
          </p:cNvSpPr>
          <p:nvPr>
            <p:ph type="body" idx="1"/>
          </p:nvPr>
        </p:nvSpPr>
        <p:spPr>
          <a:xfrm>
            <a:off x="685800" y="1502909"/>
            <a:ext cx="7587416" cy="3428231"/>
          </a:xfrm>
        </p:spPr>
        <p:txBody>
          <a:bodyPr anchor="t"/>
          <a:lstStyle/>
          <a:p>
            <a:pPr marL="203200" indent="0">
              <a:buNone/>
            </a:pPr>
            <a:r>
              <a:rPr lang="en-AU" sz="2400" dirty="0" smtClean="0"/>
              <a:t>Processes </a:t>
            </a:r>
            <a:r>
              <a:rPr lang="en-AU" sz="2400" dirty="0"/>
              <a:t>of a) construction, b) diffusion, and c) institutionalization of formal and informal rules, procedures, policy paradigms, styles, ‘ways of doing things’ and shared beliefs and norms which are first defined and consolidated in the EU policy process and then incorporated in the logic of domestic (national and subnational) discourse, political structures and public policies.</a:t>
            </a:r>
          </a:p>
        </p:txBody>
      </p:sp>
      <p:sp>
        <p:nvSpPr>
          <p:cNvPr id="3" name="Shape 78"/>
          <p:cNvSpPr txBox="1">
            <a:spLocks noGrp="1"/>
          </p:cNvSpPr>
          <p:nvPr>
            <p:ph type="title"/>
          </p:nvPr>
        </p:nvSpPr>
        <p:spPr>
          <a:xfrm>
            <a:off x="2971800" y="76200"/>
            <a:ext cx="5791200" cy="685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AU" dirty="0" smtClean="0"/>
              <a:t>Unpacking </a:t>
            </a:r>
            <a:r>
              <a:rPr lang="en-AU" dirty="0" smtClean="0"/>
              <a:t>the title: Europeanization</a:t>
            </a:r>
            <a:endParaRPr sz="2000" b="1" i="0" u="none" strike="noStrike" cap="none" dirty="0">
              <a:solidFill>
                <a:schemeClr val="lt1"/>
              </a:solidFill>
              <a:latin typeface="Arial"/>
              <a:ea typeface="Arial"/>
              <a:cs typeface="Arial"/>
              <a:sym typeface="Arial"/>
            </a:endParaRPr>
          </a:p>
        </p:txBody>
      </p:sp>
      <p:sp>
        <p:nvSpPr>
          <p:cNvPr id="4" name="Text Placeholder 1"/>
          <p:cNvSpPr txBox="1">
            <a:spLocks/>
          </p:cNvSpPr>
          <p:nvPr/>
        </p:nvSpPr>
        <p:spPr>
          <a:xfrm>
            <a:off x="4869349" y="5066240"/>
            <a:ext cx="3403867" cy="58083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pPr marL="203200" indent="0" algn="ctr">
              <a:buNone/>
            </a:pPr>
            <a:r>
              <a:rPr lang="en-AU" sz="2000" dirty="0" smtClean="0"/>
              <a:t>(</a:t>
            </a:r>
            <a:r>
              <a:rPr lang="en-AU" sz="2000" dirty="0" err="1" smtClean="0"/>
              <a:t>Radaelli</a:t>
            </a:r>
            <a:r>
              <a:rPr lang="en-AU" sz="2000" dirty="0" smtClean="0"/>
              <a:t> 2003</a:t>
            </a:r>
            <a:r>
              <a:rPr lang="en-AU" sz="2000" dirty="0"/>
              <a:t>, p. 30)</a:t>
            </a:r>
            <a:r>
              <a:rPr lang="en-AU" sz="2000" dirty="0"/>
              <a:t> </a:t>
            </a:r>
            <a:endParaRPr lang="en-AU" sz="2000" dirty="0" smtClean="0">
              <a:solidFill>
                <a:schemeClr val="tx1"/>
              </a:solidFill>
            </a:endParaRPr>
          </a:p>
        </p:txBody>
      </p:sp>
      <p:sp>
        <p:nvSpPr>
          <p:cNvPr id="6" name="Text Placeholder 1"/>
          <p:cNvSpPr txBox="1">
            <a:spLocks/>
          </p:cNvSpPr>
          <p:nvPr/>
        </p:nvSpPr>
        <p:spPr>
          <a:xfrm>
            <a:off x="739848" y="1510001"/>
            <a:ext cx="7587416" cy="3428231"/>
          </a:xfrm>
          <a:prstGeom prst="rect">
            <a:avLst/>
          </a:prstGeom>
          <a:solidFill>
            <a:schemeClr val="bg1"/>
          </a:solid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pPr marL="203200" indent="0">
              <a:buFont typeface="Arial"/>
              <a:buNone/>
            </a:pPr>
            <a:r>
              <a:rPr lang="en-AU" sz="2400" u="heavy" dirty="0" smtClean="0">
                <a:uFill>
                  <a:solidFill>
                    <a:srgbClr val="FF0000"/>
                  </a:solidFill>
                </a:uFill>
              </a:rPr>
              <a:t>Processes of a) construction, b) diffusion, and c) institutionalization </a:t>
            </a:r>
            <a:r>
              <a:rPr lang="en-AU" sz="2400" dirty="0" smtClean="0"/>
              <a:t>of formal and informal rules, procedures</a:t>
            </a:r>
            <a:r>
              <a:rPr lang="en-AU" sz="2400" dirty="0" smtClean="0">
                <a:uFill>
                  <a:solidFill>
                    <a:srgbClr val="FF0000"/>
                  </a:solidFill>
                </a:uFill>
              </a:rPr>
              <a:t>, policy </a:t>
            </a:r>
            <a:r>
              <a:rPr lang="en-AU" sz="2400" dirty="0" smtClean="0"/>
              <a:t>paradigms, styles, ‘ways of doing things’ and shared beliefs and norms </a:t>
            </a:r>
            <a:r>
              <a:rPr lang="en-AU" sz="2400" u="heavy" dirty="0" smtClean="0">
                <a:uFill>
                  <a:solidFill>
                    <a:srgbClr val="FF3642"/>
                  </a:solidFill>
                </a:uFill>
              </a:rPr>
              <a:t>which are first defined and consolidated in the EU policy process and then incorporated in the logic of domestic </a:t>
            </a:r>
            <a:r>
              <a:rPr lang="en-AU" sz="2400" dirty="0" smtClean="0"/>
              <a:t>(national and subnational) discourse</a:t>
            </a:r>
            <a:r>
              <a:rPr lang="en-AU" sz="2400" u="heavy" dirty="0" smtClean="0">
                <a:uFill>
                  <a:solidFill>
                    <a:srgbClr val="FF0000"/>
                  </a:solidFill>
                </a:uFill>
              </a:rPr>
              <a:t>, political structures and public policies.</a:t>
            </a:r>
            <a:endParaRPr lang="en-AU" sz="2400" u="heavy" dirty="0">
              <a:uFill>
                <a:solidFill>
                  <a:srgbClr val="FF0000"/>
                </a:solidFill>
              </a:uFill>
            </a:endParaRPr>
          </a:p>
        </p:txBody>
      </p:sp>
    </p:spTree>
    <p:extLst>
      <p:ext uri="{BB962C8B-B14F-4D97-AF65-F5344CB8AC3E}">
        <p14:creationId xmlns:p14="http://schemas.microsoft.com/office/powerpoint/2010/main" val="96976113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Text Placeholder 1"/>
          <p:cNvSpPr>
            <a:spLocks noGrp="1"/>
          </p:cNvSpPr>
          <p:nvPr>
            <p:ph type="body" idx="1"/>
          </p:nvPr>
        </p:nvSpPr>
        <p:spPr>
          <a:xfrm>
            <a:off x="829381" y="2024404"/>
            <a:ext cx="7587416" cy="692685"/>
          </a:xfrm>
        </p:spPr>
        <p:txBody>
          <a:bodyPr anchor="ctr"/>
          <a:lstStyle/>
          <a:p>
            <a:pPr marL="203200" indent="0" algn="ctr">
              <a:buNone/>
            </a:pPr>
            <a:r>
              <a:rPr lang="en-AU" dirty="0" smtClean="0">
                <a:solidFill>
                  <a:schemeClr val="tx1"/>
                </a:solidFill>
              </a:rPr>
              <a:t>European </a:t>
            </a:r>
            <a:r>
              <a:rPr lang="en-AU" dirty="0" smtClean="0">
                <a:solidFill>
                  <a:schemeClr val="tx1"/>
                </a:solidFill>
              </a:rPr>
              <a:t>Union</a:t>
            </a:r>
            <a:endParaRPr lang="en-AU" dirty="0" smtClean="0">
              <a:solidFill>
                <a:schemeClr val="tx1"/>
              </a:solidFill>
            </a:endParaRPr>
          </a:p>
        </p:txBody>
      </p:sp>
      <p:sp>
        <p:nvSpPr>
          <p:cNvPr id="3" name="Curved Right Arrow 2"/>
          <p:cNvSpPr/>
          <p:nvPr/>
        </p:nvSpPr>
        <p:spPr>
          <a:xfrm flipV="1">
            <a:off x="1972752" y="2283184"/>
            <a:ext cx="1134331" cy="331426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Down Arrow 3"/>
          <p:cNvSpPr/>
          <p:nvPr/>
        </p:nvSpPr>
        <p:spPr>
          <a:xfrm>
            <a:off x="4370624" y="2958275"/>
            <a:ext cx="776770" cy="20096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hape 78"/>
          <p:cNvSpPr txBox="1">
            <a:spLocks noGrp="1"/>
          </p:cNvSpPr>
          <p:nvPr>
            <p:ph type="title"/>
          </p:nvPr>
        </p:nvSpPr>
        <p:spPr>
          <a:xfrm>
            <a:off x="2971800" y="76200"/>
            <a:ext cx="5791200" cy="685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AU" dirty="0" smtClean="0"/>
              <a:t>Unpacking the </a:t>
            </a:r>
            <a:r>
              <a:rPr lang="en-AU" dirty="0" smtClean="0"/>
              <a:t>title: Europeanization</a:t>
            </a:r>
            <a:endParaRPr sz="2000" b="1" i="0" u="none" strike="noStrike" cap="none" dirty="0">
              <a:solidFill>
                <a:schemeClr val="lt1"/>
              </a:solidFill>
              <a:latin typeface="Arial"/>
              <a:ea typeface="Arial"/>
              <a:cs typeface="Arial"/>
              <a:sym typeface="Arial"/>
            </a:endParaRPr>
          </a:p>
        </p:txBody>
      </p:sp>
      <p:sp>
        <p:nvSpPr>
          <p:cNvPr id="8" name="Text Placeholder 1"/>
          <p:cNvSpPr txBox="1">
            <a:spLocks/>
          </p:cNvSpPr>
          <p:nvPr/>
        </p:nvSpPr>
        <p:spPr>
          <a:xfrm>
            <a:off x="316171" y="3267951"/>
            <a:ext cx="3403867" cy="58083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pPr marL="203200" indent="0" algn="ctr">
              <a:buFont typeface="Arial"/>
              <a:buNone/>
            </a:pPr>
            <a:r>
              <a:rPr lang="en-AU" sz="2000" dirty="0" smtClean="0">
                <a:solidFill>
                  <a:schemeClr val="tx1"/>
                </a:solidFill>
              </a:rPr>
              <a:t>a) construction</a:t>
            </a:r>
            <a:endParaRPr lang="en-AU" sz="2000" dirty="0" smtClean="0">
              <a:solidFill>
                <a:schemeClr val="tx1"/>
              </a:solidFill>
            </a:endParaRPr>
          </a:p>
          <a:p>
            <a:pPr marL="203200" indent="0" algn="ctr">
              <a:buFont typeface="Arial"/>
              <a:buNone/>
            </a:pPr>
            <a:endParaRPr lang="en-AU" sz="2000" dirty="0" smtClean="0">
              <a:solidFill>
                <a:schemeClr val="tx1"/>
              </a:solidFill>
            </a:endParaRPr>
          </a:p>
        </p:txBody>
      </p:sp>
      <p:sp>
        <p:nvSpPr>
          <p:cNvPr id="9" name="Text Placeholder 1"/>
          <p:cNvSpPr txBox="1">
            <a:spLocks/>
          </p:cNvSpPr>
          <p:nvPr/>
        </p:nvSpPr>
        <p:spPr>
          <a:xfrm>
            <a:off x="5079834" y="3267951"/>
            <a:ext cx="3403867" cy="58083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pPr marL="203200" indent="0" algn="ctr">
              <a:buFont typeface="Arial"/>
              <a:buNone/>
            </a:pPr>
            <a:r>
              <a:rPr lang="en-AU" sz="2000" dirty="0">
                <a:solidFill>
                  <a:schemeClr val="tx1"/>
                </a:solidFill>
              </a:rPr>
              <a:t>b</a:t>
            </a:r>
            <a:r>
              <a:rPr lang="en-AU" sz="2000" dirty="0" smtClean="0">
                <a:solidFill>
                  <a:schemeClr val="tx1"/>
                </a:solidFill>
              </a:rPr>
              <a:t>) diffusion</a:t>
            </a:r>
            <a:endParaRPr lang="en-AU" sz="2000" dirty="0" smtClean="0">
              <a:solidFill>
                <a:schemeClr val="tx1"/>
              </a:solidFill>
            </a:endParaRPr>
          </a:p>
          <a:p>
            <a:pPr marL="203200" indent="0" algn="ctr">
              <a:buFont typeface="Arial"/>
              <a:buNone/>
            </a:pPr>
            <a:endParaRPr lang="en-AU" sz="2000" dirty="0" smtClean="0">
              <a:solidFill>
                <a:schemeClr val="tx1"/>
              </a:solidFill>
            </a:endParaRPr>
          </a:p>
        </p:txBody>
      </p:sp>
      <p:sp>
        <p:nvSpPr>
          <p:cNvPr id="10" name="Text Placeholder 1"/>
          <p:cNvSpPr txBox="1">
            <a:spLocks/>
          </p:cNvSpPr>
          <p:nvPr/>
        </p:nvSpPr>
        <p:spPr>
          <a:xfrm>
            <a:off x="998490" y="5487179"/>
            <a:ext cx="7587416" cy="692685"/>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pPr marL="203200" indent="0" algn="ctr">
              <a:buFont typeface="Arial"/>
              <a:buNone/>
            </a:pPr>
            <a:r>
              <a:rPr lang="en-AU" dirty="0" smtClean="0">
                <a:solidFill>
                  <a:schemeClr val="tx1"/>
                </a:solidFill>
              </a:rPr>
              <a:t>Member States</a:t>
            </a:r>
            <a:endParaRPr lang="en-AU" dirty="0" smtClean="0">
              <a:solidFill>
                <a:schemeClr val="tx1"/>
              </a:solidFill>
            </a:endParaRPr>
          </a:p>
        </p:txBody>
      </p:sp>
      <p:sp>
        <p:nvSpPr>
          <p:cNvPr id="12" name="Text Placeholder 1"/>
          <p:cNvSpPr txBox="1">
            <a:spLocks/>
          </p:cNvSpPr>
          <p:nvPr/>
        </p:nvSpPr>
        <p:spPr>
          <a:xfrm>
            <a:off x="3107083" y="5175399"/>
            <a:ext cx="3403867" cy="58083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pPr marL="203200" indent="0" algn="ctr">
              <a:buFont typeface="Arial"/>
              <a:buNone/>
            </a:pPr>
            <a:r>
              <a:rPr lang="en-AU" sz="2000" dirty="0" smtClean="0">
                <a:solidFill>
                  <a:schemeClr val="tx1"/>
                </a:solidFill>
              </a:rPr>
              <a:t>c) institutionalisation</a:t>
            </a:r>
            <a:endParaRPr lang="en-AU" sz="2000" dirty="0" smtClean="0">
              <a:solidFill>
                <a:schemeClr val="tx1"/>
              </a:solidFill>
            </a:endParaRPr>
          </a:p>
          <a:p>
            <a:pPr marL="203200" indent="0" algn="ctr">
              <a:buFont typeface="Arial"/>
              <a:buNone/>
            </a:pPr>
            <a:endParaRPr lang="en-AU" sz="2000" dirty="0" smtClean="0">
              <a:solidFill>
                <a:schemeClr val="tx1"/>
              </a:solidFill>
            </a:endParaRPr>
          </a:p>
        </p:txBody>
      </p:sp>
      <p:sp>
        <p:nvSpPr>
          <p:cNvPr id="13" name="Text Placeholder 1"/>
          <p:cNvSpPr txBox="1">
            <a:spLocks/>
          </p:cNvSpPr>
          <p:nvPr/>
        </p:nvSpPr>
        <p:spPr>
          <a:xfrm>
            <a:off x="753360" y="956809"/>
            <a:ext cx="7587416" cy="68591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pPr marL="203200" indent="0" algn="ctr">
              <a:buFont typeface="Arial"/>
              <a:buNone/>
            </a:pPr>
            <a:r>
              <a:rPr lang="en-AU" dirty="0" smtClean="0">
                <a:solidFill>
                  <a:srgbClr val="FF0000"/>
                </a:solidFill>
              </a:rPr>
              <a:t>Europeanization</a:t>
            </a:r>
          </a:p>
          <a:p>
            <a:pPr marL="203200" indent="0" algn="ctr">
              <a:buFont typeface="Arial"/>
              <a:buNone/>
            </a:pPr>
            <a:endParaRPr lang="en-AU" dirty="0">
              <a:solidFill>
                <a:srgbClr val="FF0000"/>
              </a:solidFill>
            </a:endParaRPr>
          </a:p>
        </p:txBody>
      </p:sp>
    </p:spTree>
    <p:extLst>
      <p:ext uri="{BB962C8B-B14F-4D97-AF65-F5344CB8AC3E}">
        <p14:creationId xmlns:p14="http://schemas.microsoft.com/office/powerpoint/2010/main" val="168959505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Text Placeholder 1"/>
          <p:cNvSpPr>
            <a:spLocks noGrp="1"/>
          </p:cNvSpPr>
          <p:nvPr>
            <p:ph type="body" idx="1"/>
          </p:nvPr>
        </p:nvSpPr>
        <p:spPr>
          <a:xfrm>
            <a:off x="685800" y="1118929"/>
            <a:ext cx="7587416" cy="685916"/>
          </a:xfrm>
        </p:spPr>
        <p:txBody>
          <a:bodyPr anchor="t"/>
          <a:lstStyle/>
          <a:p>
            <a:pPr marL="203200" indent="0" algn="ctr">
              <a:buNone/>
            </a:pPr>
            <a:r>
              <a:rPr lang="en-AU" dirty="0" smtClean="0">
                <a:solidFill>
                  <a:srgbClr val="FF0000"/>
                </a:solidFill>
              </a:rPr>
              <a:t>Renewable Energy Directive</a:t>
            </a:r>
          </a:p>
          <a:p>
            <a:pPr marL="203200" indent="0" algn="ctr">
              <a:buNone/>
            </a:pPr>
            <a:endParaRPr lang="en-AU" dirty="0">
              <a:solidFill>
                <a:srgbClr val="FF0000"/>
              </a:solidFill>
            </a:endParaRPr>
          </a:p>
        </p:txBody>
      </p:sp>
      <p:sp>
        <p:nvSpPr>
          <p:cNvPr id="3" name="Text Box 2"/>
          <p:cNvSpPr txBox="1">
            <a:spLocks noChangeArrowheads="1"/>
          </p:cNvSpPr>
          <p:nvPr/>
        </p:nvSpPr>
        <p:spPr bwMode="auto">
          <a:xfrm>
            <a:off x="325878" y="2083964"/>
            <a:ext cx="8625472" cy="507831"/>
          </a:xfrm>
          <a:prstGeom prst="rect">
            <a:avLst/>
          </a:prstGeom>
          <a:solidFill>
            <a:srgbClr val="FFFFFF"/>
          </a:solidFill>
          <a:ln w="9525">
            <a:solidFill>
              <a:srgbClr val="000000"/>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400" b="1" dirty="0" smtClean="0">
                <a:effectLst/>
                <a:latin typeface="Calibri"/>
                <a:ea typeface="Calibri"/>
                <a:cs typeface="Times New Roman"/>
              </a:rPr>
              <a:t>20% Renewa</a:t>
            </a:r>
            <a:r>
              <a:rPr lang="en-AU" sz="2400" b="1" dirty="0" smtClean="0">
                <a:latin typeface="Calibri"/>
                <a:ea typeface="Calibri"/>
                <a:cs typeface="Times New Roman"/>
              </a:rPr>
              <a:t>ble Energy by 2020</a:t>
            </a:r>
            <a:endParaRPr lang="en-AU" sz="2400" dirty="0">
              <a:effectLst/>
              <a:latin typeface="Calibri"/>
              <a:ea typeface="Calibri"/>
              <a:cs typeface="Courier New"/>
            </a:endParaRPr>
          </a:p>
        </p:txBody>
      </p:sp>
      <p:graphicFrame>
        <p:nvGraphicFramePr>
          <p:cNvPr id="4" name="Table 3"/>
          <p:cNvGraphicFramePr>
            <a:graphicFrameLocks noGrp="1"/>
          </p:cNvGraphicFramePr>
          <p:nvPr>
            <p:extLst>
              <p:ext uri="{D42A27DB-BD31-4B8C-83A1-F6EECF244321}">
                <p14:modId xmlns:p14="http://schemas.microsoft.com/office/powerpoint/2010/main" val="3579479341"/>
              </p:ext>
            </p:extLst>
          </p:nvPr>
        </p:nvGraphicFramePr>
        <p:xfrm>
          <a:off x="325878" y="3896873"/>
          <a:ext cx="8625456" cy="605405"/>
        </p:xfrm>
        <a:graphic>
          <a:graphicData uri="http://schemas.openxmlformats.org/drawingml/2006/table">
            <a:tbl>
              <a:tblPr/>
              <a:tblGrid>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tblGrid>
              <a:tr h="293876">
                <a:tc>
                  <a:txBody>
                    <a:bodyPr/>
                    <a:lstStyle/>
                    <a:p>
                      <a:pPr algn="ctr" fontAlgn="b"/>
                      <a:r>
                        <a:rPr lang="en-US" sz="1000" b="1" i="0" u="none" strike="noStrike" dirty="0">
                          <a:solidFill>
                            <a:srgbClr val="000000"/>
                          </a:solidFill>
                          <a:effectLst/>
                          <a:latin typeface="Calibri"/>
                        </a:rPr>
                        <a:t>SE</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LV</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FI</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AT</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PT</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DK</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SI</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EE</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RO</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LT</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FR</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ES</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HR</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EL</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DE</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IT</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IE</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BG</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UK</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PL</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SK</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NL</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HU</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CZ</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CY</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BE</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LU</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MT</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529">
                <a:tc>
                  <a:txBody>
                    <a:bodyPr/>
                    <a:lstStyle/>
                    <a:p>
                      <a:pPr algn="ctr" fontAlgn="b"/>
                      <a:r>
                        <a:rPr lang="en-US" sz="1000" b="0" i="0" u="none" strike="noStrike" dirty="0">
                          <a:solidFill>
                            <a:srgbClr val="000000"/>
                          </a:solidFill>
                          <a:effectLst/>
                          <a:latin typeface="Calibri"/>
                        </a:rPr>
                        <a:t>49%</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40%</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38%</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34%</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31%</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30%</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25%</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25%</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24%</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23%</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23%</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20%</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20%</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18%</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18%</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17%</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16%</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16%</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15%</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15%</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14%</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14%</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13%</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13%</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13%</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13%</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11%</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10%</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 Box 2"/>
          <p:cNvSpPr txBox="1">
            <a:spLocks noChangeArrowheads="1"/>
          </p:cNvSpPr>
          <p:nvPr/>
        </p:nvSpPr>
        <p:spPr bwMode="auto">
          <a:xfrm>
            <a:off x="325878" y="3241035"/>
            <a:ext cx="8625472" cy="507831"/>
          </a:xfrm>
          <a:prstGeom prst="rect">
            <a:avLst/>
          </a:prstGeom>
          <a:solidFill>
            <a:srgbClr val="FFFFFF"/>
          </a:solidFill>
          <a:ln w="9525">
            <a:solidFill>
              <a:srgbClr val="000000"/>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400" b="1" dirty="0" smtClean="0">
                <a:latin typeface="Calibri"/>
                <a:ea typeface="Calibri"/>
                <a:cs typeface="Times New Roman"/>
              </a:rPr>
              <a:t>Binding national targets</a:t>
            </a:r>
            <a:endParaRPr lang="en-AU" sz="2400" dirty="0">
              <a:effectLst/>
              <a:latin typeface="Calibri"/>
              <a:ea typeface="Calibri"/>
              <a:cs typeface="Courier New"/>
            </a:endParaRPr>
          </a:p>
        </p:txBody>
      </p:sp>
      <p:sp>
        <p:nvSpPr>
          <p:cNvPr id="6" name="Text Box 2"/>
          <p:cNvSpPr txBox="1">
            <a:spLocks noChangeArrowheads="1"/>
          </p:cNvSpPr>
          <p:nvPr/>
        </p:nvSpPr>
        <p:spPr bwMode="auto">
          <a:xfrm>
            <a:off x="325862" y="5214444"/>
            <a:ext cx="8625472" cy="507831"/>
          </a:xfrm>
          <a:prstGeom prst="rect">
            <a:avLst/>
          </a:prstGeom>
          <a:solidFill>
            <a:srgbClr val="FFFFFF"/>
          </a:solidFill>
          <a:ln w="9525">
            <a:solidFill>
              <a:srgbClr val="000000"/>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400" b="1" dirty="0" smtClean="0">
                <a:latin typeface="Calibri"/>
                <a:ea typeface="Calibri"/>
                <a:cs typeface="Times New Roman"/>
              </a:rPr>
              <a:t>National Renewable Energy Action Plan (NREAP)</a:t>
            </a:r>
            <a:endParaRPr lang="en-AU" sz="2400" dirty="0">
              <a:effectLst/>
              <a:latin typeface="Calibri"/>
              <a:ea typeface="Calibri"/>
              <a:cs typeface="Courier New"/>
            </a:endParaRPr>
          </a:p>
        </p:txBody>
      </p:sp>
      <p:sp>
        <p:nvSpPr>
          <p:cNvPr id="7" name="Text Box 2"/>
          <p:cNvSpPr txBox="1">
            <a:spLocks noChangeArrowheads="1"/>
          </p:cNvSpPr>
          <p:nvPr/>
        </p:nvSpPr>
        <p:spPr bwMode="auto">
          <a:xfrm>
            <a:off x="325862" y="5838481"/>
            <a:ext cx="2719569" cy="438582"/>
          </a:xfrm>
          <a:prstGeom prst="rect">
            <a:avLst/>
          </a:prstGeom>
          <a:solidFill>
            <a:srgbClr val="FFFFFF"/>
          </a:solidFill>
          <a:ln w="9525">
            <a:solidFill>
              <a:srgbClr val="000000"/>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000" b="1" dirty="0" smtClean="0">
                <a:latin typeface="Calibri"/>
                <a:ea typeface="Calibri"/>
                <a:cs typeface="Times New Roman"/>
              </a:rPr>
              <a:t>Electricity</a:t>
            </a:r>
            <a:endParaRPr lang="en-AU" sz="2000" dirty="0">
              <a:effectLst/>
              <a:latin typeface="Calibri"/>
              <a:ea typeface="Calibri"/>
              <a:cs typeface="Courier New"/>
            </a:endParaRPr>
          </a:p>
        </p:txBody>
      </p:sp>
      <p:sp>
        <p:nvSpPr>
          <p:cNvPr id="8" name="Text Box 2"/>
          <p:cNvSpPr txBox="1">
            <a:spLocks noChangeArrowheads="1"/>
          </p:cNvSpPr>
          <p:nvPr/>
        </p:nvSpPr>
        <p:spPr bwMode="auto">
          <a:xfrm>
            <a:off x="3255036" y="5833564"/>
            <a:ext cx="2707240" cy="438582"/>
          </a:xfrm>
          <a:prstGeom prst="rect">
            <a:avLst/>
          </a:prstGeom>
          <a:solidFill>
            <a:srgbClr val="FFFFFF"/>
          </a:solidFill>
          <a:ln w="9525">
            <a:solidFill>
              <a:srgbClr val="000000"/>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000" b="1" dirty="0" smtClean="0">
                <a:latin typeface="Calibri"/>
                <a:ea typeface="Calibri"/>
                <a:cs typeface="Times New Roman"/>
              </a:rPr>
              <a:t>Transport</a:t>
            </a:r>
            <a:endParaRPr lang="en-AU" sz="2000" dirty="0">
              <a:effectLst/>
              <a:latin typeface="Calibri"/>
              <a:ea typeface="Calibri"/>
              <a:cs typeface="Courier New"/>
            </a:endParaRPr>
          </a:p>
        </p:txBody>
      </p:sp>
      <p:sp>
        <p:nvSpPr>
          <p:cNvPr id="9" name="Text Box 2"/>
          <p:cNvSpPr txBox="1">
            <a:spLocks noChangeArrowheads="1"/>
          </p:cNvSpPr>
          <p:nvPr/>
        </p:nvSpPr>
        <p:spPr bwMode="auto">
          <a:xfrm>
            <a:off x="6226489" y="5833564"/>
            <a:ext cx="2724845" cy="438582"/>
          </a:xfrm>
          <a:prstGeom prst="rect">
            <a:avLst/>
          </a:prstGeom>
          <a:solidFill>
            <a:srgbClr val="FFFFFF"/>
          </a:solidFill>
          <a:ln w="9525">
            <a:solidFill>
              <a:srgbClr val="000000"/>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000" b="1" dirty="0" smtClean="0">
                <a:latin typeface="Calibri"/>
                <a:ea typeface="Calibri"/>
                <a:cs typeface="Times New Roman"/>
              </a:rPr>
              <a:t>Heating &amp; Cooling</a:t>
            </a:r>
            <a:endParaRPr lang="en-AU" sz="2000" dirty="0">
              <a:effectLst/>
              <a:latin typeface="Calibri"/>
              <a:ea typeface="Calibri"/>
              <a:cs typeface="Courier New"/>
            </a:endParaRPr>
          </a:p>
        </p:txBody>
      </p:sp>
      <p:sp>
        <p:nvSpPr>
          <p:cNvPr id="10" name="Down Arrow 9"/>
          <p:cNvSpPr/>
          <p:nvPr/>
        </p:nvSpPr>
        <p:spPr>
          <a:xfrm>
            <a:off x="4093454" y="2641931"/>
            <a:ext cx="505517" cy="532256"/>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hape 78"/>
          <p:cNvSpPr txBox="1">
            <a:spLocks noGrp="1"/>
          </p:cNvSpPr>
          <p:nvPr>
            <p:ph type="title"/>
          </p:nvPr>
        </p:nvSpPr>
        <p:spPr>
          <a:xfrm>
            <a:off x="2823821" y="76200"/>
            <a:ext cx="6112839" cy="685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AU" dirty="0" smtClean="0"/>
              <a:t>Unpacking the title: Renewable Energy Directive</a:t>
            </a:r>
            <a:endParaRPr sz="2000" b="1" i="0" u="none" strike="noStrike" cap="none" dirty="0">
              <a:solidFill>
                <a:schemeClr val="lt1"/>
              </a:solidFill>
              <a:latin typeface="Arial"/>
              <a:ea typeface="Arial"/>
              <a:cs typeface="Arial"/>
              <a:sym typeface="Arial"/>
            </a:endParaRPr>
          </a:p>
        </p:txBody>
      </p:sp>
      <p:sp>
        <p:nvSpPr>
          <p:cNvPr id="12" name="Down Arrow 11"/>
          <p:cNvSpPr/>
          <p:nvPr/>
        </p:nvSpPr>
        <p:spPr>
          <a:xfrm>
            <a:off x="4110163" y="4660977"/>
            <a:ext cx="505517" cy="532256"/>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Box 2"/>
          <p:cNvSpPr txBox="1">
            <a:spLocks noChangeArrowheads="1"/>
          </p:cNvSpPr>
          <p:nvPr/>
        </p:nvSpPr>
        <p:spPr bwMode="auto">
          <a:xfrm>
            <a:off x="327897" y="2085956"/>
            <a:ext cx="8625472" cy="507831"/>
          </a:xfrm>
          <a:prstGeom prst="rect">
            <a:avLst/>
          </a:prstGeom>
          <a:solidFill>
            <a:srgbClr val="FFFFFF"/>
          </a:solidFill>
          <a:ln w="9525">
            <a:solidFill>
              <a:schemeClr val="bg1">
                <a:lumMod val="85000"/>
              </a:schemeClr>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400" b="1" dirty="0" smtClean="0">
                <a:solidFill>
                  <a:schemeClr val="bg1">
                    <a:lumMod val="85000"/>
                  </a:schemeClr>
                </a:solidFill>
                <a:effectLst/>
                <a:latin typeface="Calibri"/>
                <a:ea typeface="Calibri"/>
                <a:cs typeface="Times New Roman"/>
              </a:rPr>
              <a:t>20% Renewa</a:t>
            </a:r>
            <a:r>
              <a:rPr lang="en-AU" sz="2400" b="1" dirty="0" smtClean="0">
                <a:solidFill>
                  <a:schemeClr val="bg1">
                    <a:lumMod val="85000"/>
                  </a:schemeClr>
                </a:solidFill>
                <a:latin typeface="Calibri"/>
                <a:ea typeface="Calibri"/>
                <a:cs typeface="Times New Roman"/>
              </a:rPr>
              <a:t>ble Energy by 2020</a:t>
            </a:r>
            <a:endParaRPr lang="en-AU" sz="2400" dirty="0">
              <a:solidFill>
                <a:schemeClr val="bg1">
                  <a:lumMod val="85000"/>
                </a:schemeClr>
              </a:solidFill>
              <a:effectLst/>
              <a:latin typeface="Calibri"/>
              <a:ea typeface="Calibri"/>
              <a:cs typeface="Courier New"/>
            </a:endParaRPr>
          </a:p>
        </p:txBody>
      </p:sp>
      <p:sp>
        <p:nvSpPr>
          <p:cNvPr id="14" name="Down Arrow 13"/>
          <p:cNvSpPr/>
          <p:nvPr/>
        </p:nvSpPr>
        <p:spPr>
          <a:xfrm>
            <a:off x="4095473" y="2643923"/>
            <a:ext cx="505517" cy="532256"/>
          </a:xfrm>
          <a:prstGeom prst="downArrow">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Box 2"/>
          <p:cNvSpPr txBox="1">
            <a:spLocks noChangeArrowheads="1"/>
          </p:cNvSpPr>
          <p:nvPr/>
        </p:nvSpPr>
        <p:spPr bwMode="auto">
          <a:xfrm>
            <a:off x="311188" y="3243027"/>
            <a:ext cx="8625472" cy="507831"/>
          </a:xfrm>
          <a:prstGeom prst="rect">
            <a:avLst/>
          </a:prstGeom>
          <a:solidFill>
            <a:srgbClr val="FFFFFF"/>
          </a:solidFill>
          <a:ln w="9525">
            <a:solidFill>
              <a:schemeClr val="bg1">
                <a:lumMod val="85000"/>
              </a:schemeClr>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400" b="1" dirty="0" smtClean="0">
                <a:solidFill>
                  <a:schemeClr val="bg1">
                    <a:lumMod val="85000"/>
                  </a:schemeClr>
                </a:solidFill>
                <a:latin typeface="Calibri"/>
                <a:ea typeface="Calibri"/>
                <a:cs typeface="Times New Roman"/>
              </a:rPr>
              <a:t>Binding national targets</a:t>
            </a:r>
            <a:endParaRPr lang="en-AU" sz="2400" dirty="0">
              <a:solidFill>
                <a:schemeClr val="bg1">
                  <a:lumMod val="85000"/>
                </a:schemeClr>
              </a:solidFill>
              <a:effectLst/>
              <a:latin typeface="Calibri"/>
              <a:ea typeface="Calibri"/>
              <a:cs typeface="Courier New"/>
            </a:endParaRPr>
          </a:p>
        </p:txBody>
      </p:sp>
      <p:graphicFrame>
        <p:nvGraphicFramePr>
          <p:cNvPr id="16" name="Table 15"/>
          <p:cNvGraphicFramePr>
            <a:graphicFrameLocks noGrp="1"/>
          </p:cNvGraphicFramePr>
          <p:nvPr>
            <p:extLst>
              <p:ext uri="{D42A27DB-BD31-4B8C-83A1-F6EECF244321}">
                <p14:modId xmlns:p14="http://schemas.microsoft.com/office/powerpoint/2010/main" val="1388479227"/>
              </p:ext>
            </p:extLst>
          </p:nvPr>
        </p:nvGraphicFramePr>
        <p:xfrm>
          <a:off x="327897" y="3898865"/>
          <a:ext cx="8625456" cy="605405"/>
        </p:xfrm>
        <a:graphic>
          <a:graphicData uri="http://schemas.openxmlformats.org/drawingml/2006/table">
            <a:tbl>
              <a:tblPr/>
              <a:tblGrid>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gridCol w="308052"/>
              </a:tblGrid>
              <a:tr h="293876">
                <a:tc>
                  <a:txBody>
                    <a:bodyPr/>
                    <a:lstStyle/>
                    <a:p>
                      <a:pPr algn="ctr" fontAlgn="b"/>
                      <a:r>
                        <a:rPr lang="en-US" sz="1000" b="1" i="0" u="none" strike="noStrike" dirty="0">
                          <a:solidFill>
                            <a:schemeClr val="bg1">
                              <a:lumMod val="85000"/>
                            </a:schemeClr>
                          </a:solidFill>
                          <a:effectLst/>
                          <a:latin typeface="Calibri"/>
                        </a:rPr>
                        <a:t>SE</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a:solidFill>
                            <a:schemeClr val="bg1">
                              <a:lumMod val="85000"/>
                            </a:schemeClr>
                          </a:solidFill>
                          <a:effectLst/>
                          <a:latin typeface="Calibri"/>
                        </a:rPr>
                        <a:t>LV</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FI</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AT</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PT</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DK</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SI</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a:solidFill>
                            <a:schemeClr val="bg1">
                              <a:lumMod val="85000"/>
                            </a:schemeClr>
                          </a:solidFill>
                          <a:effectLst/>
                          <a:latin typeface="Calibri"/>
                        </a:rPr>
                        <a:t>EE</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RO</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LT</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a:solidFill>
                            <a:schemeClr val="bg1">
                              <a:lumMod val="85000"/>
                            </a:schemeClr>
                          </a:solidFill>
                          <a:effectLst/>
                          <a:latin typeface="Calibri"/>
                        </a:rPr>
                        <a:t>FR</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ES</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HR</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a:solidFill>
                            <a:schemeClr val="bg1">
                              <a:lumMod val="85000"/>
                            </a:schemeClr>
                          </a:solidFill>
                          <a:effectLst/>
                          <a:latin typeface="Calibri"/>
                        </a:rPr>
                        <a:t>EL</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DE</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IT</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IE</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a:solidFill>
                            <a:schemeClr val="bg1">
                              <a:lumMod val="85000"/>
                            </a:schemeClr>
                          </a:solidFill>
                          <a:effectLst/>
                          <a:latin typeface="Calibri"/>
                        </a:rPr>
                        <a:t>BG</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a:solidFill>
                            <a:schemeClr val="bg1">
                              <a:lumMod val="85000"/>
                            </a:schemeClr>
                          </a:solidFill>
                          <a:effectLst/>
                          <a:latin typeface="Calibri"/>
                        </a:rPr>
                        <a:t>UK</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PL</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a:solidFill>
                            <a:schemeClr val="bg1">
                              <a:lumMod val="85000"/>
                            </a:schemeClr>
                          </a:solidFill>
                          <a:effectLst/>
                          <a:latin typeface="Calibri"/>
                        </a:rPr>
                        <a:t>SK</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NL</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a:solidFill>
                            <a:schemeClr val="bg1">
                              <a:lumMod val="85000"/>
                            </a:schemeClr>
                          </a:solidFill>
                          <a:effectLst/>
                          <a:latin typeface="Calibri"/>
                        </a:rPr>
                        <a:t>HU</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CZ</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CY</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BE</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LU</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bg1">
                              <a:lumMod val="85000"/>
                            </a:schemeClr>
                          </a:solidFill>
                          <a:effectLst/>
                          <a:latin typeface="Calibri"/>
                        </a:rPr>
                        <a:t>MT</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1529">
                <a:tc>
                  <a:txBody>
                    <a:bodyPr/>
                    <a:lstStyle/>
                    <a:p>
                      <a:pPr algn="ctr" fontAlgn="b"/>
                      <a:r>
                        <a:rPr lang="en-US" sz="1000" b="0" i="0" u="none" strike="noStrike" dirty="0">
                          <a:solidFill>
                            <a:schemeClr val="bg1">
                              <a:lumMod val="85000"/>
                            </a:schemeClr>
                          </a:solidFill>
                          <a:effectLst/>
                          <a:latin typeface="Calibri"/>
                        </a:rPr>
                        <a:t>49%</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40%</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chemeClr val="bg1">
                              <a:lumMod val="85000"/>
                            </a:schemeClr>
                          </a:solidFill>
                          <a:effectLst/>
                          <a:latin typeface="Calibri"/>
                        </a:rPr>
                        <a:t>38%</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34%</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31%</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30%</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25%</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25%</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24%</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chemeClr val="bg1">
                              <a:lumMod val="85000"/>
                            </a:schemeClr>
                          </a:solidFill>
                          <a:effectLst/>
                          <a:latin typeface="Calibri"/>
                        </a:rPr>
                        <a:t>23%</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23%</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20%</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20%</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chemeClr val="bg1">
                              <a:lumMod val="85000"/>
                            </a:schemeClr>
                          </a:solidFill>
                          <a:effectLst/>
                          <a:latin typeface="Calibri"/>
                        </a:rPr>
                        <a:t>18%</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18%</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chemeClr val="bg1">
                              <a:lumMod val="85000"/>
                            </a:schemeClr>
                          </a:solidFill>
                          <a:effectLst/>
                          <a:latin typeface="Calibri"/>
                        </a:rPr>
                        <a:t>17%</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16%</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chemeClr val="bg1">
                              <a:lumMod val="85000"/>
                            </a:schemeClr>
                          </a:solidFill>
                          <a:effectLst/>
                          <a:latin typeface="Calibri"/>
                        </a:rPr>
                        <a:t>16%</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15%</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chemeClr val="bg1">
                              <a:lumMod val="85000"/>
                            </a:schemeClr>
                          </a:solidFill>
                          <a:effectLst/>
                          <a:latin typeface="Calibri"/>
                        </a:rPr>
                        <a:t>15%</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14%</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chemeClr val="bg1">
                              <a:lumMod val="85000"/>
                            </a:schemeClr>
                          </a:solidFill>
                          <a:effectLst/>
                          <a:latin typeface="Calibri"/>
                        </a:rPr>
                        <a:t>14%</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13%</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13%</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chemeClr val="bg1">
                              <a:lumMod val="85000"/>
                            </a:schemeClr>
                          </a:solidFill>
                          <a:effectLst/>
                          <a:latin typeface="Calibri"/>
                        </a:rPr>
                        <a:t>13%</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13%</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11%</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bg1">
                              <a:lumMod val="85000"/>
                            </a:schemeClr>
                          </a:solidFill>
                          <a:effectLst/>
                          <a:latin typeface="Calibri"/>
                        </a:rPr>
                        <a:t>10%</a:t>
                      </a:r>
                    </a:p>
                  </a:txBody>
                  <a:tcPr marL="11103" marR="11103" marT="11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54601274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Text Placeholder 1"/>
          <p:cNvSpPr>
            <a:spLocks noGrp="1"/>
          </p:cNvSpPr>
          <p:nvPr>
            <p:ph type="body" idx="1"/>
          </p:nvPr>
        </p:nvSpPr>
        <p:spPr>
          <a:xfrm>
            <a:off x="685800" y="1097611"/>
            <a:ext cx="7587416" cy="679464"/>
          </a:xfrm>
        </p:spPr>
        <p:txBody>
          <a:bodyPr anchor="t"/>
          <a:lstStyle/>
          <a:p>
            <a:pPr marL="203200" indent="0" algn="ctr">
              <a:buNone/>
            </a:pPr>
            <a:r>
              <a:rPr lang="en-AU" dirty="0" smtClean="0">
                <a:solidFill>
                  <a:srgbClr val="000000"/>
                </a:solidFill>
              </a:rPr>
              <a:t>EU Climate Policy</a:t>
            </a:r>
          </a:p>
          <a:p>
            <a:pPr marL="203200" indent="0" algn="ctr">
              <a:buNone/>
            </a:pPr>
            <a:endParaRPr lang="en-AU" dirty="0">
              <a:solidFill>
                <a:srgbClr val="FF0000"/>
              </a:solidFill>
            </a:endParaRPr>
          </a:p>
        </p:txBody>
      </p:sp>
      <p:sp>
        <p:nvSpPr>
          <p:cNvPr id="6" name="Text Box 2"/>
          <p:cNvSpPr txBox="1">
            <a:spLocks noChangeArrowheads="1"/>
          </p:cNvSpPr>
          <p:nvPr/>
        </p:nvSpPr>
        <p:spPr bwMode="auto">
          <a:xfrm>
            <a:off x="2996114" y="1924573"/>
            <a:ext cx="5955220" cy="577081"/>
          </a:xfrm>
          <a:prstGeom prst="rect">
            <a:avLst/>
          </a:prstGeom>
          <a:solidFill>
            <a:srgbClr val="FFFFFF"/>
          </a:solidFill>
          <a:ln w="9525">
            <a:solidFill>
              <a:srgbClr val="000000"/>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800" b="1" dirty="0" smtClean="0">
                <a:latin typeface="Calibri"/>
                <a:ea typeface="Calibri"/>
                <a:cs typeface="Times New Roman"/>
              </a:rPr>
              <a:t>2020 </a:t>
            </a:r>
            <a:r>
              <a:rPr lang="en-AU" sz="2800" b="1" dirty="0" smtClean="0">
                <a:latin typeface="Calibri"/>
                <a:ea typeface="Calibri"/>
                <a:cs typeface="Times New Roman"/>
              </a:rPr>
              <a:t>Package</a:t>
            </a:r>
            <a:endParaRPr lang="en-AU" sz="2800" dirty="0">
              <a:effectLst/>
              <a:latin typeface="Calibri"/>
              <a:ea typeface="Calibri"/>
              <a:cs typeface="Courier New"/>
            </a:endParaRPr>
          </a:p>
        </p:txBody>
      </p:sp>
      <p:sp>
        <p:nvSpPr>
          <p:cNvPr id="7" name="Text Box 2"/>
          <p:cNvSpPr txBox="1">
            <a:spLocks noChangeArrowheads="1"/>
          </p:cNvSpPr>
          <p:nvPr/>
        </p:nvSpPr>
        <p:spPr bwMode="auto">
          <a:xfrm>
            <a:off x="325863" y="1877263"/>
            <a:ext cx="2485304" cy="1568122"/>
          </a:xfrm>
          <a:prstGeom prst="rect">
            <a:avLst/>
          </a:prstGeom>
          <a:solidFill>
            <a:srgbClr val="FFFFFF"/>
          </a:solidFill>
          <a:ln w="9525">
            <a:solidFill>
              <a:srgbClr val="000000"/>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800" b="1" dirty="0" smtClean="0">
                <a:latin typeface="Calibri"/>
                <a:ea typeface="Calibri"/>
                <a:cs typeface="Times New Roman"/>
              </a:rPr>
              <a:t>Emissions Trading System (ETS)</a:t>
            </a:r>
            <a:endParaRPr lang="en-AU" sz="2800" dirty="0">
              <a:effectLst/>
              <a:latin typeface="Calibri"/>
              <a:ea typeface="Calibri"/>
              <a:cs typeface="Courier New"/>
            </a:endParaRPr>
          </a:p>
        </p:txBody>
      </p:sp>
      <p:sp>
        <p:nvSpPr>
          <p:cNvPr id="8" name="Text Box 2"/>
          <p:cNvSpPr txBox="1">
            <a:spLocks noChangeArrowheads="1"/>
          </p:cNvSpPr>
          <p:nvPr/>
        </p:nvSpPr>
        <p:spPr bwMode="auto">
          <a:xfrm>
            <a:off x="2996115" y="2652860"/>
            <a:ext cx="1800132" cy="792525"/>
          </a:xfrm>
          <a:prstGeom prst="rect">
            <a:avLst/>
          </a:prstGeom>
          <a:solidFill>
            <a:srgbClr val="FFFFFF"/>
          </a:solidFill>
          <a:ln w="9525">
            <a:solidFill>
              <a:srgbClr val="000000"/>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000" b="1" dirty="0" smtClean="0">
                <a:solidFill>
                  <a:schemeClr val="tx1"/>
                </a:solidFill>
                <a:latin typeface="Calibri"/>
                <a:ea typeface="Calibri"/>
                <a:cs typeface="Times New Roman"/>
              </a:rPr>
              <a:t>20% emissions reduction</a:t>
            </a:r>
            <a:endParaRPr lang="en-AU" sz="2000" dirty="0">
              <a:solidFill>
                <a:schemeClr val="tx1"/>
              </a:solidFill>
              <a:effectLst/>
              <a:latin typeface="Calibri"/>
              <a:ea typeface="Calibri"/>
              <a:cs typeface="Courier New"/>
            </a:endParaRPr>
          </a:p>
        </p:txBody>
      </p:sp>
      <p:sp>
        <p:nvSpPr>
          <p:cNvPr id="14" name="Text Box 2"/>
          <p:cNvSpPr txBox="1">
            <a:spLocks noChangeArrowheads="1"/>
          </p:cNvSpPr>
          <p:nvPr/>
        </p:nvSpPr>
        <p:spPr bwMode="auto">
          <a:xfrm>
            <a:off x="5084273" y="2693001"/>
            <a:ext cx="1795690" cy="792525"/>
          </a:xfrm>
          <a:prstGeom prst="rect">
            <a:avLst/>
          </a:prstGeom>
          <a:solidFill>
            <a:srgbClr val="FFFFFF"/>
          </a:solidFill>
          <a:ln w="9525">
            <a:solidFill>
              <a:srgbClr val="000000"/>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000" b="1" dirty="0" smtClean="0">
                <a:latin typeface="Calibri"/>
                <a:ea typeface="Calibri"/>
                <a:cs typeface="Times New Roman"/>
              </a:rPr>
              <a:t>20% renewables</a:t>
            </a:r>
            <a:endParaRPr lang="en-AU" sz="2000" dirty="0">
              <a:effectLst/>
              <a:latin typeface="Calibri"/>
              <a:ea typeface="Calibri"/>
              <a:cs typeface="Courier New"/>
            </a:endParaRPr>
          </a:p>
        </p:txBody>
      </p:sp>
      <p:sp>
        <p:nvSpPr>
          <p:cNvPr id="15" name="Text Box 2"/>
          <p:cNvSpPr txBox="1">
            <a:spLocks noChangeArrowheads="1"/>
          </p:cNvSpPr>
          <p:nvPr/>
        </p:nvSpPr>
        <p:spPr bwMode="auto">
          <a:xfrm>
            <a:off x="7151215" y="2706122"/>
            <a:ext cx="1800119" cy="792525"/>
          </a:xfrm>
          <a:prstGeom prst="rect">
            <a:avLst/>
          </a:prstGeom>
          <a:solidFill>
            <a:srgbClr val="FFFFFF"/>
          </a:solidFill>
          <a:ln w="9525">
            <a:solidFill>
              <a:srgbClr val="000000"/>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000" b="1" dirty="0" smtClean="0">
                <a:latin typeface="Calibri"/>
                <a:ea typeface="Calibri"/>
                <a:cs typeface="Times New Roman"/>
              </a:rPr>
              <a:t>20%energy efficiency</a:t>
            </a:r>
          </a:p>
        </p:txBody>
      </p:sp>
      <p:sp>
        <p:nvSpPr>
          <p:cNvPr id="9" name="Text Box 2"/>
          <p:cNvSpPr txBox="1">
            <a:spLocks noChangeArrowheads="1"/>
          </p:cNvSpPr>
          <p:nvPr/>
        </p:nvSpPr>
        <p:spPr bwMode="auto">
          <a:xfrm>
            <a:off x="2996115" y="3678948"/>
            <a:ext cx="5955220" cy="577081"/>
          </a:xfrm>
          <a:prstGeom prst="rect">
            <a:avLst/>
          </a:prstGeom>
          <a:solidFill>
            <a:srgbClr val="FFFFFF"/>
          </a:solidFill>
          <a:ln w="9525">
            <a:solidFill>
              <a:srgbClr val="000000"/>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800" b="1" dirty="0" smtClean="0">
                <a:latin typeface="Calibri"/>
                <a:ea typeface="Calibri"/>
                <a:cs typeface="Times New Roman"/>
              </a:rPr>
              <a:t>2030 </a:t>
            </a:r>
            <a:r>
              <a:rPr lang="en-AU" sz="2800" b="1" dirty="0" smtClean="0">
                <a:latin typeface="Calibri"/>
                <a:ea typeface="Calibri"/>
                <a:cs typeface="Times New Roman"/>
              </a:rPr>
              <a:t>Package</a:t>
            </a:r>
            <a:endParaRPr lang="en-AU" sz="2800" dirty="0">
              <a:effectLst/>
              <a:latin typeface="Calibri"/>
              <a:ea typeface="Calibri"/>
              <a:cs typeface="Courier New"/>
            </a:endParaRPr>
          </a:p>
        </p:txBody>
      </p:sp>
      <p:sp>
        <p:nvSpPr>
          <p:cNvPr id="10" name="Text Box 2"/>
          <p:cNvSpPr txBox="1">
            <a:spLocks noChangeArrowheads="1"/>
          </p:cNvSpPr>
          <p:nvPr/>
        </p:nvSpPr>
        <p:spPr bwMode="auto">
          <a:xfrm>
            <a:off x="2996114" y="4483926"/>
            <a:ext cx="1800132" cy="792525"/>
          </a:xfrm>
          <a:prstGeom prst="rect">
            <a:avLst/>
          </a:prstGeom>
          <a:solidFill>
            <a:srgbClr val="FFFFFF"/>
          </a:solidFill>
          <a:ln w="9525">
            <a:solidFill>
              <a:srgbClr val="000000"/>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000" b="1" dirty="0" smtClean="0">
                <a:latin typeface="Calibri"/>
                <a:ea typeface="Calibri"/>
                <a:cs typeface="Times New Roman"/>
              </a:rPr>
              <a:t>40% emissions reduction</a:t>
            </a:r>
            <a:endParaRPr lang="en-AU" sz="2000" dirty="0">
              <a:effectLst/>
              <a:latin typeface="Calibri"/>
              <a:ea typeface="Calibri"/>
              <a:cs typeface="Courier New"/>
            </a:endParaRPr>
          </a:p>
        </p:txBody>
      </p:sp>
      <p:sp>
        <p:nvSpPr>
          <p:cNvPr id="11" name="Text Box 2"/>
          <p:cNvSpPr txBox="1">
            <a:spLocks noChangeArrowheads="1"/>
          </p:cNvSpPr>
          <p:nvPr/>
        </p:nvSpPr>
        <p:spPr bwMode="auto">
          <a:xfrm>
            <a:off x="5084273" y="4496051"/>
            <a:ext cx="1795690" cy="792525"/>
          </a:xfrm>
          <a:prstGeom prst="rect">
            <a:avLst/>
          </a:prstGeom>
          <a:solidFill>
            <a:srgbClr val="FFFFFF"/>
          </a:solidFill>
          <a:ln w="9525">
            <a:solidFill>
              <a:srgbClr val="000000"/>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000" b="1" dirty="0" smtClean="0">
                <a:latin typeface="Calibri"/>
                <a:ea typeface="Calibri"/>
                <a:cs typeface="Times New Roman"/>
              </a:rPr>
              <a:t>32% renewables</a:t>
            </a:r>
            <a:endParaRPr lang="en-AU" sz="2000" dirty="0">
              <a:effectLst/>
              <a:latin typeface="Calibri"/>
              <a:ea typeface="Calibri"/>
              <a:cs typeface="Courier New"/>
            </a:endParaRPr>
          </a:p>
        </p:txBody>
      </p:sp>
      <p:sp>
        <p:nvSpPr>
          <p:cNvPr id="12" name="Text Box 2"/>
          <p:cNvSpPr txBox="1">
            <a:spLocks noChangeArrowheads="1"/>
          </p:cNvSpPr>
          <p:nvPr/>
        </p:nvSpPr>
        <p:spPr bwMode="auto">
          <a:xfrm>
            <a:off x="7151216" y="4535195"/>
            <a:ext cx="1800119" cy="792525"/>
          </a:xfrm>
          <a:prstGeom prst="rect">
            <a:avLst/>
          </a:prstGeom>
          <a:solidFill>
            <a:srgbClr val="FFFFFF"/>
          </a:solidFill>
          <a:ln w="9525">
            <a:solidFill>
              <a:srgbClr val="000000"/>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000" b="1" dirty="0" smtClean="0">
                <a:latin typeface="Calibri"/>
                <a:ea typeface="Calibri"/>
                <a:cs typeface="Times New Roman"/>
              </a:rPr>
              <a:t>32.5% energy efficiency</a:t>
            </a:r>
          </a:p>
        </p:txBody>
      </p:sp>
      <p:sp>
        <p:nvSpPr>
          <p:cNvPr id="13" name="Shape 78"/>
          <p:cNvSpPr txBox="1">
            <a:spLocks noGrp="1"/>
          </p:cNvSpPr>
          <p:nvPr>
            <p:ph type="title"/>
          </p:nvPr>
        </p:nvSpPr>
        <p:spPr>
          <a:xfrm>
            <a:off x="2823821" y="76200"/>
            <a:ext cx="6112839" cy="685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AU" dirty="0" smtClean="0"/>
              <a:t>Unpacking the title: Renewable Energy Directive</a:t>
            </a:r>
            <a:endParaRPr sz="2000" b="1" i="0" u="none" strike="noStrike" cap="none" dirty="0">
              <a:solidFill>
                <a:schemeClr val="lt1"/>
              </a:solidFill>
              <a:latin typeface="Arial"/>
              <a:ea typeface="Arial"/>
              <a:cs typeface="Arial"/>
              <a:sym typeface="Arial"/>
            </a:endParaRPr>
          </a:p>
        </p:txBody>
      </p:sp>
      <p:sp>
        <p:nvSpPr>
          <p:cNvPr id="16" name="Text Box 2"/>
          <p:cNvSpPr txBox="1">
            <a:spLocks noChangeArrowheads="1"/>
          </p:cNvSpPr>
          <p:nvPr/>
        </p:nvSpPr>
        <p:spPr bwMode="auto">
          <a:xfrm>
            <a:off x="2996115" y="5533605"/>
            <a:ext cx="5955220" cy="577081"/>
          </a:xfrm>
          <a:prstGeom prst="rect">
            <a:avLst/>
          </a:prstGeom>
          <a:solidFill>
            <a:srgbClr val="FFFFFF"/>
          </a:solidFill>
          <a:ln w="9525">
            <a:solidFill>
              <a:srgbClr val="000000"/>
            </a:solidFill>
            <a:miter lim="800000"/>
            <a:headEnd/>
            <a:tailEnd/>
          </a:ln>
        </p:spPr>
        <p:txBody>
          <a:bodyPr rot="0" vert="horz" wrap="square" lIns="91440" tIns="45720" rIns="91440" bIns="45720" numCol="1" anchor="ctr" anchorCtr="0">
            <a:spAutoFit/>
          </a:bodyPr>
          <a:lstStyle/>
          <a:p>
            <a:pPr algn="ctr">
              <a:lnSpc>
                <a:spcPct val="115000"/>
              </a:lnSpc>
              <a:spcAft>
                <a:spcPts val="1000"/>
              </a:spcAft>
            </a:pPr>
            <a:r>
              <a:rPr lang="en-AU" sz="2800" b="1" dirty="0" smtClean="0">
                <a:latin typeface="Calibri"/>
                <a:ea typeface="Calibri"/>
                <a:cs typeface="Times New Roman"/>
              </a:rPr>
              <a:t>2050 Net-zero emissions?</a:t>
            </a:r>
            <a:endParaRPr lang="en-AU" sz="2800" dirty="0">
              <a:effectLst/>
              <a:latin typeface="Calibri"/>
              <a:ea typeface="Calibri"/>
              <a:cs typeface="Courier New"/>
            </a:endParaRPr>
          </a:p>
        </p:txBody>
      </p:sp>
    </p:spTree>
    <p:extLst>
      <p:ext uri="{BB962C8B-B14F-4D97-AF65-F5344CB8AC3E}">
        <p14:creationId xmlns:p14="http://schemas.microsoft.com/office/powerpoint/2010/main" val="145861056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animBg="1"/>
      <p:bldP spid="15" grpId="0" animBg="1"/>
      <p:bldP spid="9" grpId="0" animBg="1"/>
      <p:bldP spid="10" grpId="0" animBg="1"/>
      <p:bldP spid="11" grpId="0" animBg="1"/>
      <p:bldP spid="12"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Shape 78"/>
          <p:cNvSpPr txBox="1">
            <a:spLocks noGrp="1"/>
          </p:cNvSpPr>
          <p:nvPr>
            <p:ph type="title"/>
          </p:nvPr>
        </p:nvSpPr>
        <p:spPr>
          <a:xfrm>
            <a:off x="2823821" y="76200"/>
            <a:ext cx="6112839" cy="685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AU" dirty="0" smtClean="0"/>
              <a:t>Unpacking the title: Renewable Energy Directive</a:t>
            </a:r>
            <a:endParaRPr sz="2000" b="1" i="0" u="none" strike="noStrike" cap="none" dirty="0">
              <a:solidFill>
                <a:schemeClr val="lt1"/>
              </a:solidFill>
              <a:latin typeface="Arial"/>
              <a:ea typeface="Arial"/>
              <a:cs typeface="Arial"/>
              <a:sym typeface="Arial"/>
            </a:endParaRPr>
          </a:p>
        </p:txBody>
      </p:sp>
      <p:graphicFrame>
        <p:nvGraphicFramePr>
          <p:cNvPr id="5" name="Chart 4"/>
          <p:cNvGraphicFramePr>
            <a:graphicFrameLocks/>
          </p:cNvGraphicFramePr>
          <p:nvPr>
            <p:extLst>
              <p:ext uri="{D42A27DB-BD31-4B8C-83A1-F6EECF244321}">
                <p14:modId xmlns:p14="http://schemas.microsoft.com/office/powerpoint/2010/main" val="3666742861"/>
              </p:ext>
            </p:extLst>
          </p:nvPr>
        </p:nvGraphicFramePr>
        <p:xfrm>
          <a:off x="283265" y="1283448"/>
          <a:ext cx="8756019" cy="4471800"/>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flipV="1">
            <a:off x="5607330" y="3323453"/>
            <a:ext cx="162139" cy="16730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39629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70826</TotalTime>
  <Words>1986</Words>
  <Application>Microsoft Macintosh PowerPoint</Application>
  <PresentationFormat>On-screen Show (4:3)</PresentationFormat>
  <Paragraphs>304</Paragraphs>
  <Slides>32</Slides>
  <Notes>28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Blank Presentation</vt:lpstr>
      <vt:lpstr>The Europeanization of the Renewable Energy Directive in France and the United Kingdom</vt:lpstr>
      <vt:lpstr>PowerPoint Presentation</vt:lpstr>
      <vt:lpstr>Unpacking the title</vt:lpstr>
      <vt:lpstr>Unpacking the title: Europeanization</vt:lpstr>
      <vt:lpstr>Unpacking the title: Europeanization</vt:lpstr>
      <vt:lpstr>Unpacking the title: Europeanization</vt:lpstr>
      <vt:lpstr>Unpacking the title: Renewable Energy Directive</vt:lpstr>
      <vt:lpstr>Unpacking the title: Renewable Energy Directive</vt:lpstr>
      <vt:lpstr>Unpacking the title: Renewable Energy Directive</vt:lpstr>
      <vt:lpstr>Uneven implementation</vt:lpstr>
      <vt:lpstr>Research question and hypothesis</vt:lpstr>
      <vt:lpstr>France and the UK</vt:lpstr>
      <vt:lpstr>PowerPoint Presentation</vt:lpstr>
      <vt:lpstr>France and the UK</vt:lpstr>
      <vt:lpstr>France and the UK</vt:lpstr>
      <vt:lpstr>France and the UK</vt:lpstr>
      <vt:lpstr>Research question and hypothesis</vt:lpstr>
      <vt:lpstr>Institutions and institutionalism</vt:lpstr>
      <vt:lpstr>Institutions and institutionalism</vt:lpstr>
      <vt:lpstr>Institutions and institutionalism</vt:lpstr>
      <vt:lpstr>Three phases of renewable energy policy</vt:lpstr>
      <vt:lpstr>Three phases of renewable energy policy</vt:lpstr>
      <vt:lpstr>Progress toward RED targets</vt:lpstr>
      <vt:lpstr>France Generation mix</vt:lpstr>
      <vt:lpstr>UK Generation mix</vt:lpstr>
      <vt:lpstr>Conclusions: France</vt:lpstr>
      <vt:lpstr>Conclusions: The UK</vt:lpstr>
      <vt:lpstr>Further research</vt:lpstr>
      <vt:lpstr>PowerPoint Presentation</vt:lpstr>
      <vt:lpstr>EU emissions</vt:lpstr>
      <vt:lpstr>Emissions reductions under the ETS</vt:lpstr>
      <vt:lpstr>EU energy mix for electricity generation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effective is the EU in shaping technological innovation in the renewable energy sector?</dc:title>
  <cp:lastModifiedBy>Nick Parry</cp:lastModifiedBy>
  <cp:revision>333</cp:revision>
  <dcterms:modified xsi:type="dcterms:W3CDTF">2019-07-30T23:56:16Z</dcterms:modified>
</cp:coreProperties>
</file>