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66" r:id="rId2"/>
    <p:sldId id="279" r:id="rId3"/>
    <p:sldId id="378" r:id="rId4"/>
    <p:sldId id="379" r:id="rId5"/>
    <p:sldId id="380" r:id="rId6"/>
    <p:sldId id="388" r:id="rId7"/>
    <p:sldId id="389" r:id="rId8"/>
    <p:sldId id="343" r:id="rId9"/>
    <p:sldId id="280" r:id="rId10"/>
    <p:sldId id="383" r:id="rId11"/>
    <p:sldId id="344" r:id="rId12"/>
    <p:sldId id="367" r:id="rId13"/>
    <p:sldId id="392" r:id="rId14"/>
    <p:sldId id="393" r:id="rId15"/>
    <p:sldId id="336" r:id="rId16"/>
    <p:sldId id="368" r:id="rId17"/>
    <p:sldId id="369" r:id="rId18"/>
    <p:sldId id="370" r:id="rId19"/>
    <p:sldId id="372" r:id="rId20"/>
    <p:sldId id="376" r:id="rId21"/>
    <p:sldId id="373" r:id="rId22"/>
    <p:sldId id="374" r:id="rId23"/>
    <p:sldId id="375" r:id="rId24"/>
    <p:sldId id="377" r:id="rId25"/>
    <p:sldId id="281" r:id="rId26"/>
    <p:sldId id="394" r:id="rId27"/>
    <p:sldId id="381" r:id="rId28"/>
    <p:sldId id="382" r:id="rId29"/>
    <p:sldId id="384" r:id="rId30"/>
    <p:sldId id="385" r:id="rId31"/>
    <p:sldId id="386" r:id="rId32"/>
    <p:sldId id="387"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4" autoAdjust="0"/>
    <p:restoredTop sz="94700" autoAdjust="0"/>
  </p:normalViewPr>
  <p:slideViewPr>
    <p:cSldViewPr>
      <p:cViewPr varScale="1">
        <p:scale>
          <a:sx n="141" d="100"/>
          <a:sy n="141" d="100"/>
        </p:scale>
        <p:origin x="1430"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107" charset="-128"/>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fld id="{AD89B261-CED5-EB42-835A-F26B273B0E71}" type="datetimeFigureOut">
              <a:rPr lang="en-AU"/>
              <a:pPr/>
              <a:t>18/04/2016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107" charset="-128"/>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cs typeface="ＭＳ Ｐゴシック" charset="-128"/>
              </a:defRPr>
            </a:lvl1pPr>
          </a:lstStyle>
          <a:p>
            <a:fld id="{102DF18C-6A63-B24E-AF5F-A519C8524551}" type="slidenum">
              <a:rPr lang="en-AU"/>
              <a:pPr/>
              <a:t>‹#›</a:t>
            </a:fld>
            <a:endParaRPr lang="en-AU"/>
          </a:p>
        </p:txBody>
      </p:sp>
    </p:spTree>
    <p:extLst>
      <p:ext uri="{BB962C8B-B14F-4D97-AF65-F5344CB8AC3E}">
        <p14:creationId xmlns:p14="http://schemas.microsoft.com/office/powerpoint/2010/main" val="3259177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1</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sp>
        <p:nvSpPr>
          <p:cNvPr id="5" name="Line 5"/>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6" name="Picture 9" descr="5011_PPT_BG_EndPage"/>
          <p:cNvPicPr>
            <a:picLocks noChangeAspect="1" noChangeArrowheads="1"/>
          </p:cNvPicPr>
          <p:nvPr userDrawn="1"/>
        </p:nvPicPr>
        <p:blipFill>
          <a:blip r:embed="rId2"/>
          <a:srcRect/>
          <a:stretch>
            <a:fillRect/>
          </a:stretch>
        </p:blipFill>
        <p:spPr bwMode="auto">
          <a:xfrm>
            <a:off x="5924" y="-1588"/>
            <a:ext cx="9145588" cy="6859588"/>
          </a:xfrm>
          <a:prstGeom prst="rect">
            <a:avLst/>
          </a:prstGeom>
          <a:noFill/>
          <a:ln w="9525">
            <a:noFill/>
            <a:miter lim="800000"/>
            <a:headEnd/>
            <a:tailEnd/>
          </a:ln>
        </p:spPr>
      </p:pic>
      <p:sp>
        <p:nvSpPr>
          <p:cNvPr id="7" name="Line 10"/>
          <p:cNvSpPr>
            <a:spLocks noChangeShapeType="1"/>
          </p:cNvSpPr>
          <p:nvPr userDrawn="1"/>
        </p:nvSpPr>
        <p:spPr bwMode="auto">
          <a:xfrm>
            <a:off x="2971800" y="3071918"/>
            <a:ext cx="1587" cy="1312862"/>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8" name="Picture 13" descr="UOM-Rev3D_S_sm"/>
          <p:cNvPicPr>
            <a:picLocks noChangeAspect="1" noChangeArrowheads="1"/>
          </p:cNvPicPr>
          <p:nvPr userDrawn="1"/>
        </p:nvPicPr>
        <p:blipFill>
          <a:blip r:embed="rId3"/>
          <a:srcRect/>
          <a:stretch>
            <a:fillRect/>
          </a:stretch>
        </p:blipFill>
        <p:spPr bwMode="auto">
          <a:xfrm>
            <a:off x="1477515" y="3048000"/>
            <a:ext cx="1347789" cy="1366838"/>
          </a:xfrm>
          <a:prstGeom prst="rect">
            <a:avLst/>
          </a:prstGeom>
          <a:noFill/>
          <a:ln w="9525">
            <a:noFill/>
            <a:miter lim="800000"/>
            <a:headEnd/>
            <a:tailEnd/>
          </a:ln>
        </p:spPr>
      </p:pic>
      <p:sp>
        <p:nvSpPr>
          <p:cNvPr id="9232" name="Rectangle 16"/>
          <p:cNvSpPr>
            <a:spLocks noGrp="1" noChangeArrowheads="1"/>
          </p:cNvSpPr>
          <p:nvPr>
            <p:ph type="ctrTitle" sz="quarter"/>
          </p:nvPr>
        </p:nvSpPr>
        <p:spPr>
          <a:xfrm>
            <a:off x="3352800" y="1905000"/>
            <a:ext cx="5486400" cy="1143000"/>
          </a:xfrm>
        </p:spPr>
        <p:txBody>
          <a:bodyPr/>
          <a:lstStyle>
            <a:lvl1pPr>
              <a:defRPr/>
            </a:lvl1pPr>
          </a:lstStyle>
          <a:p>
            <a:r>
              <a:rPr lang="en-US"/>
              <a:t>Click to edit Master title style</a:t>
            </a:r>
          </a:p>
        </p:txBody>
      </p:sp>
      <p:sp>
        <p:nvSpPr>
          <p:cNvPr id="9233" name="Rectangle 17"/>
          <p:cNvSpPr>
            <a:spLocks noGrp="1" noChangeArrowheads="1"/>
          </p:cNvSpPr>
          <p:nvPr>
            <p:ph type="subTitle" sz="quarter" idx="1"/>
          </p:nvPr>
        </p:nvSpPr>
        <p:spPr>
          <a:xfrm>
            <a:off x="1371600" y="4648200"/>
            <a:ext cx="6400800" cy="609600"/>
          </a:xfrm>
        </p:spPr>
        <p:txBody>
          <a:bodyPr/>
          <a:lstStyle>
            <a:lvl1pPr marL="0" indent="0" algn="ctr">
              <a:buFontTx/>
              <a:buNone/>
              <a:defRPr>
                <a:solidFill>
                  <a:schemeClr val="bg1"/>
                </a:solidFill>
              </a:defRPr>
            </a:lvl1pPr>
          </a:lstStyle>
          <a:p>
            <a:r>
              <a:rPr lang="en-US"/>
              <a:t>Click to edit Master subtitle style</a:t>
            </a:r>
          </a:p>
        </p:txBody>
      </p:sp>
      <p:pic>
        <p:nvPicPr>
          <p:cNvPr id="11" name="Picture 10"/>
          <p:cNvPicPr>
            <a:picLocks noChangeAspect="1"/>
          </p:cNvPicPr>
          <p:nvPr userDrawn="1"/>
        </p:nvPicPr>
        <p:blipFill>
          <a:blip r:embed="rId4"/>
          <a:stretch>
            <a:fillRect/>
          </a:stretch>
        </p:blipFill>
        <p:spPr>
          <a:xfrm>
            <a:off x="6172200" y="6035040"/>
            <a:ext cx="2956560" cy="8229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19300" cy="60198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76200"/>
            <a:ext cx="5905500" cy="60198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1027" name="Picture 9" descr="UOM-Rev3D_S_sm"/>
          <p:cNvPicPr>
            <a:picLocks noChangeAspect="1" noChangeArrowheads="1"/>
          </p:cNvPicPr>
          <p:nvPr userDrawn="1"/>
        </p:nvPicPr>
        <p:blipFill>
          <a:blip r:embed="rId13"/>
          <a:srcRect/>
          <a:stretch>
            <a:fillRect/>
          </a:stretch>
        </p:blipFill>
        <p:spPr bwMode="auto">
          <a:xfrm>
            <a:off x="533400" y="119063"/>
            <a:ext cx="860425" cy="871537"/>
          </a:xfrm>
          <a:prstGeom prst="rect">
            <a:avLst/>
          </a:prstGeom>
          <a:noFill/>
          <a:ln w="9525">
            <a:noFill/>
            <a:miter lim="800000"/>
            <a:headEnd/>
            <a:tailEnd/>
          </a:ln>
        </p:spPr>
      </p:pic>
      <p:sp>
        <p:nvSpPr>
          <p:cNvPr id="1034" name="Rectangle 10"/>
          <p:cNvSpPr>
            <a:spLocks noChangeArrowheads="1"/>
          </p:cNvSpPr>
          <p:nvPr userDrawn="1"/>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a:defRPr/>
            </a:pPr>
            <a:endParaRPr lang="en-AU"/>
          </a:p>
        </p:txBody>
      </p:sp>
      <p:sp>
        <p:nvSpPr>
          <p:cNvPr id="1035" name="Line 11"/>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sp>
        <p:nvSpPr>
          <p:cNvPr id="1040" name="Rectangle 16"/>
          <p:cNvSpPr>
            <a:spLocks noChangeArrowheads="1"/>
          </p:cNvSpPr>
          <p:nvPr userDrawn="1"/>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a:defRPr/>
            </a:pPr>
            <a:endParaRPr lang="en-AU"/>
          </a:p>
        </p:txBody>
      </p:sp>
      <p:sp>
        <p:nvSpPr>
          <p:cNvPr id="1033" name="Rectangle 18"/>
          <p:cNvSpPr>
            <a:spLocks noGrp="1" noChangeArrowheads="1"/>
          </p:cNvSpPr>
          <p:nvPr>
            <p:ph type="title"/>
          </p:nvPr>
        </p:nvSpPr>
        <p:spPr bwMode="auto">
          <a:xfrm>
            <a:off x="2971800" y="76200"/>
            <a:ext cx="579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Rectangle 19"/>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14"/>
          <a:stretch>
            <a:fillRect/>
          </a:stretch>
        </p:blipFill>
        <p:spPr>
          <a:xfrm>
            <a:off x="0" y="7620"/>
            <a:ext cx="2956560" cy="82296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5pPr>
      <a:lvl6pPr marL="4572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6pPr>
      <a:lvl7pPr marL="9144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7pPr>
      <a:lvl8pPr marL="13716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8pPr>
      <a:lvl9pPr marL="18288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limate-energy-college.net/facts4cop21" TargetMode="External"/><Relationship Id="rId2" Type="http://schemas.openxmlformats.org/officeDocument/2006/relationships/hyperlink" Target="http://www.climate-energy-college.net/indc-factsheets" TargetMode="External"/><Relationship Id="rId1" Type="http://schemas.openxmlformats.org/officeDocument/2006/relationships/slideLayout" Target="../slideLayouts/slideLayout2.xml"/><Relationship Id="rId5" Type="http://schemas.openxmlformats.org/officeDocument/2006/relationships/hyperlink" Target="http://www.track0.org/" TargetMode="External"/><Relationship Id="rId4" Type="http://schemas.openxmlformats.org/officeDocument/2006/relationships/hyperlink" Target="http://www.mitigation-contributions.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6202"/>
            <a:ext cx="9144000" cy="6857998"/>
          </a:xfrm>
          <a:prstGeom prst="rect">
            <a:avLst/>
          </a:prstGeom>
        </p:spPr>
      </p:pic>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228600" y="304800"/>
            <a:ext cx="6629400" cy="1733549"/>
          </a:xfrm>
        </p:spPr>
        <p:txBody>
          <a:bodyPr anchor="t"/>
          <a:lstStyle/>
          <a:p>
            <a:pPr eaLnBrk="1" hangingPunct="1"/>
            <a:r>
              <a:rPr lang="en-US" sz="2400" b="0" dirty="0"/>
              <a:t>Leadership Forum on energy transition</a:t>
            </a:r>
            <a:endParaRPr lang="en-US" sz="2400" dirty="0"/>
          </a:p>
        </p:txBody>
      </p:sp>
      <p:sp>
        <p:nvSpPr>
          <p:cNvPr id="3076" name="Rectangle 22"/>
          <p:cNvSpPr>
            <a:spLocks noGrp="1" noChangeArrowheads="1"/>
          </p:cNvSpPr>
          <p:nvPr>
            <p:ph type="subTitle" sz="quarter" idx="1"/>
          </p:nvPr>
        </p:nvSpPr>
        <p:spPr>
          <a:xfrm>
            <a:off x="204981" y="766199"/>
            <a:ext cx="4946472" cy="457200"/>
          </a:xfrm>
        </p:spPr>
        <p:txBody>
          <a:bodyPr/>
          <a:lstStyle/>
          <a:p>
            <a:pPr algn="l"/>
            <a:r>
              <a:rPr lang="en-US" sz="1800" dirty="0">
                <a:solidFill>
                  <a:srgbClr val="DAEDEF"/>
                </a:solidFill>
              </a:rPr>
              <a:t>A/Prof. Malte Meinshausen</a:t>
            </a:r>
          </a:p>
          <a:p>
            <a:pPr algn="l"/>
            <a:r>
              <a:rPr lang="en-US" sz="1200" dirty="0">
                <a:solidFill>
                  <a:srgbClr val="DAEDEF"/>
                </a:solidFill>
              </a:rPr>
              <a:t>18 April 2016</a:t>
            </a:r>
          </a:p>
          <a:p>
            <a:pPr algn="l"/>
            <a:endParaRPr lang="en-AU" sz="1800" dirty="0">
              <a:solidFill>
                <a:srgbClr val="DAEDEF"/>
              </a:solidFill>
            </a:endParaRPr>
          </a:p>
        </p:txBody>
      </p:sp>
      <p:pic>
        <p:nvPicPr>
          <p:cNvPr id="2" name="Picture 1"/>
          <p:cNvPicPr>
            <a:picLocks noChangeAspect="1"/>
          </p:cNvPicPr>
          <p:nvPr/>
        </p:nvPicPr>
        <p:blipFill>
          <a:blip r:embed="rId4"/>
          <a:stretch>
            <a:fillRect/>
          </a:stretch>
        </p:blipFill>
        <p:spPr>
          <a:xfrm>
            <a:off x="305044" y="2255836"/>
            <a:ext cx="2526801" cy="511224"/>
          </a:xfrm>
          <a:prstGeom prst="rect">
            <a:avLst/>
          </a:prstGeom>
        </p:spPr>
      </p:pic>
      <p:pic>
        <p:nvPicPr>
          <p:cNvPr id="9" name="Picture 8"/>
          <p:cNvPicPr>
            <a:picLocks noChangeAspect="1"/>
          </p:cNvPicPr>
          <p:nvPr/>
        </p:nvPicPr>
        <p:blipFill>
          <a:blip r:embed="rId5"/>
          <a:stretch>
            <a:fillRect/>
          </a:stretch>
        </p:blipFill>
        <p:spPr>
          <a:xfrm>
            <a:off x="305044" y="1419224"/>
            <a:ext cx="2402481" cy="666750"/>
          </a:xfrm>
          <a:prstGeom prst="rect">
            <a:avLst/>
          </a:prstGeom>
        </p:spPr>
      </p:pic>
      <p:sp>
        <p:nvSpPr>
          <p:cNvPr id="5" name="TextBox 4"/>
          <p:cNvSpPr txBox="1"/>
          <p:nvPr/>
        </p:nvSpPr>
        <p:spPr>
          <a:xfrm>
            <a:off x="8079588" y="6047262"/>
            <a:ext cx="1114408" cy="200055"/>
          </a:xfrm>
          <a:prstGeom prst="rect">
            <a:avLst/>
          </a:prstGeom>
          <a:noFill/>
        </p:spPr>
        <p:txBody>
          <a:bodyPr wrap="none" rtlCol="0">
            <a:spAutoFit/>
          </a:bodyPr>
          <a:lstStyle/>
          <a:p>
            <a:r>
              <a:rPr lang="en-AU" sz="700" dirty="0"/>
              <a:t>© Image by Alex </a:t>
            </a:r>
            <a:r>
              <a:rPr lang="en-AU" sz="700" dirty="0" err="1"/>
              <a:t>Lecea</a:t>
            </a:r>
            <a:endParaRPr lang="en-US"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Facts4Paris_Budget"/>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Is current ambition on track for 2ºC or 1.5ºC?</a:t>
            </a:r>
            <a:endParaRPr lang="en-US" dirty="0"/>
          </a:p>
        </p:txBody>
      </p:sp>
    </p:spTree>
    <p:extLst>
      <p:ext uri="{BB962C8B-B14F-4D97-AF65-F5344CB8AC3E}">
        <p14:creationId xmlns:p14="http://schemas.microsoft.com/office/powerpoint/2010/main" val="190836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long-term global emission goal</a:t>
            </a:r>
            <a:endParaRPr lang="en-US" dirty="0"/>
          </a:p>
        </p:txBody>
      </p:sp>
      <p:pic>
        <p:nvPicPr>
          <p:cNvPr id="4" name="Picture 3"/>
          <p:cNvPicPr>
            <a:picLocks noChangeAspect="1"/>
          </p:cNvPicPr>
          <p:nvPr/>
        </p:nvPicPr>
        <p:blipFill>
          <a:blip r:embed="rId2"/>
          <a:stretch>
            <a:fillRect/>
          </a:stretch>
        </p:blipFill>
        <p:spPr>
          <a:xfrm>
            <a:off x="-533400" y="1143000"/>
            <a:ext cx="10004204" cy="5486400"/>
          </a:xfrm>
          <a:prstGeom prst="rect">
            <a:avLst/>
          </a:prstGeom>
        </p:spPr>
      </p:pic>
    </p:spTree>
    <p:extLst>
      <p:ext uri="{BB962C8B-B14F-4D97-AF65-F5344CB8AC3E}">
        <p14:creationId xmlns:p14="http://schemas.microsoft.com/office/powerpoint/2010/main" val="297210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1167754" y="0"/>
            <a:ext cx="6808492" cy="6858000"/>
          </a:xfrm>
          <a:prstGeom prst="rect">
            <a:avLst/>
          </a:prstGeom>
        </p:spPr>
      </p:pic>
      <p:sp>
        <p:nvSpPr>
          <p:cNvPr id="6" name="Rectangle 5"/>
          <p:cNvSpPr/>
          <p:nvPr/>
        </p:nvSpPr>
        <p:spPr bwMode="auto">
          <a:xfrm>
            <a:off x="1167754" y="2209800"/>
            <a:ext cx="6808492" cy="464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777673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1167754" y="0"/>
            <a:ext cx="6808492" cy="6858000"/>
          </a:xfrm>
          <a:prstGeom prst="rect">
            <a:avLst/>
          </a:prstGeom>
        </p:spPr>
      </p:pic>
      <p:sp>
        <p:nvSpPr>
          <p:cNvPr id="2" name="Rectangle 1"/>
          <p:cNvSpPr/>
          <p:nvPr/>
        </p:nvSpPr>
        <p:spPr bwMode="auto">
          <a:xfrm>
            <a:off x="1189246" y="4572000"/>
            <a:ext cx="6808492" cy="464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114235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1167754" y="0"/>
            <a:ext cx="6808492" cy="6858000"/>
          </a:xfrm>
          <a:prstGeom prst="rect">
            <a:avLst/>
          </a:prstGeom>
        </p:spPr>
      </p:pic>
    </p:spTree>
    <p:extLst>
      <p:ext uri="{BB962C8B-B14F-4D97-AF65-F5344CB8AC3E}">
        <p14:creationId xmlns:p14="http://schemas.microsoft.com/office/powerpoint/2010/main" val="1216128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6750" y="1398270"/>
            <a:ext cx="7810500" cy="4061460"/>
          </a:xfrm>
        </p:spPr>
      </p:pic>
    </p:spTree>
    <p:extLst>
      <p:ext uri="{BB962C8B-B14F-4D97-AF65-F5344CB8AC3E}">
        <p14:creationId xmlns:p14="http://schemas.microsoft.com/office/powerpoint/2010/main" val="35488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6" name="Rectangular Callout 5"/>
          <p:cNvSpPr/>
          <p:nvPr/>
        </p:nvSpPr>
        <p:spPr bwMode="auto">
          <a:xfrm>
            <a:off x="2971800" y="3352800"/>
            <a:ext cx="2743200" cy="838200"/>
          </a:xfrm>
          <a:prstGeom prst="wedgeRectCallout">
            <a:avLst>
              <a:gd name="adj1" fmla="val -71936"/>
              <a:gd name="adj2" fmla="val -171497"/>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Fossil &amp; Industry </a:t>
            </a:r>
          </a:p>
          <a:p>
            <a:pPr marL="0" marR="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rPr>
              <a:t>Emissions</a:t>
            </a:r>
            <a:endParaRPr kumimoji="0" lang="en-US"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endParaRPr>
          </a:p>
        </p:txBody>
      </p:sp>
      <p:sp>
        <p:nvSpPr>
          <p:cNvPr id="3" name="TextBox 2"/>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300715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7" name="Rectangular Callout 6"/>
          <p:cNvSpPr/>
          <p:nvPr/>
        </p:nvSpPr>
        <p:spPr bwMode="auto">
          <a:xfrm>
            <a:off x="2971800" y="3344017"/>
            <a:ext cx="2743200" cy="838200"/>
          </a:xfrm>
          <a:prstGeom prst="wedgeRectCallout">
            <a:avLst>
              <a:gd name="adj1" fmla="val -55038"/>
              <a:gd name="adj2" fmla="val 170927"/>
            </a:avLst>
          </a:prstGeom>
          <a:solidFill>
            <a:srgbClr val="2D612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Deforestation</a:t>
            </a:r>
            <a:endParaRPr kumimoji="0" lang="en-US"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endParaRPr>
          </a:p>
        </p:txBody>
      </p:sp>
      <p:sp>
        <p:nvSpPr>
          <p:cNvPr id="6" name="TextBox 5"/>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62643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8" name="Rectangular Callout 7"/>
          <p:cNvSpPr/>
          <p:nvPr/>
        </p:nvSpPr>
        <p:spPr bwMode="auto">
          <a:xfrm>
            <a:off x="6324600" y="1143000"/>
            <a:ext cx="2743200" cy="838200"/>
          </a:xfrm>
          <a:prstGeom prst="wedgeRectCallout">
            <a:avLst>
              <a:gd name="adj1" fmla="val -128186"/>
              <a:gd name="adj2" fmla="val -4725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Kyoto Targets</a:t>
            </a:r>
          </a:p>
          <a:p>
            <a:pPr marL="0" marR="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rPr>
              <a:t>2008-2012</a:t>
            </a:r>
            <a:endParaRPr kumimoji="0" lang="en-US"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endParaRPr>
          </a:p>
        </p:txBody>
      </p:sp>
      <p:cxnSp>
        <p:nvCxnSpPr>
          <p:cNvPr id="9" name="Straight Connector 8"/>
          <p:cNvCxnSpPr/>
          <p:nvPr/>
        </p:nvCxnSpPr>
        <p:spPr bwMode="auto">
          <a:xfrm>
            <a:off x="3886200" y="1162050"/>
            <a:ext cx="152400" cy="0"/>
          </a:xfrm>
          <a:prstGeom prst="line">
            <a:avLst/>
          </a:prstGeom>
          <a:ln w="76200">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3927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8" name="Rectangular Callout 7"/>
          <p:cNvSpPr/>
          <p:nvPr/>
        </p:nvSpPr>
        <p:spPr bwMode="auto">
          <a:xfrm>
            <a:off x="6324600" y="1143000"/>
            <a:ext cx="2743200" cy="838200"/>
          </a:xfrm>
          <a:prstGeom prst="wedgeRectCallout">
            <a:avLst>
              <a:gd name="adj1" fmla="val -100408"/>
              <a:gd name="adj2" fmla="val -2149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Kyoto II Targets</a:t>
            </a:r>
          </a:p>
          <a:p>
            <a:pPr marL="0" marR="0" indent="0" algn="l" defTabSz="914400" rtl="0" eaLnBrk="0" fontAlgn="base" latinLnBrk="0" hangingPunct="0">
              <a:lnSpc>
                <a:spcPct val="100000"/>
              </a:lnSpc>
              <a:spcBef>
                <a:spcPct val="0"/>
              </a:spcBef>
              <a:spcAft>
                <a:spcPct val="0"/>
              </a:spcAft>
              <a:buClrTx/>
              <a:buSzTx/>
              <a:buFontTx/>
              <a:buNone/>
              <a:tabLst/>
            </a:pPr>
            <a:r>
              <a:rPr kumimoji="0" lang="en-AU"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rPr>
              <a:t>2013-2020</a:t>
            </a:r>
            <a:endParaRPr kumimoji="0" lang="en-US"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endParaRPr>
          </a:p>
        </p:txBody>
      </p:sp>
      <p:cxnSp>
        <p:nvCxnSpPr>
          <p:cNvPr id="9" name="Straight Connector 8"/>
          <p:cNvCxnSpPr/>
          <p:nvPr/>
        </p:nvCxnSpPr>
        <p:spPr bwMode="auto">
          <a:xfrm>
            <a:off x="4324350" y="1403350"/>
            <a:ext cx="520700" cy="0"/>
          </a:xfrm>
          <a:prstGeom prst="line">
            <a:avLst/>
          </a:prstGeom>
          <a:ln w="76200">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310266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 y="0"/>
            <a:ext cx="10303726" cy="6858000"/>
          </a:xfrm>
        </p:spPr>
      </p:pic>
      <p:pic>
        <p:nvPicPr>
          <p:cNvPr id="5" name="Picture 4"/>
          <p:cNvPicPr>
            <a:picLocks noChangeAspect="1"/>
          </p:cNvPicPr>
          <p:nvPr/>
        </p:nvPicPr>
        <p:blipFill>
          <a:blip r:embed="rId3"/>
          <a:stretch>
            <a:fillRect/>
          </a:stretch>
        </p:blipFill>
        <p:spPr>
          <a:xfrm>
            <a:off x="4876800" y="5410200"/>
            <a:ext cx="3764031" cy="1044616"/>
          </a:xfrm>
          <a:prstGeom prst="rect">
            <a:avLst/>
          </a:prstGeom>
        </p:spPr>
      </p:pic>
    </p:spTree>
    <p:extLst>
      <p:ext uri="{BB962C8B-B14F-4D97-AF65-F5344CB8AC3E}">
        <p14:creationId xmlns:p14="http://schemas.microsoft.com/office/powerpoint/2010/main" val="99077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8" name="Rectangular Callout 7"/>
          <p:cNvSpPr/>
          <p:nvPr/>
        </p:nvSpPr>
        <p:spPr bwMode="auto">
          <a:xfrm>
            <a:off x="6248400" y="152400"/>
            <a:ext cx="2895600" cy="2082800"/>
          </a:xfrm>
          <a:prstGeom prst="wedgeRectCallout">
            <a:avLst>
              <a:gd name="adj1" fmla="val -96108"/>
              <a:gd name="adj2" fmla="val -5012"/>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Effective 2020 Target after first week Paris negotiations: </a:t>
            </a:r>
            <a:r>
              <a:rPr lang="en-US" dirty="0">
                <a:solidFill>
                  <a:schemeClr val="bg1"/>
                </a:solidFill>
                <a:latin typeface="Arial" pitchFamily="-107" charset="0"/>
                <a:ea typeface="ＭＳ Ｐゴシック" pitchFamily="-107" charset="-128"/>
                <a:cs typeface="ＭＳ Ｐゴシック" pitchFamily="-107" charset="-128"/>
              </a:rPr>
              <a:t> </a:t>
            </a:r>
            <a:br>
              <a:rPr lang="en-US" dirty="0">
                <a:solidFill>
                  <a:schemeClr val="bg1"/>
                </a:solidFill>
                <a:latin typeface="Arial" pitchFamily="-107" charset="0"/>
                <a:ea typeface="ＭＳ Ｐゴシック" pitchFamily="-107" charset="-128"/>
                <a:cs typeface="ＭＳ Ｐゴシック" pitchFamily="-107" charset="-128"/>
              </a:rPr>
            </a:br>
            <a:r>
              <a:rPr lang="en-US" dirty="0">
                <a:solidFill>
                  <a:schemeClr val="bg1"/>
                </a:solidFill>
                <a:latin typeface="Arial" pitchFamily="-107" charset="0"/>
                <a:ea typeface="ＭＳ Ｐゴシック" pitchFamily="-107" charset="-128"/>
                <a:cs typeface="ＭＳ Ｐゴシック" pitchFamily="-107" charset="-128"/>
              </a:rPr>
              <a:t>+11% above 2000</a:t>
            </a:r>
            <a:endParaRPr lang="en-AU" dirty="0">
              <a:solidFill>
                <a:schemeClr val="bg1"/>
              </a:solidFill>
              <a:latin typeface="Arial" pitchFamily="-107" charset="0"/>
              <a:ea typeface="ＭＳ Ｐゴシック" pitchFamily="-107" charset="-128"/>
              <a:cs typeface="ＭＳ Ｐゴシック" pitchFamily="-107" charset="-128"/>
            </a:endParaRPr>
          </a:p>
        </p:txBody>
      </p:sp>
      <p:sp>
        <p:nvSpPr>
          <p:cNvPr id="3" name="Oval 2"/>
          <p:cNvSpPr/>
          <p:nvPr/>
        </p:nvSpPr>
        <p:spPr bwMode="auto">
          <a:xfrm>
            <a:off x="5715000" y="2235200"/>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cxnSp>
        <p:nvCxnSpPr>
          <p:cNvPr id="7" name="Straight Connector 6"/>
          <p:cNvCxnSpPr/>
          <p:nvPr/>
        </p:nvCxnSpPr>
        <p:spPr bwMode="auto">
          <a:xfrm flipV="1">
            <a:off x="4114800" y="1066800"/>
            <a:ext cx="733425" cy="381000"/>
          </a:xfrm>
          <a:prstGeom prst="line">
            <a:avLst/>
          </a:prstGeom>
          <a:solidFill>
            <a:schemeClr val="accent1"/>
          </a:solidFill>
          <a:ln w="76200" cap="flat" cmpd="sng" algn="ctr">
            <a:solidFill>
              <a:srgbClr val="C00000"/>
            </a:solidFill>
            <a:prstDash val="solid"/>
            <a:round/>
            <a:headEnd type="none" w="med" len="med"/>
            <a:tailEnd type="arrow" w="med" len="med"/>
          </a:ln>
          <a:effectLst/>
        </p:spPr>
      </p:cxnSp>
      <p:sp>
        <p:nvSpPr>
          <p:cNvPr id="9" name="TextBox 8"/>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299846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8" name="Rectangular Callout 7"/>
          <p:cNvSpPr/>
          <p:nvPr/>
        </p:nvSpPr>
        <p:spPr bwMode="auto">
          <a:xfrm>
            <a:off x="6324600" y="1143000"/>
            <a:ext cx="2743200" cy="838200"/>
          </a:xfrm>
          <a:prstGeom prst="wedgeRectCallout">
            <a:avLst>
              <a:gd name="adj1" fmla="val -99945"/>
              <a:gd name="adj2" fmla="val 2168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2020 Pledge</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-5% below 2000</a:t>
            </a:r>
            <a:endParaRPr kumimoji="0" lang="en-US"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endParaRPr>
          </a:p>
        </p:txBody>
      </p:sp>
      <p:sp>
        <p:nvSpPr>
          <p:cNvPr id="3" name="Oval 2"/>
          <p:cNvSpPr/>
          <p:nvPr/>
        </p:nvSpPr>
        <p:spPr bwMode="auto">
          <a:xfrm>
            <a:off x="4730750" y="1638300"/>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7" name="TextBox 6"/>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388309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8" name="Rectangular Callout 7"/>
          <p:cNvSpPr/>
          <p:nvPr/>
        </p:nvSpPr>
        <p:spPr bwMode="auto">
          <a:xfrm>
            <a:off x="6324600" y="762000"/>
            <a:ext cx="2743200" cy="1219200"/>
          </a:xfrm>
          <a:prstGeom prst="wedgeRectCallout">
            <a:avLst>
              <a:gd name="adj1" fmla="val -63140"/>
              <a:gd name="adj2" fmla="val 7736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2030 INDC</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-26 to -28% below 2005</a:t>
            </a:r>
            <a:endParaRPr kumimoji="0" lang="en-US" sz="2400" b="0" i="0" u="none" strike="noStrike" cap="none" normalizeH="0" baseline="0" dirty="0">
              <a:ln>
                <a:noFill/>
              </a:ln>
              <a:solidFill>
                <a:schemeClr val="bg1"/>
              </a:solidFill>
              <a:effectLst/>
              <a:latin typeface="Arial" pitchFamily="-107" charset="0"/>
              <a:ea typeface="ＭＳ Ｐゴシック" pitchFamily="-107" charset="-128"/>
              <a:cs typeface="ＭＳ Ｐゴシック" pitchFamily="-107" charset="-128"/>
            </a:endParaRPr>
          </a:p>
        </p:txBody>
      </p:sp>
      <p:sp>
        <p:nvSpPr>
          <p:cNvPr id="3" name="Oval 2"/>
          <p:cNvSpPr/>
          <p:nvPr/>
        </p:nvSpPr>
        <p:spPr bwMode="auto">
          <a:xfrm>
            <a:off x="5715000" y="2235200"/>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7" name="TextBox 6"/>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296072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4" name="Picture 3"/>
          <p:cNvPicPr>
            <a:picLocks noChangeAspect="1"/>
          </p:cNvPicPr>
          <p:nvPr/>
        </p:nvPicPr>
        <p:blipFill>
          <a:blip r:embed="rId2"/>
          <a:stretch>
            <a:fillRect/>
          </a:stretch>
        </p:blipFill>
        <p:spPr>
          <a:xfrm>
            <a:off x="38100" y="0"/>
            <a:ext cx="8001000" cy="6812067"/>
          </a:xfrm>
          <a:prstGeom prst="rect">
            <a:avLst/>
          </a:prstGeom>
        </p:spPr>
      </p:pic>
      <p:sp>
        <p:nvSpPr>
          <p:cNvPr id="2" name="Title 1"/>
          <p:cNvSpPr>
            <a:spLocks noGrp="1"/>
          </p:cNvSpPr>
          <p:nvPr>
            <p:ph type="title"/>
          </p:nvPr>
        </p:nvSpPr>
        <p:spPr>
          <a:xfrm>
            <a:off x="2971800" y="76200"/>
            <a:ext cx="1219200" cy="457200"/>
          </a:xfrm>
        </p:spPr>
        <p:txBody>
          <a:bodyPr anchor="t"/>
          <a:lstStyle/>
          <a:p>
            <a:r>
              <a:rPr lang="en-US" b="0" dirty="0">
                <a:solidFill>
                  <a:schemeClr val="accent6">
                    <a:lumMod val="75000"/>
                  </a:schemeClr>
                </a:solidFill>
              </a:rPr>
              <a:t>Australia</a:t>
            </a:r>
          </a:p>
        </p:txBody>
      </p:sp>
      <p:sp>
        <p:nvSpPr>
          <p:cNvPr id="8" name="Rectangular Callout 7"/>
          <p:cNvSpPr/>
          <p:nvPr/>
        </p:nvSpPr>
        <p:spPr bwMode="auto">
          <a:xfrm>
            <a:off x="6248400" y="539496"/>
            <a:ext cx="2895600" cy="2082800"/>
          </a:xfrm>
          <a:prstGeom prst="wedgeRectCallout">
            <a:avLst>
              <a:gd name="adj1" fmla="val -35476"/>
              <a:gd name="adj2" fmla="val 13503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If Australia were on </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chemeClr val="bg1"/>
                </a:solidFill>
                <a:latin typeface="Arial" pitchFamily="-107" charset="0"/>
                <a:ea typeface="ＭＳ Ｐゴシック" pitchFamily="-107" charset="-128"/>
                <a:cs typeface="ＭＳ Ｐゴシック" pitchFamily="-107" charset="-128"/>
              </a:rPr>
              <a:t>Linear trajectory towards net zero GHG emissions by 2050</a:t>
            </a:r>
          </a:p>
        </p:txBody>
      </p:sp>
      <p:sp>
        <p:nvSpPr>
          <p:cNvPr id="3" name="Oval 2"/>
          <p:cNvSpPr/>
          <p:nvPr/>
        </p:nvSpPr>
        <p:spPr bwMode="auto">
          <a:xfrm>
            <a:off x="5715000" y="2235200"/>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cxnSp>
        <p:nvCxnSpPr>
          <p:cNvPr id="7" name="Straight Connector 6"/>
          <p:cNvCxnSpPr/>
          <p:nvPr/>
        </p:nvCxnSpPr>
        <p:spPr bwMode="auto">
          <a:xfrm>
            <a:off x="4114800" y="1447800"/>
            <a:ext cx="3657600" cy="4267200"/>
          </a:xfrm>
          <a:prstGeom prst="line">
            <a:avLst/>
          </a:prstGeom>
          <a:solidFill>
            <a:schemeClr val="accent1"/>
          </a:solidFill>
          <a:ln w="76200" cap="flat" cmpd="sng" algn="ctr">
            <a:solidFill>
              <a:srgbClr val="C00000"/>
            </a:solidFill>
            <a:prstDash val="solid"/>
            <a:round/>
            <a:headEnd type="none" w="med" len="med"/>
            <a:tailEnd type="arrow" w="med" len="med"/>
          </a:ln>
          <a:effectLst/>
        </p:spPr>
      </p:cxnSp>
      <p:sp>
        <p:nvSpPr>
          <p:cNvPr id="9" name="TextBox 8"/>
          <p:cNvSpPr txBox="1"/>
          <p:nvPr/>
        </p:nvSpPr>
        <p:spPr>
          <a:xfrm rot="16200000">
            <a:off x="5558213" y="3305739"/>
            <a:ext cx="6891529" cy="280047"/>
          </a:xfrm>
          <a:prstGeom prst="rect">
            <a:avLst/>
          </a:prstGeom>
          <a:noFill/>
        </p:spPr>
        <p:txBody>
          <a:bodyPr wrap="square" rtlCol="0">
            <a:spAutoFit/>
          </a:bodyPr>
          <a:lstStyle/>
          <a:p>
            <a:r>
              <a:rPr lang="en-AU" sz="1200" dirty="0">
                <a:solidFill>
                  <a:schemeClr val="bg1">
                    <a:lumMod val="50000"/>
                  </a:schemeClr>
                </a:solidFill>
              </a:rPr>
              <a:t>M. Meinshausen, 2016, INDC Factsheets, http://www.climate-energy-college.net/indc-factsheets</a:t>
            </a:r>
            <a:endParaRPr lang="en-US" sz="1200" dirty="0">
              <a:solidFill>
                <a:schemeClr val="bg1">
                  <a:lumMod val="50000"/>
                </a:schemeClr>
              </a:solidFill>
            </a:endParaRPr>
          </a:p>
        </p:txBody>
      </p:sp>
    </p:spTree>
    <p:extLst>
      <p:ext uri="{BB962C8B-B14F-4D97-AF65-F5344CB8AC3E}">
        <p14:creationId xmlns:p14="http://schemas.microsoft.com/office/powerpoint/2010/main" val="49346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More material</a:t>
            </a:r>
            <a:endParaRPr lang="en-US" dirty="0"/>
          </a:p>
        </p:txBody>
      </p:sp>
      <p:sp>
        <p:nvSpPr>
          <p:cNvPr id="3" name="Content Placeholder 2"/>
          <p:cNvSpPr>
            <a:spLocks noGrp="1"/>
          </p:cNvSpPr>
          <p:nvPr>
            <p:ph idx="1"/>
          </p:nvPr>
        </p:nvSpPr>
        <p:spPr/>
        <p:txBody>
          <a:bodyPr/>
          <a:lstStyle/>
          <a:p>
            <a:r>
              <a:rPr lang="en-AU" sz="2000" dirty="0"/>
              <a:t>Our </a:t>
            </a:r>
            <a:r>
              <a:rPr lang="en-AU" sz="2000" b="1" dirty="0"/>
              <a:t>INDC Factsheets</a:t>
            </a:r>
            <a:r>
              <a:rPr lang="en-AU" sz="2000" dirty="0"/>
              <a:t> for individual countries at </a:t>
            </a:r>
            <a:r>
              <a:rPr lang="en-AU" sz="2000" dirty="0">
                <a:hlinkClick r:id="rId2"/>
              </a:rPr>
              <a:t>http://www.climate-energy-college.net/indc-factsheets</a:t>
            </a:r>
            <a:endParaRPr lang="en-AU" sz="2000" dirty="0"/>
          </a:p>
          <a:p>
            <a:r>
              <a:rPr lang="en-AU" sz="2000" b="1" dirty="0"/>
              <a:t>Facts4COP21</a:t>
            </a:r>
            <a:r>
              <a:rPr lang="en-AU" sz="2000" dirty="0"/>
              <a:t> – Our collection of science material with relevance to climate negotiations: </a:t>
            </a:r>
            <a:r>
              <a:rPr lang="en-AU" sz="2000" dirty="0">
                <a:hlinkClick r:id="rId3"/>
              </a:rPr>
              <a:t>http://www.climate-energy-college.net/facts4cop21</a:t>
            </a:r>
            <a:endParaRPr lang="en-AU" sz="2000" dirty="0"/>
          </a:p>
          <a:p>
            <a:r>
              <a:rPr lang="en-AU" sz="2000" dirty="0">
                <a:hlinkClick r:id="rId4"/>
              </a:rPr>
              <a:t>www.mitigation-contributions.org</a:t>
            </a:r>
            <a:r>
              <a:rPr lang="en-AU" sz="2000" dirty="0"/>
              <a:t> – Our interactive resource to examine “fair” national 2025 and 2030 targets. </a:t>
            </a:r>
          </a:p>
          <a:p>
            <a:r>
              <a:rPr lang="en-AU" sz="2000" dirty="0">
                <a:hlinkClick r:id="rId5"/>
              </a:rPr>
              <a:t>www.track0.org</a:t>
            </a:r>
            <a:r>
              <a:rPr lang="en-AU" sz="2000" dirty="0"/>
              <a:t> – Collection of material dedicated to </a:t>
            </a:r>
            <a:r>
              <a:rPr lang="en-AU" sz="2000" b="1" dirty="0"/>
              <a:t>zero emission target</a:t>
            </a:r>
          </a:p>
          <a:p>
            <a:r>
              <a:rPr lang="en-AU" sz="2000" b="1" dirty="0"/>
              <a:t>UNFCCC Synthesis Report</a:t>
            </a:r>
            <a:r>
              <a:rPr lang="en-AU" sz="2000" dirty="0"/>
              <a:t> (update coming 4</a:t>
            </a:r>
            <a:r>
              <a:rPr lang="en-AU" sz="2000" baseline="30000" dirty="0"/>
              <a:t>th</a:t>
            </a:r>
            <a:r>
              <a:rPr lang="en-AU" sz="2000" dirty="0"/>
              <a:t> of May 2016)</a:t>
            </a:r>
          </a:p>
          <a:p>
            <a:r>
              <a:rPr lang="en-AU" sz="2000" b="1" dirty="0"/>
              <a:t>UNEP GAP reports</a:t>
            </a:r>
          </a:p>
          <a:p>
            <a:endParaRPr lang="en-AU" sz="2000" dirty="0"/>
          </a:p>
          <a:p>
            <a:endParaRPr lang="en-AU" sz="2000" dirty="0"/>
          </a:p>
          <a:p>
            <a:endParaRPr lang="en-US" sz="2000" dirty="0"/>
          </a:p>
        </p:txBody>
      </p:sp>
    </p:spTree>
    <p:extLst>
      <p:ext uri="{BB962C8B-B14F-4D97-AF65-F5344CB8AC3E}">
        <p14:creationId xmlns:p14="http://schemas.microsoft.com/office/powerpoint/2010/main" val="298439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2971800"/>
            <a:ext cx="6019800" cy="609600"/>
          </a:xfrm>
        </p:spPr>
        <p:txBody>
          <a:bodyPr/>
          <a:lstStyle/>
          <a:p>
            <a:pPr algn="l"/>
            <a:r>
              <a:rPr lang="en-AU" dirty="0"/>
              <a:t>Thank you. climatecollege.unimelb.edu.au</a:t>
            </a:r>
          </a:p>
          <a:p>
            <a:pPr algn="l"/>
            <a:r>
              <a:rPr lang="en-AU" sz="2400" dirty="0"/>
              <a:t>malte.meinshausen@unimelb.edu.au</a:t>
            </a:r>
          </a:p>
          <a:p>
            <a:pPr algn="l"/>
            <a:r>
              <a:rPr lang="en-US" sz="2400" dirty="0"/>
              <a:t>03 8344 4124</a:t>
            </a:r>
          </a:p>
        </p:txBody>
      </p:sp>
    </p:spTree>
    <p:extLst>
      <p:ext uri="{BB962C8B-B14F-4D97-AF65-F5344CB8AC3E}">
        <p14:creationId xmlns:p14="http://schemas.microsoft.com/office/powerpoint/2010/main" val="39566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124200"/>
            <a:ext cx="7772400" cy="2971800"/>
          </a:xfrm>
        </p:spPr>
        <p:txBody>
          <a:bodyPr/>
          <a:lstStyle/>
          <a:p>
            <a:r>
              <a:rPr lang="en-AU" dirty="0"/>
              <a:t>Backup slides</a:t>
            </a:r>
            <a:endParaRPr lang="en-US" dirty="0"/>
          </a:p>
        </p:txBody>
      </p:sp>
    </p:spTree>
    <p:extLst>
      <p:ext uri="{BB962C8B-B14F-4D97-AF65-F5344CB8AC3E}">
        <p14:creationId xmlns:p14="http://schemas.microsoft.com/office/powerpoint/2010/main" val="19902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Facts4Paris_quarterEmissions"/>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57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1" y="4394"/>
            <a:ext cx="12184187" cy="6853606"/>
          </a:xfrm>
          <a:prstGeom prst="rect">
            <a:avLst/>
          </a:prstGeom>
        </p:spPr>
      </p:pic>
    </p:spTree>
    <p:extLst>
      <p:ext uri="{BB962C8B-B14F-4D97-AF65-F5344CB8AC3E}">
        <p14:creationId xmlns:p14="http://schemas.microsoft.com/office/powerpoint/2010/main" val="3995120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Facts4Paris_Compilation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2"/>
          <p:cNvSpPr>
            <a:spLocks noGrp="1"/>
          </p:cNvSpPr>
          <p:nvPr>
            <p:ph type="title"/>
          </p:nvPr>
        </p:nvSpPr>
        <p:spPr>
          <a:xfrm>
            <a:off x="194734" y="273051"/>
            <a:ext cx="8320617" cy="751416"/>
          </a:xfrm>
        </p:spPr>
        <p:txBody>
          <a:bodyPr/>
          <a:lstStyle/>
          <a:p>
            <a:r>
              <a:rPr lang="en-AU" altLang="en-US"/>
              <a:t>The effect of delay. </a:t>
            </a:r>
          </a:p>
        </p:txBody>
      </p:sp>
    </p:spTree>
    <p:extLst>
      <p:ext uri="{BB962C8B-B14F-4D97-AF65-F5344CB8AC3E}">
        <p14:creationId xmlns:p14="http://schemas.microsoft.com/office/powerpoint/2010/main" val="362269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Governments support for climate targets</a:t>
            </a:r>
            <a:endParaRPr lang="en-US" dirty="0"/>
          </a:p>
        </p:txBody>
      </p:sp>
      <p:pic>
        <p:nvPicPr>
          <p:cNvPr id="4" name="Picture 3"/>
          <p:cNvPicPr>
            <a:picLocks noChangeAspect="1"/>
          </p:cNvPicPr>
          <p:nvPr/>
        </p:nvPicPr>
        <p:blipFill>
          <a:blip r:embed="rId2"/>
          <a:stretch>
            <a:fillRect/>
          </a:stretch>
        </p:blipFill>
        <p:spPr>
          <a:xfrm>
            <a:off x="381000" y="1079504"/>
            <a:ext cx="7801196" cy="5751064"/>
          </a:xfrm>
          <a:prstGeom prst="rect">
            <a:avLst/>
          </a:prstGeom>
        </p:spPr>
      </p:pic>
    </p:spTree>
    <p:extLst>
      <p:ext uri="{BB962C8B-B14F-4D97-AF65-F5344CB8AC3E}">
        <p14:creationId xmlns:p14="http://schemas.microsoft.com/office/powerpoint/2010/main" val="334121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Facts4Paris_Compilation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140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Facts4Paris_Compilation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0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Facts4Paris_Compilation4"/>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31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Governments support for climate targets</a:t>
            </a:r>
            <a:endParaRPr lang="en-US" dirty="0"/>
          </a:p>
        </p:txBody>
      </p:sp>
      <p:pic>
        <p:nvPicPr>
          <p:cNvPr id="3" name="Picture 2"/>
          <p:cNvPicPr>
            <a:picLocks noChangeAspect="1"/>
          </p:cNvPicPr>
          <p:nvPr/>
        </p:nvPicPr>
        <p:blipFill>
          <a:blip r:embed="rId2"/>
          <a:stretch>
            <a:fillRect/>
          </a:stretch>
        </p:blipFill>
        <p:spPr>
          <a:xfrm>
            <a:off x="0" y="1"/>
            <a:ext cx="9143999" cy="6844744"/>
          </a:xfrm>
          <a:prstGeom prst="rect">
            <a:avLst/>
          </a:prstGeom>
        </p:spPr>
      </p:pic>
    </p:spTree>
    <p:extLst>
      <p:ext uri="{BB962C8B-B14F-4D97-AF65-F5344CB8AC3E}">
        <p14:creationId xmlns:p14="http://schemas.microsoft.com/office/powerpoint/2010/main" val="306969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88" y="76200"/>
            <a:ext cx="9141914" cy="6781800"/>
          </a:xfrm>
          <a:prstGeom prst="rect">
            <a:avLst/>
          </a:prstGeom>
        </p:spPr>
      </p:pic>
    </p:spTree>
    <p:extLst>
      <p:ext uri="{BB962C8B-B14F-4D97-AF65-F5344CB8AC3E}">
        <p14:creationId xmlns:p14="http://schemas.microsoft.com/office/powerpoint/2010/main" val="173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Business Leaders in Paris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_MG_1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777240"/>
            <a:ext cx="9165336" cy="611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3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ressign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7" y="4343400"/>
            <a:ext cx="3669381" cy="2478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Business Leaders calling for climate action</a:t>
            </a:r>
            <a:endParaRPr lang="en-US" dirty="0"/>
          </a:p>
        </p:txBody>
      </p:sp>
      <p:sp>
        <p:nvSpPr>
          <p:cNvPr id="3" name="Content Placeholder 2"/>
          <p:cNvSpPr>
            <a:spLocks noGrp="1"/>
          </p:cNvSpPr>
          <p:nvPr>
            <p:ph idx="1"/>
          </p:nvPr>
        </p:nvSpPr>
        <p:spPr>
          <a:xfrm>
            <a:off x="3505200" y="1219200"/>
            <a:ext cx="4953000" cy="4876800"/>
          </a:xfrm>
        </p:spPr>
        <p:txBody>
          <a:bodyPr/>
          <a:lstStyle/>
          <a:p>
            <a:r>
              <a:rPr lang="en-US" sz="1600" dirty="0"/>
              <a:t>For governments to commit to a </a:t>
            </a:r>
            <a:r>
              <a:rPr lang="en-US" sz="1600" b="1" dirty="0"/>
              <a:t>global goal of net-zero greenhouse-gas emissions by 2050</a:t>
            </a:r>
            <a:r>
              <a:rPr lang="en-US" sz="1600" dirty="0"/>
              <a:t>, and to embed this in the agreement to be signed at COP21 in Paris.</a:t>
            </a:r>
          </a:p>
          <a:p>
            <a:r>
              <a:rPr lang="en-US" sz="1600" dirty="0"/>
              <a:t>For businesses to match this ambition by committing to long-term targets and driving low-carbon solutions to scale – thereby enabling the world to achieve the net-zero 2050 target.</a:t>
            </a:r>
          </a:p>
          <a:p>
            <a:r>
              <a:rPr lang="en-US" sz="1600" dirty="0"/>
              <a:t>For both businesses and governments to adopt meaningful and effective carbon pricing.</a:t>
            </a:r>
          </a:p>
          <a:p>
            <a:r>
              <a:rPr lang="en-US" sz="1600" dirty="0"/>
              <a:t>For governments to end all fossil fuel subsidies, and to shift this capital to help scale affordable renewable energy solutions to enable a wider economic transformation.</a:t>
            </a:r>
          </a:p>
          <a:p>
            <a:r>
              <a:rPr lang="en-US" sz="1600" dirty="0"/>
              <a:t>For both businesses and governments to ensure the benefits of responses to climate change flow to vulnerable and impoverished communities that suffer disproportionately from climate change and are least equipped to cope with its impacts.</a:t>
            </a:r>
          </a:p>
          <a:p>
            <a:endParaRPr lang="en-US" sz="1600" dirty="0"/>
          </a:p>
        </p:txBody>
      </p:sp>
      <p:pic>
        <p:nvPicPr>
          <p:cNvPr id="6" name="Picture 2" descr="_MG_13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0425"/>
            <a:ext cx="3406140" cy="2270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6544425"/>
            <a:ext cx="9043048" cy="276999"/>
          </a:xfrm>
          <a:prstGeom prst="rect">
            <a:avLst/>
          </a:prstGeom>
          <a:noFill/>
        </p:spPr>
        <p:txBody>
          <a:bodyPr wrap="square" rtlCol="0">
            <a:spAutoFit/>
          </a:bodyPr>
          <a:lstStyle/>
          <a:p>
            <a:r>
              <a:rPr lang="en-US" sz="1200" dirty="0"/>
              <a:t>http://bteam.org/the-b-team/b-team-open-letter-calls-for-bold-climate-action-at-cop21-in-paris/</a:t>
            </a:r>
          </a:p>
        </p:txBody>
      </p:sp>
      <p:sp>
        <p:nvSpPr>
          <p:cNvPr id="7" name="TextBox 6"/>
          <p:cNvSpPr txBox="1"/>
          <p:nvPr/>
        </p:nvSpPr>
        <p:spPr>
          <a:xfrm>
            <a:off x="0" y="3481185"/>
            <a:ext cx="2136482" cy="307777"/>
          </a:xfrm>
          <a:prstGeom prst="rect">
            <a:avLst/>
          </a:prstGeom>
          <a:noFill/>
        </p:spPr>
        <p:txBody>
          <a:bodyPr wrap="none" rtlCol="0">
            <a:spAutoFit/>
          </a:bodyPr>
          <a:lstStyle/>
          <a:p>
            <a:r>
              <a:rPr lang="en-AU" sz="1400" dirty="0"/>
              <a:t>B-Team in Paris, COP21</a:t>
            </a:r>
            <a:endParaRPr lang="en-US" sz="1400" dirty="0"/>
          </a:p>
        </p:txBody>
      </p:sp>
    </p:spTree>
    <p:extLst>
      <p:ext uri="{BB962C8B-B14F-4D97-AF65-F5344CB8AC3E}">
        <p14:creationId xmlns:p14="http://schemas.microsoft.com/office/powerpoint/2010/main" val="10143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temperature goal in the Paris Agreement</a:t>
            </a:r>
            <a:endParaRPr lang="en-US" dirty="0"/>
          </a:p>
        </p:txBody>
      </p:sp>
      <p:pic>
        <p:nvPicPr>
          <p:cNvPr id="4" name="Picture 3"/>
          <p:cNvPicPr>
            <a:picLocks noChangeAspect="1"/>
          </p:cNvPicPr>
          <p:nvPr/>
        </p:nvPicPr>
        <p:blipFill>
          <a:blip r:embed="rId2"/>
          <a:stretch>
            <a:fillRect/>
          </a:stretch>
        </p:blipFill>
        <p:spPr>
          <a:xfrm>
            <a:off x="-609600" y="1219200"/>
            <a:ext cx="10390097" cy="5251300"/>
          </a:xfrm>
          <a:prstGeom prst="rect">
            <a:avLst/>
          </a:prstGeom>
        </p:spPr>
      </p:pic>
    </p:spTree>
    <p:extLst>
      <p:ext uri="{BB962C8B-B14F-4D97-AF65-F5344CB8AC3E}">
        <p14:creationId xmlns:p14="http://schemas.microsoft.com/office/powerpoint/2010/main" val="31481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600" y="1143000"/>
            <a:ext cx="7198930" cy="4038600"/>
          </a:xfrm>
          <a:prstGeom prst="rect">
            <a:avLst/>
          </a:prstGeom>
        </p:spPr>
      </p:pic>
      <p:pic>
        <p:nvPicPr>
          <p:cNvPr id="5" name="Picture 4"/>
          <p:cNvPicPr>
            <a:picLocks noChangeAspect="1"/>
          </p:cNvPicPr>
          <p:nvPr/>
        </p:nvPicPr>
        <p:blipFill>
          <a:blip r:embed="rId3"/>
          <a:stretch>
            <a:fillRect/>
          </a:stretch>
        </p:blipFill>
        <p:spPr>
          <a:xfrm rot="331809">
            <a:off x="67039" y="4986102"/>
            <a:ext cx="39455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rot="21090818">
            <a:off x="5645783" y="4977323"/>
            <a:ext cx="3684900" cy="3466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7"/>
          <p:cNvSpPr>
            <a:spLocks noGrp="1"/>
          </p:cNvSpPr>
          <p:nvPr>
            <p:ph type="title"/>
          </p:nvPr>
        </p:nvSpPr>
        <p:spPr/>
        <p:txBody>
          <a:bodyPr/>
          <a:lstStyle/>
          <a:p>
            <a:r>
              <a:rPr lang="en-AU" dirty="0"/>
              <a:t>Is 2ºC safe? Or 1.5ºC? </a:t>
            </a:r>
            <a:endParaRPr lang="en-US" dirty="0"/>
          </a:p>
        </p:txBody>
      </p:sp>
    </p:spTree>
    <p:extLst>
      <p:ext uri="{BB962C8B-B14F-4D97-AF65-F5344CB8AC3E}">
        <p14:creationId xmlns:p14="http://schemas.microsoft.com/office/powerpoint/2010/main" val="118780993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348</Words>
  <Application>Microsoft Office PowerPoint</Application>
  <PresentationFormat>On-screen Show (4:3)</PresentationFormat>
  <Paragraphs>63</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ＭＳ Ｐゴシック</vt:lpstr>
      <vt:lpstr>Blank Presentation</vt:lpstr>
      <vt:lpstr>Leadership Forum on energy transition</vt:lpstr>
      <vt:lpstr>PowerPoint Presentation</vt:lpstr>
      <vt:lpstr>Governments support for climate targets</vt:lpstr>
      <vt:lpstr>Governments support for climate targets</vt:lpstr>
      <vt:lpstr>PowerPoint Presentation</vt:lpstr>
      <vt:lpstr>Business Leaders in Paris</vt:lpstr>
      <vt:lpstr>Business Leaders calling for climate action</vt:lpstr>
      <vt:lpstr>The temperature goal in the Paris Agreement</vt:lpstr>
      <vt:lpstr>Is 2ºC safe? Or 1.5ºC? </vt:lpstr>
      <vt:lpstr>Is current ambition on track for 2ºC or 1.5ºC?</vt:lpstr>
      <vt:lpstr>The long-term global emission goal</vt:lpstr>
      <vt:lpstr>PowerPoint Presentation</vt:lpstr>
      <vt:lpstr>PowerPoint Presentation</vt:lpstr>
      <vt:lpstr>PowerPoint Presentation</vt:lpstr>
      <vt:lpstr>PowerPoint Presentation</vt:lpstr>
      <vt:lpstr>Australia</vt:lpstr>
      <vt:lpstr>Australia</vt:lpstr>
      <vt:lpstr>Australia</vt:lpstr>
      <vt:lpstr>Australia</vt:lpstr>
      <vt:lpstr>Australia</vt:lpstr>
      <vt:lpstr>Australia</vt:lpstr>
      <vt:lpstr>Australia</vt:lpstr>
      <vt:lpstr>Australia</vt:lpstr>
      <vt:lpstr>More material</vt:lpstr>
      <vt:lpstr>PowerPoint Presentation</vt:lpstr>
      <vt:lpstr>PowerPoint Presentation</vt:lpstr>
      <vt:lpstr>PowerPoint Presentation</vt:lpstr>
      <vt:lpstr>PowerPoint Presentation</vt:lpstr>
      <vt:lpstr>The effect of delay. </vt:lpstr>
      <vt:lpstr>PowerPoint Presentation</vt:lpstr>
      <vt:lpstr>PowerPoint Presentation</vt:lpstr>
      <vt:lpstr>PowerPoint Presentation</vt:lpstr>
    </vt:vector>
  </TitlesOfParts>
  <Company>UHJ Di Marca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Stavrou</dc:creator>
  <cp:lastModifiedBy>Malte Meinshausen</cp:lastModifiedBy>
  <cp:revision>101</cp:revision>
  <dcterms:created xsi:type="dcterms:W3CDTF">2011-07-18T01:25:54Z</dcterms:created>
  <dcterms:modified xsi:type="dcterms:W3CDTF">2016-04-18T23:23:35Z</dcterms:modified>
</cp:coreProperties>
</file>