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Lst>
  <p:notesMasterIdLst>
    <p:notesMasterId r:id="rId27"/>
  </p:notesMasterIdLst>
  <p:sldIdLst>
    <p:sldId id="352" r:id="rId4"/>
    <p:sldId id="258" r:id="rId5"/>
    <p:sldId id="259" r:id="rId6"/>
    <p:sldId id="265" r:id="rId7"/>
    <p:sldId id="355" r:id="rId8"/>
    <p:sldId id="331" r:id="rId9"/>
    <p:sldId id="357" r:id="rId10"/>
    <p:sldId id="360" r:id="rId11"/>
    <p:sldId id="344" r:id="rId12"/>
    <p:sldId id="353" r:id="rId13"/>
    <p:sldId id="361" r:id="rId14"/>
    <p:sldId id="359" r:id="rId15"/>
    <p:sldId id="363" r:id="rId16"/>
    <p:sldId id="362" r:id="rId17"/>
    <p:sldId id="342" r:id="rId18"/>
    <p:sldId id="354" r:id="rId19"/>
    <p:sldId id="364" r:id="rId20"/>
    <p:sldId id="358" r:id="rId21"/>
    <p:sldId id="366" r:id="rId22"/>
    <p:sldId id="367" r:id="rId23"/>
    <p:sldId id="365" r:id="rId24"/>
    <p:sldId id="356" r:id="rId25"/>
    <p:sldId id="351"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0F4381"/>
    <a:srgbClr val="DCDBB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0997F26-61B5-6345-AA1E-588C77892256}" v="716" dt="2019-11-19T00:00:10.22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489" autoAdjust="0"/>
    <p:restoredTop sz="96188" autoAdjust="0"/>
  </p:normalViewPr>
  <p:slideViewPr>
    <p:cSldViewPr snapToGrid="0">
      <p:cViewPr>
        <p:scale>
          <a:sx n="103" d="100"/>
          <a:sy n="103" d="100"/>
        </p:scale>
        <p:origin x="1512" y="121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microsoft.com/office/2015/10/relationships/revisionInfo" Target="revisionInfo.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presProps" Target="pres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notesMaster" Target="notesMasters/notesMaster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18/11/19</a:t>
            </a:fld>
            <a:endParaRPr lang="en-AU"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dirty="0"/>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1</a:t>
            </a:fld>
            <a:endParaRPr lang="en-AU" dirty="0"/>
          </a:p>
        </p:txBody>
      </p:sp>
    </p:spTree>
    <p:extLst>
      <p:ext uri="{BB962C8B-B14F-4D97-AF65-F5344CB8AC3E}">
        <p14:creationId xmlns:p14="http://schemas.microsoft.com/office/powerpoint/2010/main" val="28762832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Pacific Aid Map – 144 projects, regional as half (so double each country)</a:t>
            </a:r>
          </a:p>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12</a:t>
            </a:fld>
            <a:endParaRPr lang="en-AU" dirty="0"/>
          </a:p>
        </p:txBody>
      </p:sp>
    </p:spTree>
    <p:extLst>
      <p:ext uri="{BB962C8B-B14F-4D97-AF65-F5344CB8AC3E}">
        <p14:creationId xmlns:p14="http://schemas.microsoft.com/office/powerpoint/2010/main" val="7811471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16</a:t>
            </a:fld>
            <a:endParaRPr lang="en-AU" dirty="0"/>
          </a:p>
        </p:txBody>
      </p:sp>
    </p:spTree>
    <p:extLst>
      <p:ext uri="{BB962C8B-B14F-4D97-AF65-F5344CB8AC3E}">
        <p14:creationId xmlns:p14="http://schemas.microsoft.com/office/powerpoint/2010/main" val="9899313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Bresley</a:t>
            </a:r>
            <a:r>
              <a:rPr lang="en-US" dirty="0"/>
              <a:t> </a:t>
            </a:r>
            <a:r>
              <a:rPr lang="en-US" dirty="0" err="1"/>
              <a:t>Arnitau</a:t>
            </a:r>
            <a:r>
              <a:rPr lang="en-US" dirty="0"/>
              <a:t>, Ann </a:t>
            </a:r>
            <a:r>
              <a:rPr lang="en-US" dirty="0" err="1"/>
              <a:t>Pakoa</a:t>
            </a:r>
            <a:r>
              <a:rPr lang="en-US" dirty="0"/>
              <a:t> and Lorraine Livia</a:t>
            </a:r>
          </a:p>
        </p:txBody>
      </p:sp>
      <p:sp>
        <p:nvSpPr>
          <p:cNvPr id="4" name="Slide Number Placeholder 3"/>
          <p:cNvSpPr>
            <a:spLocks noGrp="1"/>
          </p:cNvSpPr>
          <p:nvPr>
            <p:ph type="sldNum" sz="quarter" idx="10"/>
          </p:nvPr>
        </p:nvSpPr>
        <p:spPr/>
        <p:txBody>
          <a:bodyPr/>
          <a:lstStyle/>
          <a:p>
            <a:fld id="{72E4B725-2203-4ED2-9256-A661C18EFA60}" type="slidenum">
              <a:rPr lang="en-AU" smtClean="0"/>
              <a:t>18</a:t>
            </a:fld>
            <a:endParaRPr lang="en-AU" dirty="0"/>
          </a:p>
        </p:txBody>
      </p:sp>
    </p:spTree>
    <p:extLst>
      <p:ext uri="{BB962C8B-B14F-4D97-AF65-F5344CB8AC3E}">
        <p14:creationId xmlns:p14="http://schemas.microsoft.com/office/powerpoint/2010/main" val="18581980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22</a:t>
            </a:fld>
            <a:endParaRPr lang="en-AU" dirty="0"/>
          </a:p>
        </p:txBody>
      </p:sp>
    </p:spTree>
    <p:extLst>
      <p:ext uri="{BB962C8B-B14F-4D97-AF65-F5344CB8AC3E}">
        <p14:creationId xmlns:p14="http://schemas.microsoft.com/office/powerpoint/2010/main" val="327371745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23</a:t>
            </a:fld>
            <a:endParaRPr lang="en-AU" dirty="0"/>
          </a:p>
        </p:txBody>
      </p:sp>
    </p:spTree>
    <p:extLst>
      <p:ext uri="{BB962C8B-B14F-4D97-AF65-F5344CB8AC3E}">
        <p14:creationId xmlns:p14="http://schemas.microsoft.com/office/powerpoint/2010/main" val="31087737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000" b="1" dirty="0"/>
              <a:t>Acknowledgements</a:t>
            </a:r>
          </a:p>
          <a:p>
            <a:pPr marL="342900" indent="-342900">
              <a:buFont typeface="Arial" panose="020B0604020202020204" pitchFamily="34" charset="0"/>
              <a:buChar char="•"/>
            </a:pPr>
            <a:r>
              <a:rPr lang="en-US" sz="2000" dirty="0"/>
              <a:t>Fieldwork funding: Melbourne School of Design and the Australian-German Climate &amp; Energy College</a:t>
            </a:r>
          </a:p>
          <a:p>
            <a:pPr marL="342900" indent="-342900">
              <a:buFont typeface="Arial" panose="020B0604020202020204" pitchFamily="34" charset="0"/>
              <a:buChar char="•"/>
            </a:pPr>
            <a:r>
              <a:rPr lang="en-US" sz="2000" dirty="0"/>
              <a:t>In-country support:</a:t>
            </a:r>
          </a:p>
          <a:p>
            <a:pPr marL="800100" lvl="1" indent="-342900">
              <a:buFont typeface="Arial" panose="020B0604020202020204" pitchFamily="34" charset="0"/>
              <a:buChar char="•"/>
            </a:pPr>
            <a:r>
              <a:rPr lang="en-US" sz="2000" dirty="0"/>
              <a:t>Vanuatu - National Cultural Council; National Advisory Board for Climate Change and Disaster Risk</a:t>
            </a:r>
          </a:p>
          <a:p>
            <a:pPr marL="800100" lvl="1" indent="-342900">
              <a:buFont typeface="Arial" panose="020B0604020202020204" pitchFamily="34" charset="0"/>
              <a:buChar char="•"/>
            </a:pPr>
            <a:r>
              <a:rPr lang="en-US" sz="2000" dirty="0"/>
              <a:t>Solomon Islands - Ministry of Education, Research &amp; Training; Ministry of Lands, Housing &amp; Survey</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a:t>Research Assistants: Ann </a:t>
            </a:r>
            <a:r>
              <a:rPr lang="en-US" sz="2000" dirty="0" err="1"/>
              <a:t>Pakoa</a:t>
            </a:r>
            <a:r>
              <a:rPr lang="en-US" sz="2000" dirty="0"/>
              <a:t>, Lorraine Livia, </a:t>
            </a:r>
            <a:r>
              <a:rPr lang="en-US" sz="2000" dirty="0" err="1"/>
              <a:t>Bresley</a:t>
            </a:r>
            <a:r>
              <a:rPr lang="en-US" sz="2000" dirty="0"/>
              <a:t> </a:t>
            </a:r>
            <a:r>
              <a:rPr lang="en-US" sz="2000" dirty="0" err="1"/>
              <a:t>Arnitau</a:t>
            </a:r>
            <a:endParaRPr lang="en-US" sz="2000" dirty="0"/>
          </a:p>
          <a:p>
            <a:pPr marL="800100" lvl="1" indent="-342900">
              <a:buFont typeface="Arial" panose="020B0604020202020204" pitchFamily="34" charset="0"/>
              <a:buChar char="•"/>
            </a:pPr>
            <a:endParaRPr lang="en-US" sz="2000" dirty="0"/>
          </a:p>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2</a:t>
            </a:fld>
            <a:endParaRPr lang="en-AU" dirty="0"/>
          </a:p>
        </p:txBody>
      </p:sp>
    </p:spTree>
    <p:extLst>
      <p:ext uri="{BB962C8B-B14F-4D97-AF65-F5344CB8AC3E}">
        <p14:creationId xmlns:p14="http://schemas.microsoft.com/office/powerpoint/2010/main" val="21344767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Sir Ken Robinson TED Talk 2006 then 2010 - 4 million times (vs 223), limits to 18 minutes, “So as I was saying”</a:t>
            </a:r>
          </a:p>
        </p:txBody>
      </p:sp>
      <p:sp>
        <p:nvSpPr>
          <p:cNvPr id="4" name="Slide Number Placeholder 3"/>
          <p:cNvSpPr>
            <a:spLocks noGrp="1"/>
          </p:cNvSpPr>
          <p:nvPr>
            <p:ph type="sldNum" sz="quarter" idx="10"/>
          </p:nvPr>
        </p:nvSpPr>
        <p:spPr/>
        <p:txBody>
          <a:bodyPr/>
          <a:lstStyle/>
          <a:p>
            <a:fld id="{72E4B725-2203-4ED2-9256-A661C18EFA60}" type="slidenum">
              <a:rPr lang="en-AU" smtClean="0"/>
              <a:t>3</a:t>
            </a:fld>
            <a:endParaRPr lang="en-AU" dirty="0"/>
          </a:p>
        </p:txBody>
      </p:sp>
    </p:spTree>
    <p:extLst>
      <p:ext uri="{BB962C8B-B14F-4D97-AF65-F5344CB8AC3E}">
        <p14:creationId xmlns:p14="http://schemas.microsoft.com/office/powerpoint/2010/main" val="6543423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4</a:t>
            </a:fld>
            <a:endParaRPr lang="en-AU" dirty="0"/>
          </a:p>
        </p:txBody>
      </p:sp>
    </p:spTree>
    <p:extLst>
      <p:ext uri="{BB962C8B-B14F-4D97-AF65-F5344CB8AC3E}">
        <p14:creationId xmlns:p14="http://schemas.microsoft.com/office/powerpoint/2010/main" val="6551093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5</a:t>
            </a:fld>
            <a:endParaRPr lang="en-AU" dirty="0"/>
          </a:p>
        </p:txBody>
      </p:sp>
    </p:spTree>
    <p:extLst>
      <p:ext uri="{BB962C8B-B14F-4D97-AF65-F5344CB8AC3E}">
        <p14:creationId xmlns:p14="http://schemas.microsoft.com/office/powerpoint/2010/main" val="34966820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kern="1200" dirty="0">
                <a:solidFill>
                  <a:schemeClr val="tx1"/>
                </a:solidFill>
                <a:effectLst/>
                <a:latin typeface="+mn-lt"/>
                <a:ea typeface="+mn-ea"/>
                <a:cs typeface="+mn-cs"/>
              </a:rPr>
              <a:t>1)</a:t>
            </a:r>
            <a:r>
              <a:rPr lang="en-AU" sz="1200" b="0" kern="1200" dirty="0">
                <a:solidFill>
                  <a:schemeClr val="tx1"/>
                </a:solidFill>
                <a:effectLst/>
                <a:latin typeface="+mn-lt"/>
                <a:ea typeface="+mn-ea"/>
                <a:cs typeface="+mn-cs"/>
              </a:rPr>
              <a:t> </a:t>
            </a:r>
            <a:r>
              <a:rPr lang="en-AU" sz="1200" b="1" kern="1200" dirty="0">
                <a:solidFill>
                  <a:schemeClr val="tx1"/>
                </a:solidFill>
                <a:effectLst/>
                <a:latin typeface="+mn-lt"/>
                <a:ea typeface="+mn-ea"/>
                <a:cs typeface="+mn-cs"/>
              </a:rPr>
              <a:t>In what ways is the discourse of climate resilience being expressed and applied in exogenous development practice in Vanuatu and Solomon Islands?</a:t>
            </a:r>
            <a:endParaRPr lang="en-AU" sz="1200" kern="1200" dirty="0">
              <a:solidFill>
                <a:schemeClr val="tx1"/>
              </a:solidFill>
              <a:effectLst/>
              <a:latin typeface="+mn-lt"/>
              <a:ea typeface="+mn-ea"/>
              <a:cs typeface="+mn-cs"/>
            </a:endParaRPr>
          </a:p>
          <a:p>
            <a:pPr lvl="0"/>
            <a:r>
              <a:rPr lang="en-AU" sz="1200" b="1" kern="1200" dirty="0">
                <a:solidFill>
                  <a:schemeClr val="tx1"/>
                </a:solidFill>
                <a:effectLst/>
                <a:latin typeface="+mn-lt"/>
                <a:ea typeface="+mn-ea"/>
                <a:cs typeface="+mn-cs"/>
              </a:rPr>
              <a:t>2) How do informal communities within the two capital cities of these Small Island Developing States exhibit and enact endogenous forms of climate resilience at a sub-city scale?</a:t>
            </a:r>
            <a:endParaRPr lang="en-AU" sz="1200" kern="1200" dirty="0">
              <a:solidFill>
                <a:schemeClr val="tx1"/>
              </a:solidFill>
              <a:effectLst/>
              <a:latin typeface="+mn-lt"/>
              <a:ea typeface="+mn-ea"/>
              <a:cs typeface="+mn-cs"/>
            </a:endParaRPr>
          </a:p>
          <a:p>
            <a:pPr lvl="0"/>
            <a:r>
              <a:rPr lang="en-AU" sz="1200" b="1" kern="1200" dirty="0">
                <a:solidFill>
                  <a:schemeClr val="tx1"/>
                </a:solidFill>
                <a:effectLst/>
                <a:latin typeface="+mn-lt"/>
                <a:ea typeface="+mn-ea"/>
                <a:cs typeface="+mn-cs"/>
              </a:rPr>
              <a:t>3) What are the implications of the interactions between these endogenous and exogenous modes of resilience for climate resilient development practice and theory?</a:t>
            </a:r>
            <a:endParaRPr lang="en-AU"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6</a:t>
            </a:fld>
            <a:endParaRPr lang="en-AU" dirty="0"/>
          </a:p>
        </p:txBody>
      </p:sp>
    </p:spTree>
    <p:extLst>
      <p:ext uri="{BB962C8B-B14F-4D97-AF65-F5344CB8AC3E}">
        <p14:creationId xmlns:p14="http://schemas.microsoft.com/office/powerpoint/2010/main" val="3949625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7</a:t>
            </a:fld>
            <a:endParaRPr lang="en-AU" dirty="0"/>
          </a:p>
        </p:txBody>
      </p:sp>
    </p:spTree>
    <p:extLst>
      <p:ext uri="{BB962C8B-B14F-4D97-AF65-F5344CB8AC3E}">
        <p14:creationId xmlns:p14="http://schemas.microsoft.com/office/powerpoint/2010/main" val="1877544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10</a:t>
            </a:fld>
            <a:endParaRPr lang="en-AU" dirty="0"/>
          </a:p>
        </p:txBody>
      </p:sp>
    </p:spTree>
    <p:extLst>
      <p:ext uri="{BB962C8B-B14F-4D97-AF65-F5344CB8AC3E}">
        <p14:creationId xmlns:p14="http://schemas.microsoft.com/office/powerpoint/2010/main" val="10124380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11</a:t>
            </a:fld>
            <a:endParaRPr lang="en-AU" dirty="0"/>
          </a:p>
        </p:txBody>
      </p:sp>
    </p:spTree>
    <p:extLst>
      <p:ext uri="{BB962C8B-B14F-4D97-AF65-F5344CB8AC3E}">
        <p14:creationId xmlns:p14="http://schemas.microsoft.com/office/powerpoint/2010/main" val="399053686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dirty="0"/>
              <a:t>Click icon to add picture</a:t>
            </a:r>
            <a:endParaRPr lang="en-AU" noProof="0" dirty="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dirty="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hqprint">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dirty="0"/>
              <a:t>Click icon to add picture</a:t>
            </a:r>
            <a:endParaRPr lang="en-AU" noProof="0" dirty="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dirty="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18/11/19</a:t>
            </a:fld>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18/11/19</a:t>
            </a:fld>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18/11/19</a:t>
            </a:fld>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18/11/19</a:t>
            </a:fld>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dirty="0"/>
              <a:t>Click icon to add picture</a:t>
            </a:r>
            <a:endParaRPr lang="en-AU" dirty="0"/>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hqprint">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dirty="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dirty="0"/>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E581EE-11FF-A54F-8F25-3A6392F3387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BA73A54-2FB7-864E-800A-192CF874126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D9E5DB3-4F31-AC41-BFA2-1430B90DD503}"/>
              </a:ext>
            </a:extLst>
          </p:cNvPr>
          <p:cNvSpPr>
            <a:spLocks noGrp="1"/>
          </p:cNvSpPr>
          <p:nvPr>
            <p:ph type="dt" sz="half" idx="10"/>
          </p:nvPr>
        </p:nvSpPr>
        <p:spPr/>
        <p:txBody>
          <a:bodyPr/>
          <a:lstStyle/>
          <a:p>
            <a:fld id="{15C1EA3C-26E9-4B87-838B-C7B127160328}"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314EFA8A-E991-8640-9BB9-6ED93C1BE39D}"/>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3C2D6257-D81A-F340-9F9F-09BF23432F9E}"/>
              </a:ext>
            </a:extLst>
          </p:cNvPr>
          <p:cNvSpPr>
            <a:spLocks noGrp="1"/>
          </p:cNvSpPr>
          <p:nvPr>
            <p:ph type="sldNum" sz="quarter" idx="12"/>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5607054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dirty="0"/>
              <a:t>Click icon to add picture</a:t>
            </a:r>
            <a:endParaRPr lang="en-AU" noProof="0" dirty="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C2D9A3-AF13-5547-BBF1-DBC9FA1D62C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A17CF06-F223-304E-ABB5-D9F2FED0819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0843930-4558-3346-9A0E-2D00EC2853E6}"/>
              </a:ext>
            </a:extLst>
          </p:cNvPr>
          <p:cNvSpPr>
            <a:spLocks noGrp="1"/>
          </p:cNvSpPr>
          <p:nvPr>
            <p:ph type="dt" sz="half" idx="10"/>
          </p:nvPr>
        </p:nvSpPr>
        <p:spPr/>
        <p:txBody>
          <a:bodyPr/>
          <a:lstStyle/>
          <a:p>
            <a:fld id="{15C1EA3C-26E9-4B87-838B-C7B127160328}"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86FC474B-DDF6-A442-9EB0-CE78F5439450}"/>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2B05BDDF-66E4-0C47-8564-75A0063E895A}"/>
              </a:ext>
            </a:extLst>
          </p:cNvPr>
          <p:cNvSpPr>
            <a:spLocks noGrp="1"/>
          </p:cNvSpPr>
          <p:nvPr>
            <p:ph type="sldNum" sz="quarter" idx="12"/>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11598315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dirty="0"/>
              <a:t>Click icon to add picture</a:t>
            </a:r>
            <a:endParaRPr lang="en-AU" noProof="0" dirty="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7784804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Tree>
    <p:extLst>
      <p:ext uri="{BB962C8B-B14F-4D97-AF65-F5344CB8AC3E}">
        <p14:creationId xmlns:p14="http://schemas.microsoft.com/office/powerpoint/2010/main" val="309709862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CA1D932-7471-B042-99F9-5E203502CB99}"/>
              </a:ext>
            </a:extLst>
          </p:cNvPr>
          <p:cNvSpPr/>
          <p:nvPr userDrawn="1"/>
        </p:nvSpPr>
        <p:spPr>
          <a:xfrm>
            <a:off x="-1" y="0"/>
            <a:ext cx="12204001" cy="996288"/>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146629" y="0"/>
            <a:ext cx="10155056" cy="982639"/>
          </a:xfrm>
        </p:spPr>
        <p:txBody>
          <a:bodyPr anchor="ctr"/>
          <a:lstStyle>
            <a:lvl1pPr>
              <a:defRPr>
                <a:solidFill>
                  <a:schemeClr val="bg1"/>
                </a:solidFill>
              </a:defRPr>
            </a:lvl1pPr>
          </a:lstStyle>
          <a:p>
            <a:r>
              <a:rPr lang="en-AU" noProof="0" dirty="0"/>
              <a:t>Title and content</a:t>
            </a:r>
          </a:p>
        </p:txBody>
      </p:sp>
      <p:pic>
        <p:nvPicPr>
          <p:cNvPr id="67" name="Picture 66" descr="A close up of a logo&#10;&#10;Description generated with very high confidence">
            <a:extLst>
              <a:ext uri="{FF2B5EF4-FFF2-40B4-BE49-F238E27FC236}">
                <a16:creationId xmlns:a16="http://schemas.microsoft.com/office/drawing/2014/main" id="{AD1CE903-A12A-394A-B20C-C25E3AE90D42}"/>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11495314" y="196851"/>
            <a:ext cx="595086" cy="557893"/>
          </a:xfrm>
          <a:prstGeom prst="rect">
            <a:avLst/>
          </a:prstGeom>
        </p:spPr>
      </p:pic>
      <p:pic>
        <p:nvPicPr>
          <p:cNvPr id="69" name="Picture 68">
            <a:extLst>
              <a:ext uri="{FF2B5EF4-FFF2-40B4-BE49-F238E27FC236}">
                <a16:creationId xmlns:a16="http://schemas.microsoft.com/office/drawing/2014/main" id="{C6B23E3C-45D3-4240-8485-768290E223AC}"/>
              </a:ext>
            </a:extLst>
          </p:cNvPr>
          <p:cNvPicPr>
            <a:picLocks noChangeAspect="1"/>
          </p:cNvPicPr>
          <p:nvPr userDrawn="1"/>
        </p:nvPicPr>
        <p:blipFill>
          <a:blip r:embed="rId3" cstate="hqprint">
            <a:extLst>
              <a:ext uri="{28A0092B-C50C-407E-A947-70E740481C1C}">
                <a14:useLocalDpi xmlns:a14="http://schemas.microsoft.com/office/drawing/2010/main"/>
              </a:ext>
            </a:extLst>
          </a:blip>
          <a:stretch>
            <a:fillRect/>
          </a:stretch>
        </p:blipFill>
        <p:spPr>
          <a:xfrm>
            <a:off x="-261257" y="0"/>
            <a:ext cx="1555931" cy="972457"/>
          </a:xfrm>
          <a:prstGeom prst="rect">
            <a:avLst/>
          </a:prstGeom>
        </p:spPr>
      </p:pic>
    </p:spTree>
    <p:extLst>
      <p:ext uri="{BB962C8B-B14F-4D97-AF65-F5344CB8AC3E}">
        <p14:creationId xmlns:p14="http://schemas.microsoft.com/office/powerpoint/2010/main" val="283428558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18/11/19</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18/11/19</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18/11/19</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18/11/19</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18/11/19</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dirty="0"/>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hqprint">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dirty="0"/>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18" Type="http://schemas.openxmlformats.org/officeDocument/2006/relationships/slideLayout" Target="../slideLayouts/slideLayout39.xml"/><Relationship Id="rId26" Type="http://schemas.openxmlformats.org/officeDocument/2006/relationships/slideLayout" Target="../slideLayouts/slideLayout47.xml"/><Relationship Id="rId3" Type="http://schemas.openxmlformats.org/officeDocument/2006/relationships/slideLayout" Target="../slideLayouts/slideLayout24.xml"/><Relationship Id="rId21" Type="http://schemas.openxmlformats.org/officeDocument/2006/relationships/slideLayout" Target="../slideLayouts/slideLayout42.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slideLayout" Target="../slideLayouts/slideLayout38.xml"/><Relationship Id="rId25" Type="http://schemas.openxmlformats.org/officeDocument/2006/relationships/slideLayout" Target="../slideLayouts/slideLayout46.xml"/><Relationship Id="rId2" Type="http://schemas.openxmlformats.org/officeDocument/2006/relationships/slideLayout" Target="../slideLayouts/slideLayout23.xml"/><Relationship Id="rId16" Type="http://schemas.openxmlformats.org/officeDocument/2006/relationships/slideLayout" Target="../slideLayouts/slideLayout37.xml"/><Relationship Id="rId20" Type="http://schemas.openxmlformats.org/officeDocument/2006/relationships/slideLayout" Target="../slideLayouts/slideLayout41.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24" Type="http://schemas.openxmlformats.org/officeDocument/2006/relationships/slideLayout" Target="../slideLayouts/slideLayout45.xml"/><Relationship Id="rId5" Type="http://schemas.openxmlformats.org/officeDocument/2006/relationships/slideLayout" Target="../slideLayouts/slideLayout26.xml"/><Relationship Id="rId15" Type="http://schemas.openxmlformats.org/officeDocument/2006/relationships/slideLayout" Target="../slideLayouts/slideLayout36.xml"/><Relationship Id="rId23" Type="http://schemas.openxmlformats.org/officeDocument/2006/relationships/slideLayout" Target="../slideLayouts/slideLayout44.xml"/><Relationship Id="rId10" Type="http://schemas.openxmlformats.org/officeDocument/2006/relationships/slideLayout" Target="../slideLayouts/slideLayout31.xml"/><Relationship Id="rId19" Type="http://schemas.openxmlformats.org/officeDocument/2006/relationships/slideLayout" Target="../slideLayouts/slideLayout40.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 Id="rId22" Type="http://schemas.openxmlformats.org/officeDocument/2006/relationships/slideLayout" Target="../slideLayouts/slideLayout43.xml"/><Relationship Id="rId27"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3.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667" r:id="rId5"/>
    <p:sldLayoutId id="2147483766"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 id="2147483769" r:id="rId2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 id="2147483770" r:id="rId25"/>
    <p:sldLayoutId id="2147483771" r:id="rId26"/>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18/11/19</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xml"/><Relationship Id="rId1" Type="http://schemas.openxmlformats.org/officeDocument/2006/relationships/slideLayout" Target="../slideLayouts/slideLayout3.xml"/><Relationship Id="rId5" Type="http://schemas.openxmlformats.org/officeDocument/2006/relationships/image" Target="../media/image16.tiff"/><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16.tiff"/><Relationship Id="rId5" Type="http://schemas.microsoft.com/office/2007/relationships/hdphoto" Target="../media/hdphoto2.wdp"/><Relationship Id="rId4" Type="http://schemas.openxmlformats.org/officeDocument/2006/relationships/image" Target="../media/image31.png"/></Relationships>
</file>

<file path=ppt/slides/_rels/slide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5.xml"/><Relationship Id="rId5" Type="http://schemas.openxmlformats.org/officeDocument/2006/relationships/image" Target="../media/image34.png"/><Relationship Id="rId4" Type="http://schemas.openxmlformats.org/officeDocument/2006/relationships/image" Target="../media/image33.png"/></Relationships>
</file>

<file path=ppt/slides/_rels/slide1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openxmlformats.org/officeDocument/2006/relationships/image" Target="../media/image36.png"/></Relationships>
</file>

<file path=ppt/slides/_rels/slide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5.xml"/><Relationship Id="rId4" Type="http://schemas.openxmlformats.org/officeDocument/2006/relationships/image" Target="../media/image39.png"/></Relationships>
</file>

<file path=ppt/slides/_rels/slide14.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41.jpeg"/><Relationship Id="rId7" Type="http://schemas.openxmlformats.org/officeDocument/2006/relationships/image" Target="../media/image45.jpeg"/><Relationship Id="rId2" Type="http://schemas.openxmlformats.org/officeDocument/2006/relationships/image" Target="../media/image40.jpeg"/><Relationship Id="rId1" Type="http://schemas.openxmlformats.org/officeDocument/2006/relationships/slideLayout" Target="../slideLayouts/slideLayout5.xml"/><Relationship Id="rId6" Type="http://schemas.openxmlformats.org/officeDocument/2006/relationships/image" Target="../media/image44.jpeg"/><Relationship Id="rId5" Type="http://schemas.openxmlformats.org/officeDocument/2006/relationships/image" Target="../media/image43.jpeg"/><Relationship Id="rId4" Type="http://schemas.openxmlformats.org/officeDocument/2006/relationships/image" Target="../media/image42.jpeg"/><Relationship Id="rId9" Type="http://schemas.openxmlformats.org/officeDocument/2006/relationships/image" Target="../media/image47.jpeg"/></Relationships>
</file>

<file path=ppt/slides/_rels/slide1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microsoft.com/office/2007/relationships/hdphoto" Target="../media/hdphoto3.wdp"/><Relationship Id="rId5" Type="http://schemas.openxmlformats.org/officeDocument/2006/relationships/image" Target="../media/image50.png"/><Relationship Id="rId4" Type="http://schemas.openxmlformats.org/officeDocument/2006/relationships/image" Target="../media/image16.tiff"/></Relationships>
</file>

<file path=ppt/slides/_rels/slide17.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image" Target="../media/image51.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2.xml"/><Relationship Id="rId1" Type="http://schemas.openxmlformats.org/officeDocument/2006/relationships/slideLayout" Target="../slideLayouts/slideLayout5.xml"/><Relationship Id="rId4" Type="http://schemas.openxmlformats.org/officeDocument/2006/relationships/image" Target="../media/image54.png"/></Relationships>
</file>

<file path=ppt/slides/_rels/slide1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xml"/><Relationship Id="rId1" Type="http://schemas.openxmlformats.org/officeDocument/2006/relationships/slideLayout" Target="../slideLayouts/slideLayout5.xml"/><Relationship Id="rId5" Type="http://schemas.openxmlformats.org/officeDocument/2006/relationships/image" Target="../media/image19.jpeg"/><Relationship Id="rId4" Type="http://schemas.openxmlformats.org/officeDocument/2006/relationships/image" Target="../media/image18.jpeg"/></Relationships>
</file>

<file path=ppt/slides/_rels/slide2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3.xml"/><Relationship Id="rId1" Type="http://schemas.openxmlformats.org/officeDocument/2006/relationships/slideLayout" Target="../slideLayouts/slideLayout47.xml"/><Relationship Id="rId6" Type="http://schemas.microsoft.com/office/2007/relationships/hdphoto" Target="../media/hdphoto4.wdp"/><Relationship Id="rId5" Type="http://schemas.openxmlformats.org/officeDocument/2006/relationships/image" Target="../media/image50.png"/><Relationship Id="rId4" Type="http://schemas.openxmlformats.org/officeDocument/2006/relationships/image" Target="../media/image16.tiff"/></Relationships>
</file>

<file path=ppt/slides/_rels/slide23.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image" Target="../media/image16.tiff"/><Relationship Id="rId5" Type="http://schemas.microsoft.com/office/2007/relationships/hdphoto" Target="../media/hdphoto1.wdp"/><Relationship Id="rId4" Type="http://schemas.openxmlformats.org/officeDocument/2006/relationships/image" Target="../media/image22.png"/></Relationships>
</file>

<file path=ppt/slides/_rels/slide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png"/><Relationship Id="rId1" Type="http://schemas.openxmlformats.org/officeDocument/2006/relationships/slideLayout" Target="../slideLayouts/slideLayout5.xml"/><Relationship Id="rId4" Type="http://schemas.openxmlformats.org/officeDocument/2006/relationships/image" Target="../media/image28.png"/></Relationships>
</file>

<file path=ppt/slides/_rels/slide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 boat is docked next to a body of water&#10;&#10;Description automatically generated">
            <a:extLst>
              <a:ext uri="{FF2B5EF4-FFF2-40B4-BE49-F238E27FC236}">
                <a16:creationId xmlns:a16="http://schemas.microsoft.com/office/drawing/2014/main" id="{9E8D8168-42E6-F341-AE42-2C9296685FED}"/>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2539" b="12539"/>
          <a:stretch>
            <a:fillRect/>
          </a:stretch>
        </p:blipFill>
        <p:spPr>
          <a:xfrm>
            <a:off x="0" y="0"/>
            <a:ext cx="12204001" cy="6858000"/>
          </a:xfrm>
        </p:spPr>
      </p:pic>
      <p:sp>
        <p:nvSpPr>
          <p:cNvPr id="6" name="Subtitle 5">
            <a:extLst>
              <a:ext uri="{FF2B5EF4-FFF2-40B4-BE49-F238E27FC236}">
                <a16:creationId xmlns:a16="http://schemas.microsoft.com/office/drawing/2014/main" id="{0006BE28-F8FC-F64C-979E-6CEA21F85467}"/>
              </a:ext>
            </a:extLst>
          </p:cNvPr>
          <p:cNvSpPr>
            <a:spLocks noGrp="1"/>
          </p:cNvSpPr>
          <p:nvPr>
            <p:ph type="subTitle" idx="1"/>
          </p:nvPr>
        </p:nvSpPr>
        <p:spPr>
          <a:xfrm>
            <a:off x="0" y="0"/>
            <a:ext cx="6254496" cy="6857998"/>
          </a:xfrm>
          <a:solidFill>
            <a:schemeClr val="bg1">
              <a:alpha val="47000"/>
            </a:schemeClr>
          </a:solidFill>
        </p:spPr>
        <p:txBody>
          <a:bodyPr lIns="503999" tIns="2088000" rIns="1080000"/>
          <a:lstStyle/>
          <a:p>
            <a:r>
              <a:rPr lang="en-AU" sz="3600" dirty="0">
                <a:solidFill>
                  <a:schemeClr val="tx1"/>
                </a:solidFill>
              </a:rPr>
              <a:t>Endogenous Climate Resilience</a:t>
            </a:r>
          </a:p>
          <a:p>
            <a:r>
              <a:rPr lang="en-US" sz="2800" b="0" dirty="0">
                <a:solidFill>
                  <a:schemeClr val="tx1"/>
                </a:solidFill>
              </a:rPr>
              <a:t>Informality in the Pacific’s Small Island Cities</a:t>
            </a:r>
            <a:endParaRPr lang="en-US" sz="3600" b="0" dirty="0">
              <a:solidFill>
                <a:schemeClr val="tx1"/>
              </a:solidFill>
            </a:endParaRPr>
          </a:p>
        </p:txBody>
      </p:sp>
      <p:sp>
        <p:nvSpPr>
          <p:cNvPr id="9" name="Text Placeholder 8">
            <a:extLst>
              <a:ext uri="{FF2B5EF4-FFF2-40B4-BE49-F238E27FC236}">
                <a16:creationId xmlns:a16="http://schemas.microsoft.com/office/drawing/2014/main" id="{733226C5-F6BC-1247-9CB7-EE79BC9C7680}"/>
              </a:ext>
            </a:extLst>
          </p:cNvPr>
          <p:cNvSpPr>
            <a:spLocks noGrp="1"/>
          </p:cNvSpPr>
          <p:nvPr>
            <p:ph type="body" sz="quarter" idx="16"/>
          </p:nvPr>
        </p:nvSpPr>
        <p:spPr>
          <a:xfrm>
            <a:off x="417079" y="4654250"/>
            <a:ext cx="4564742" cy="872971"/>
          </a:xfrm>
        </p:spPr>
        <p:txBody>
          <a:bodyPr>
            <a:normAutofit/>
          </a:bodyPr>
          <a:lstStyle/>
          <a:p>
            <a:r>
              <a:rPr lang="en-US" dirty="0">
                <a:solidFill>
                  <a:schemeClr val="tx1"/>
                </a:solidFill>
                <a:latin typeface="Gill Sans MT" panose="020B0502020104020203" pitchFamily="34" charset="77"/>
              </a:rPr>
              <a:t>Alexei Trundle</a:t>
            </a:r>
          </a:p>
          <a:p>
            <a:r>
              <a:rPr lang="en-US" b="0" dirty="0">
                <a:solidFill>
                  <a:schemeClr val="tx1"/>
                </a:solidFill>
                <a:latin typeface="Gill Sans MT" panose="020B0502020104020203" pitchFamily="34" charset="77"/>
              </a:rPr>
              <a:t>PhD Completion Seminar, 19</a:t>
            </a:r>
            <a:r>
              <a:rPr lang="en-US" b="0" baseline="30000" dirty="0">
                <a:solidFill>
                  <a:schemeClr val="tx1"/>
                </a:solidFill>
                <a:latin typeface="Gill Sans MT" panose="020B0502020104020203" pitchFamily="34" charset="77"/>
              </a:rPr>
              <a:t>th</a:t>
            </a:r>
            <a:r>
              <a:rPr lang="en-US" b="0" dirty="0">
                <a:solidFill>
                  <a:schemeClr val="tx1"/>
                </a:solidFill>
                <a:latin typeface="Gill Sans MT" panose="020B0502020104020203" pitchFamily="34" charset="77"/>
              </a:rPr>
              <a:t> November 2019</a:t>
            </a:r>
          </a:p>
        </p:txBody>
      </p:sp>
      <p:sp>
        <p:nvSpPr>
          <p:cNvPr id="10" name="Text Placeholder 9">
            <a:extLst>
              <a:ext uri="{FF2B5EF4-FFF2-40B4-BE49-F238E27FC236}">
                <a16:creationId xmlns:a16="http://schemas.microsoft.com/office/drawing/2014/main" id="{C635CE71-B529-A44B-AB24-40ACF830E610}"/>
              </a:ext>
            </a:extLst>
          </p:cNvPr>
          <p:cNvSpPr>
            <a:spLocks noGrp="1"/>
          </p:cNvSpPr>
          <p:nvPr>
            <p:ph type="body" sz="quarter" idx="17"/>
          </p:nvPr>
        </p:nvSpPr>
        <p:spPr>
          <a:xfrm>
            <a:off x="524271" y="4587473"/>
            <a:ext cx="288000" cy="10800"/>
          </a:xfrm>
          <a:ln>
            <a:solidFill>
              <a:schemeClr val="tx1"/>
            </a:solidFill>
          </a:ln>
        </p:spPr>
        <p:txBody>
          <a:bodyPr/>
          <a:lstStyle/>
          <a:p>
            <a:endParaRPr lang="en-US" dirty="0"/>
          </a:p>
        </p:txBody>
      </p:sp>
      <p:pic>
        <p:nvPicPr>
          <p:cNvPr id="13" name="Picture 12" descr="A close up of a logo&#10;&#10;Description generated with very high confidence">
            <a:extLst>
              <a:ext uri="{FF2B5EF4-FFF2-40B4-BE49-F238E27FC236}">
                <a16:creationId xmlns:a16="http://schemas.microsoft.com/office/drawing/2014/main" id="{155AEB9A-7960-DB43-A76E-A770FC2E96CB}"/>
              </a:ext>
            </a:extLst>
          </p:cNvPr>
          <p:cNvPicPr>
            <a:picLocks noChangeAspect="1"/>
          </p:cNvPicPr>
          <p:nvPr/>
        </p:nvPicPr>
        <p:blipFill rotWithShape="1">
          <a:blip r:embed="rId4" cstate="hqprint">
            <a:extLst>
              <a:ext uri="{28A0092B-C50C-407E-A947-70E740481C1C}">
                <a14:useLocalDpi xmlns:a14="http://schemas.microsoft.com/office/drawing/2010/main"/>
              </a:ext>
            </a:extLst>
          </a:blip>
          <a:srcRect/>
          <a:stretch/>
        </p:blipFill>
        <p:spPr>
          <a:xfrm>
            <a:off x="9206412" y="5449741"/>
            <a:ext cx="2985588" cy="1368227"/>
          </a:xfrm>
          <a:prstGeom prst="rect">
            <a:avLst/>
          </a:prstGeom>
        </p:spPr>
      </p:pic>
      <p:cxnSp>
        <p:nvCxnSpPr>
          <p:cNvPr id="14" name="Straight Connector 13">
            <a:extLst>
              <a:ext uri="{FF2B5EF4-FFF2-40B4-BE49-F238E27FC236}">
                <a16:creationId xmlns:a16="http://schemas.microsoft.com/office/drawing/2014/main" id="{BF5F6063-3179-EE48-B11E-F808C3D4D088}"/>
              </a:ext>
            </a:extLst>
          </p:cNvPr>
          <p:cNvCxnSpPr>
            <a:cxnSpLocks/>
          </p:cNvCxnSpPr>
          <p:nvPr/>
        </p:nvCxnSpPr>
        <p:spPr>
          <a:xfrm>
            <a:off x="9241536" y="5542331"/>
            <a:ext cx="260479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Text Placeholder 4">
            <a:extLst>
              <a:ext uri="{FF2B5EF4-FFF2-40B4-BE49-F238E27FC236}">
                <a16:creationId xmlns:a16="http://schemas.microsoft.com/office/drawing/2014/main" id="{0057C684-E687-A846-8D23-C33DD227A331}"/>
              </a:ext>
            </a:extLst>
          </p:cNvPr>
          <p:cNvSpPr txBox="1">
            <a:spLocks/>
          </p:cNvSpPr>
          <p:nvPr/>
        </p:nvSpPr>
        <p:spPr>
          <a:xfrm>
            <a:off x="9741408" y="4247255"/>
            <a:ext cx="2192009" cy="1368227"/>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spcAft>
                <a:spcPts val="0"/>
              </a:spcAft>
            </a:pPr>
            <a:r>
              <a:rPr lang="en-AU" sz="1800" dirty="0"/>
              <a:t>Melbourne </a:t>
            </a:r>
          </a:p>
          <a:p>
            <a:pPr algn="r">
              <a:spcAft>
                <a:spcPts val="0"/>
              </a:spcAft>
            </a:pPr>
            <a:r>
              <a:rPr lang="en-AU" sz="1800" dirty="0"/>
              <a:t>School of Design</a:t>
            </a:r>
          </a:p>
          <a:p>
            <a:pPr algn="r">
              <a:spcAft>
                <a:spcPts val="0"/>
              </a:spcAft>
            </a:pPr>
            <a:endParaRPr lang="en-AU" sz="600" dirty="0"/>
          </a:p>
          <a:p>
            <a:pPr lvl="1" algn="r"/>
            <a:r>
              <a:rPr lang="en-AU" sz="1400" dirty="0"/>
              <a:t>Faculty of Architecture, </a:t>
            </a:r>
          </a:p>
          <a:p>
            <a:pPr lvl="1" algn="r"/>
            <a:r>
              <a:rPr lang="en-AU" sz="1400" dirty="0"/>
              <a:t>Building &amp; Planning</a:t>
            </a:r>
            <a:endParaRPr lang="en-AU" dirty="0"/>
          </a:p>
          <a:p>
            <a:pPr algn="r"/>
            <a:endParaRPr lang="en-AU" dirty="0"/>
          </a:p>
        </p:txBody>
      </p:sp>
      <p:cxnSp>
        <p:nvCxnSpPr>
          <p:cNvPr id="23" name="Straight Connector 22">
            <a:extLst>
              <a:ext uri="{FF2B5EF4-FFF2-40B4-BE49-F238E27FC236}">
                <a16:creationId xmlns:a16="http://schemas.microsoft.com/office/drawing/2014/main" id="{51486C76-2B94-1A4A-8A3B-BE85C6B3967A}"/>
              </a:ext>
            </a:extLst>
          </p:cNvPr>
          <p:cNvCxnSpPr>
            <a:cxnSpLocks/>
          </p:cNvCxnSpPr>
          <p:nvPr/>
        </p:nvCxnSpPr>
        <p:spPr>
          <a:xfrm>
            <a:off x="524271" y="3280426"/>
            <a:ext cx="465732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5" name="Picture 24">
            <a:extLst>
              <a:ext uri="{FF2B5EF4-FFF2-40B4-BE49-F238E27FC236}">
                <a16:creationId xmlns:a16="http://schemas.microsoft.com/office/drawing/2014/main" id="{6D3A6D96-1259-7041-AB85-48D58C243E38}"/>
              </a:ext>
            </a:extLst>
          </p:cNvPr>
          <p:cNvPicPr>
            <a:picLocks noChangeAspect="1"/>
          </p:cNvPicPr>
          <p:nvPr/>
        </p:nvPicPr>
        <p:blipFill>
          <a:blip r:embed="rId5">
            <a:biLevel thresh="50000"/>
          </a:blip>
          <a:stretch>
            <a:fillRect/>
          </a:stretch>
        </p:blipFill>
        <p:spPr>
          <a:xfrm>
            <a:off x="524271" y="324016"/>
            <a:ext cx="1440000" cy="1440000"/>
          </a:xfrm>
          <a:prstGeom prst="rect">
            <a:avLst/>
          </a:prstGeom>
        </p:spPr>
      </p:pic>
      <p:sp>
        <p:nvSpPr>
          <p:cNvPr id="11" name="Text Placeholder 4">
            <a:extLst>
              <a:ext uri="{FF2B5EF4-FFF2-40B4-BE49-F238E27FC236}">
                <a16:creationId xmlns:a16="http://schemas.microsoft.com/office/drawing/2014/main" id="{1A3F947B-6A2D-6C44-9036-0CA8B722D37A}"/>
              </a:ext>
            </a:extLst>
          </p:cNvPr>
          <p:cNvSpPr txBox="1">
            <a:spLocks/>
          </p:cNvSpPr>
          <p:nvPr/>
        </p:nvSpPr>
        <p:spPr>
          <a:xfrm>
            <a:off x="361842" y="6133854"/>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Photo: Alexei Trundle 2017</a:t>
            </a:r>
          </a:p>
        </p:txBody>
      </p:sp>
    </p:spTree>
    <p:extLst>
      <p:ext uri="{BB962C8B-B14F-4D97-AF65-F5344CB8AC3E}">
        <p14:creationId xmlns:p14="http://schemas.microsoft.com/office/powerpoint/2010/main" val="19929429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5A5CFB03-2EF9-7F41-8F88-868941D5E385}"/>
              </a:ext>
            </a:extLst>
          </p:cNvPr>
          <p:cNvPicPr>
            <a:picLocks noGrp="1" noChangeAspect="1"/>
          </p:cNvPicPr>
          <p:nvPr>
            <p:ph type="pic" sz="quarter" idx="13"/>
          </p:nvPr>
        </p:nvPicPr>
        <p:blipFill rotWithShape="1">
          <a:blip r:embed="rId3">
            <a:extLst>
              <a:ext uri="{28A0092B-C50C-407E-A947-70E740481C1C}">
                <a14:useLocalDpi xmlns:a14="http://schemas.microsoft.com/office/drawing/2010/main" val="0"/>
              </a:ext>
            </a:extLst>
          </a:blip>
          <a:srcRect l="10205" r="47555"/>
          <a:stretch/>
        </p:blipFill>
        <p:spPr>
          <a:xfrm rot="5400000">
            <a:off x="2662701" y="-2662700"/>
            <a:ext cx="6866598" cy="12192000"/>
          </a:xfrm>
        </p:spPr>
      </p:pic>
      <p:sp>
        <p:nvSpPr>
          <p:cNvPr id="4" name="Subtitle 3">
            <a:extLst>
              <a:ext uri="{FF2B5EF4-FFF2-40B4-BE49-F238E27FC236}">
                <a16:creationId xmlns:a16="http://schemas.microsoft.com/office/drawing/2014/main" id="{6BD54E46-2FBF-9D4B-96F2-EF837C7FCCC2}"/>
              </a:ext>
            </a:extLst>
          </p:cNvPr>
          <p:cNvSpPr>
            <a:spLocks noGrp="1"/>
          </p:cNvSpPr>
          <p:nvPr>
            <p:ph type="subTitle" idx="1"/>
          </p:nvPr>
        </p:nvSpPr>
        <p:spPr>
          <a:solidFill>
            <a:schemeClr val="bg1">
              <a:alpha val="65000"/>
            </a:schemeClr>
          </a:solidFill>
        </p:spPr>
        <p:txBody>
          <a:bodyPr/>
          <a:lstStyle/>
          <a:p>
            <a:r>
              <a:rPr lang="en-US" dirty="0">
                <a:solidFill>
                  <a:schemeClr val="tx1"/>
                </a:solidFill>
              </a:rPr>
              <a:t>Part 2: </a:t>
            </a:r>
          </a:p>
          <a:p>
            <a:r>
              <a:rPr lang="en-US" dirty="0">
                <a:solidFill>
                  <a:schemeClr val="tx1"/>
                </a:solidFill>
              </a:rPr>
              <a:t>Research Findings</a:t>
            </a:r>
          </a:p>
        </p:txBody>
      </p:sp>
      <p:sp>
        <p:nvSpPr>
          <p:cNvPr id="7" name="Text Placeholder 6">
            <a:extLst>
              <a:ext uri="{FF2B5EF4-FFF2-40B4-BE49-F238E27FC236}">
                <a16:creationId xmlns:a16="http://schemas.microsoft.com/office/drawing/2014/main" id="{C3CD84FE-296E-674C-A767-EFF8DC782835}"/>
              </a:ext>
            </a:extLst>
          </p:cNvPr>
          <p:cNvSpPr>
            <a:spLocks noGrp="1"/>
          </p:cNvSpPr>
          <p:nvPr>
            <p:ph type="body" sz="quarter" idx="16"/>
          </p:nvPr>
        </p:nvSpPr>
        <p:spPr>
          <a:xfrm>
            <a:off x="500063" y="5265337"/>
            <a:ext cx="3060001" cy="596567"/>
          </a:xfrm>
        </p:spPr>
        <p:txBody>
          <a:bodyPr>
            <a:normAutofit fontScale="62500" lnSpcReduction="20000"/>
          </a:bodyPr>
          <a:lstStyle/>
          <a:p>
            <a:pPr lvl="0">
              <a:spcBef>
                <a:spcPts val="500"/>
              </a:spcBef>
              <a:spcAft>
                <a:spcPts val="1200"/>
              </a:spcAft>
            </a:pPr>
            <a:r>
              <a:rPr lang="en-US" sz="2800" b="0" dirty="0">
                <a:solidFill>
                  <a:prstClr val="black"/>
                </a:solidFill>
                <a:latin typeface="Georgia"/>
              </a:rPr>
              <a:t>Informality in the Pacific’s Small Island Cities</a:t>
            </a:r>
            <a:endParaRPr lang="en-US" sz="3600" b="0" dirty="0">
              <a:solidFill>
                <a:prstClr val="black"/>
              </a:solidFill>
              <a:latin typeface="Georgia"/>
            </a:endParaRPr>
          </a:p>
        </p:txBody>
      </p:sp>
      <p:sp>
        <p:nvSpPr>
          <p:cNvPr id="8" name="Text Placeholder 7">
            <a:extLst>
              <a:ext uri="{FF2B5EF4-FFF2-40B4-BE49-F238E27FC236}">
                <a16:creationId xmlns:a16="http://schemas.microsoft.com/office/drawing/2014/main" id="{6E4269D7-7A6D-F24A-92B6-59A6A8064813}"/>
              </a:ext>
            </a:extLst>
          </p:cNvPr>
          <p:cNvSpPr>
            <a:spLocks noGrp="1"/>
          </p:cNvSpPr>
          <p:nvPr>
            <p:ph type="body" sz="quarter" idx="17"/>
          </p:nvPr>
        </p:nvSpPr>
        <p:spPr>
          <a:ln>
            <a:solidFill>
              <a:schemeClr val="tx1"/>
            </a:solidFill>
          </a:ln>
        </p:spPr>
        <p:txBody>
          <a:bodyPr/>
          <a:lstStyle/>
          <a:p>
            <a:endParaRPr lang="en-US"/>
          </a:p>
        </p:txBody>
      </p:sp>
      <p:sp>
        <p:nvSpPr>
          <p:cNvPr id="12" name="Text Placeholder 4">
            <a:extLst>
              <a:ext uri="{FF2B5EF4-FFF2-40B4-BE49-F238E27FC236}">
                <a16:creationId xmlns:a16="http://schemas.microsoft.com/office/drawing/2014/main" id="{984CEF5C-C750-184C-8748-EE77376ED52C}"/>
              </a:ext>
            </a:extLst>
          </p:cNvPr>
          <p:cNvSpPr txBox="1">
            <a:spLocks/>
          </p:cNvSpPr>
          <p:nvPr/>
        </p:nvSpPr>
        <p:spPr>
          <a:xfrm>
            <a:off x="-75191" y="6018464"/>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Alexei Trundle 2017</a:t>
            </a:r>
          </a:p>
        </p:txBody>
      </p:sp>
      <p:pic>
        <p:nvPicPr>
          <p:cNvPr id="9" name="Picture 8" descr="A close up of a logo&#10;&#10;Description generated with very high confidence">
            <a:extLst>
              <a:ext uri="{FF2B5EF4-FFF2-40B4-BE49-F238E27FC236}">
                <a16:creationId xmlns:a16="http://schemas.microsoft.com/office/drawing/2014/main" id="{3F7D7ECD-E8C2-5547-AD67-172DA4BCA559}"/>
              </a:ext>
            </a:extLst>
          </p:cNvPr>
          <p:cNvPicPr>
            <a:picLocks noChangeAspect="1"/>
          </p:cNvPicPr>
          <p:nvPr/>
        </p:nvPicPr>
        <p:blipFill rotWithShape="1">
          <a:blip r:embed="rId4" cstate="hqprint">
            <a:extLst>
              <a:ext uri="{BEBA8EAE-BF5A-486C-A8C5-ECC9F3942E4B}">
                <a14:imgProps xmlns:a14="http://schemas.microsoft.com/office/drawing/2010/main">
                  <a14:imgLayer r:embed="rId5">
                    <a14:imgEffect>
                      <a14:brightnessContrast bright="40000" contrast="-40000"/>
                    </a14:imgEffect>
                  </a14:imgLayer>
                </a14:imgProps>
              </a:ext>
              <a:ext uri="{28A0092B-C50C-407E-A947-70E740481C1C}">
                <a14:useLocalDpi xmlns:a14="http://schemas.microsoft.com/office/drawing/2010/main"/>
              </a:ext>
            </a:extLst>
          </a:blip>
          <a:srcRect/>
          <a:stretch/>
        </p:blipFill>
        <p:spPr>
          <a:xfrm>
            <a:off x="9999992" y="5853451"/>
            <a:ext cx="2192008" cy="1004547"/>
          </a:xfrm>
          <a:prstGeom prst="rect">
            <a:avLst/>
          </a:prstGeom>
        </p:spPr>
      </p:pic>
      <p:cxnSp>
        <p:nvCxnSpPr>
          <p:cNvPr id="11" name="Straight Connector 10">
            <a:extLst>
              <a:ext uri="{FF2B5EF4-FFF2-40B4-BE49-F238E27FC236}">
                <a16:creationId xmlns:a16="http://schemas.microsoft.com/office/drawing/2014/main" id="{1A72DE2D-237C-A247-8BCD-1E4F9A971574}"/>
              </a:ext>
            </a:extLst>
          </p:cNvPr>
          <p:cNvCxnSpPr>
            <a:cxnSpLocks/>
          </p:cNvCxnSpPr>
          <p:nvPr/>
        </p:nvCxnSpPr>
        <p:spPr>
          <a:xfrm flipV="1">
            <a:off x="9924800" y="5969912"/>
            <a:ext cx="0" cy="71259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 Placeholder 4">
            <a:extLst>
              <a:ext uri="{FF2B5EF4-FFF2-40B4-BE49-F238E27FC236}">
                <a16:creationId xmlns:a16="http://schemas.microsoft.com/office/drawing/2014/main" id="{715110F2-6A30-B544-B89F-0E33C582BF50}"/>
              </a:ext>
            </a:extLst>
          </p:cNvPr>
          <p:cNvSpPr txBox="1">
            <a:spLocks/>
          </p:cNvSpPr>
          <p:nvPr/>
        </p:nvSpPr>
        <p:spPr>
          <a:xfrm>
            <a:off x="7697375" y="5925224"/>
            <a:ext cx="2192009" cy="1368227"/>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spcAft>
                <a:spcPts val="0"/>
              </a:spcAft>
            </a:pPr>
            <a:r>
              <a:rPr lang="en-AU" sz="1200" dirty="0"/>
              <a:t>Melbourne </a:t>
            </a:r>
          </a:p>
          <a:p>
            <a:pPr algn="r">
              <a:spcAft>
                <a:spcPts val="0"/>
              </a:spcAft>
            </a:pPr>
            <a:r>
              <a:rPr lang="en-AU" sz="1200" dirty="0"/>
              <a:t>School of Design</a:t>
            </a:r>
          </a:p>
          <a:p>
            <a:pPr algn="r">
              <a:spcAft>
                <a:spcPts val="0"/>
              </a:spcAft>
            </a:pPr>
            <a:endParaRPr lang="en-AU" sz="300" dirty="0"/>
          </a:p>
          <a:p>
            <a:pPr lvl="1" algn="r"/>
            <a:r>
              <a:rPr lang="en-AU" sz="1050" dirty="0"/>
              <a:t>Faculty of Architecture, </a:t>
            </a:r>
          </a:p>
          <a:p>
            <a:pPr lvl="1" algn="r"/>
            <a:r>
              <a:rPr lang="en-AU" sz="1050" dirty="0"/>
              <a:t>Building &amp; Planning</a:t>
            </a:r>
            <a:endParaRPr lang="en-AU" sz="1100" dirty="0"/>
          </a:p>
          <a:p>
            <a:pPr algn="r"/>
            <a:endParaRPr lang="en-AU" sz="1100" dirty="0"/>
          </a:p>
        </p:txBody>
      </p:sp>
      <p:pic>
        <p:nvPicPr>
          <p:cNvPr id="14" name="Picture 13">
            <a:extLst>
              <a:ext uri="{FF2B5EF4-FFF2-40B4-BE49-F238E27FC236}">
                <a16:creationId xmlns:a16="http://schemas.microsoft.com/office/drawing/2014/main" id="{AA57FADA-229C-B743-A377-DAC7CBF50F84}"/>
              </a:ext>
            </a:extLst>
          </p:cNvPr>
          <p:cNvPicPr>
            <a:picLocks noChangeAspect="1"/>
          </p:cNvPicPr>
          <p:nvPr/>
        </p:nvPicPr>
        <p:blipFill>
          <a:blip r:embed="rId6">
            <a:biLevel thresh="50000"/>
          </a:blip>
          <a:stretch>
            <a:fillRect/>
          </a:stretch>
        </p:blipFill>
        <p:spPr>
          <a:xfrm>
            <a:off x="1160" y="-8601"/>
            <a:ext cx="1440000" cy="1440000"/>
          </a:xfrm>
          <a:prstGeom prst="rect">
            <a:avLst/>
          </a:prstGeom>
        </p:spPr>
      </p:pic>
      <p:sp>
        <p:nvSpPr>
          <p:cNvPr id="3" name="Rectangle 2">
            <a:extLst>
              <a:ext uri="{FF2B5EF4-FFF2-40B4-BE49-F238E27FC236}">
                <a16:creationId xmlns:a16="http://schemas.microsoft.com/office/drawing/2014/main" id="{46B55B8D-C99F-EF4F-BA31-2FE391F4FF21}"/>
              </a:ext>
            </a:extLst>
          </p:cNvPr>
          <p:cNvSpPr/>
          <p:nvPr/>
        </p:nvSpPr>
        <p:spPr>
          <a:xfrm>
            <a:off x="500063" y="4840028"/>
            <a:ext cx="3918060" cy="369332"/>
          </a:xfrm>
          <a:prstGeom prst="rect">
            <a:avLst/>
          </a:prstGeom>
        </p:spPr>
        <p:txBody>
          <a:bodyPr wrap="none">
            <a:spAutoFit/>
          </a:bodyPr>
          <a:lstStyle/>
          <a:p>
            <a:r>
              <a:rPr lang="en-AU" b="1" dirty="0">
                <a:latin typeface="Georgia" panose="02040502050405020303" pitchFamily="18" charset="0"/>
              </a:rPr>
              <a:t>Endogenous Climate Resilience</a:t>
            </a:r>
          </a:p>
        </p:txBody>
      </p:sp>
    </p:spTree>
    <p:extLst>
      <p:ext uri="{BB962C8B-B14F-4D97-AF65-F5344CB8AC3E}">
        <p14:creationId xmlns:p14="http://schemas.microsoft.com/office/powerpoint/2010/main" val="5724851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7D70B15C-2379-4246-A1CA-F49F436FD28D}"/>
              </a:ext>
            </a:extLst>
          </p:cNvPr>
          <p:cNvGrpSpPr/>
          <p:nvPr/>
        </p:nvGrpSpPr>
        <p:grpSpPr>
          <a:xfrm>
            <a:off x="7233277" y="1231900"/>
            <a:ext cx="4766699" cy="5072297"/>
            <a:chOff x="7233277" y="1231900"/>
            <a:chExt cx="4766699" cy="5072297"/>
          </a:xfrm>
        </p:grpSpPr>
        <p:pic>
          <p:nvPicPr>
            <p:cNvPr id="5" name="Picture 4">
              <a:extLst>
                <a:ext uri="{FF2B5EF4-FFF2-40B4-BE49-F238E27FC236}">
                  <a16:creationId xmlns:a16="http://schemas.microsoft.com/office/drawing/2014/main" id="{0134BF3A-6E77-8646-9E73-1F6FD0594081}"/>
                </a:ext>
              </a:extLst>
            </p:cNvPr>
            <p:cNvPicPr/>
            <p:nvPr/>
          </p:nvPicPr>
          <p:blipFill rotWithShape="1">
            <a:blip r:embed="rId3" cstate="print">
              <a:extLst>
                <a:ext uri="{28A0092B-C50C-407E-A947-70E740481C1C}">
                  <a14:useLocalDpi xmlns:a14="http://schemas.microsoft.com/office/drawing/2010/main" val="0"/>
                </a:ext>
              </a:extLst>
            </a:blip>
            <a:srcRect l="27398" t="15584" r="13846" b="7148"/>
            <a:stretch/>
          </p:blipFill>
          <p:spPr bwMode="auto">
            <a:xfrm>
              <a:off x="7233277" y="1231900"/>
              <a:ext cx="4740080" cy="4417626"/>
            </a:xfrm>
            <a:prstGeom prst="rect">
              <a:avLst/>
            </a:prstGeom>
            <a:noFill/>
            <a:ln>
              <a:noFill/>
            </a:ln>
            <a:extLst>
              <a:ext uri="{53640926-AAD7-44D8-BBD7-CCE9431645EC}">
                <a14:shadowObscured xmlns:a14="http://schemas.microsoft.com/office/drawing/2010/main"/>
              </a:ext>
            </a:extLst>
          </p:spPr>
        </p:pic>
        <p:pic>
          <p:nvPicPr>
            <p:cNvPr id="9" name="Picture 8">
              <a:extLst>
                <a:ext uri="{FF2B5EF4-FFF2-40B4-BE49-F238E27FC236}">
                  <a16:creationId xmlns:a16="http://schemas.microsoft.com/office/drawing/2014/main" id="{871D5D36-EE8C-0347-96AF-0405DB947621}"/>
                </a:ext>
              </a:extLst>
            </p:cNvPr>
            <p:cNvPicPr/>
            <p:nvPr/>
          </p:nvPicPr>
          <p:blipFill rotWithShape="1">
            <a:blip r:embed="rId3" cstate="print">
              <a:extLst>
                <a:ext uri="{28A0092B-C50C-407E-A947-70E740481C1C}">
                  <a14:useLocalDpi xmlns:a14="http://schemas.microsoft.com/office/drawing/2010/main" val="0"/>
                </a:ext>
              </a:extLst>
            </a:blip>
            <a:srcRect l="7044" t="62433" r="73237" b="9778"/>
            <a:stretch/>
          </p:blipFill>
          <p:spPr bwMode="auto">
            <a:xfrm>
              <a:off x="7414243" y="4860896"/>
              <a:ext cx="1441955" cy="1440099"/>
            </a:xfrm>
            <a:prstGeom prst="rect">
              <a:avLst/>
            </a:prstGeom>
            <a:noFill/>
            <a:ln>
              <a:noFill/>
            </a:ln>
            <a:extLst>
              <a:ext uri="{53640926-AAD7-44D8-BBD7-CCE9431645EC}">
                <a14:shadowObscured xmlns:a14="http://schemas.microsoft.com/office/drawing/2010/main"/>
              </a:ext>
            </a:extLst>
          </p:spPr>
        </p:pic>
        <p:pic>
          <p:nvPicPr>
            <p:cNvPr id="40" name="Picture 39">
              <a:extLst>
                <a:ext uri="{FF2B5EF4-FFF2-40B4-BE49-F238E27FC236}">
                  <a16:creationId xmlns:a16="http://schemas.microsoft.com/office/drawing/2014/main" id="{A5439636-B05E-AA40-9814-CFFB47AA80CC}"/>
                </a:ext>
              </a:extLst>
            </p:cNvPr>
            <p:cNvPicPr/>
            <p:nvPr/>
          </p:nvPicPr>
          <p:blipFill rotWithShape="1">
            <a:blip r:embed="rId3" cstate="print">
              <a:extLst>
                <a:ext uri="{28A0092B-C50C-407E-A947-70E740481C1C}">
                  <a14:useLocalDpi xmlns:a14="http://schemas.microsoft.com/office/drawing/2010/main" val="0"/>
                </a:ext>
              </a:extLst>
            </a:blip>
            <a:srcRect l="6162" t="92383" r="55956" b="2698"/>
            <a:stretch/>
          </p:blipFill>
          <p:spPr bwMode="auto">
            <a:xfrm>
              <a:off x="8943879" y="6022962"/>
              <a:ext cx="3056097" cy="281235"/>
            </a:xfrm>
            <a:prstGeom prst="rect">
              <a:avLst/>
            </a:prstGeom>
            <a:noFill/>
            <a:ln>
              <a:noFill/>
            </a:ln>
            <a:extLst>
              <a:ext uri="{53640926-AAD7-44D8-BBD7-CCE9431645EC}">
                <a14:shadowObscured xmlns:a14="http://schemas.microsoft.com/office/drawing/2010/main"/>
              </a:ext>
            </a:extLst>
          </p:spPr>
        </p:pic>
      </p:grpSp>
      <p:sp>
        <p:nvSpPr>
          <p:cNvPr id="3" name="Title 2">
            <a:extLst>
              <a:ext uri="{FF2B5EF4-FFF2-40B4-BE49-F238E27FC236}">
                <a16:creationId xmlns:a16="http://schemas.microsoft.com/office/drawing/2014/main" id="{C4B740FD-4F38-744E-A597-1B99310C6098}"/>
              </a:ext>
            </a:extLst>
          </p:cNvPr>
          <p:cNvSpPr>
            <a:spLocks noGrp="1"/>
          </p:cNvSpPr>
          <p:nvPr>
            <p:ph type="title"/>
          </p:nvPr>
        </p:nvSpPr>
        <p:spPr/>
        <p:txBody>
          <a:bodyPr/>
          <a:lstStyle/>
          <a:p>
            <a:r>
              <a:rPr lang="en-US" dirty="0"/>
              <a:t>Municipal Boundaries: Colonialism &amp; </a:t>
            </a:r>
            <a:r>
              <a:rPr lang="en-US" i="1" dirty="0" err="1"/>
              <a:t>Kastom</a:t>
            </a:r>
            <a:endParaRPr lang="en-US" i="1" dirty="0"/>
          </a:p>
        </p:txBody>
      </p:sp>
      <p:pic>
        <p:nvPicPr>
          <p:cNvPr id="4" name="Picture 3">
            <a:extLst>
              <a:ext uri="{FF2B5EF4-FFF2-40B4-BE49-F238E27FC236}">
                <a16:creationId xmlns:a16="http://schemas.microsoft.com/office/drawing/2014/main" id="{0A31A4D5-80BE-E14B-87C4-863FF3404715}"/>
              </a:ext>
            </a:extLst>
          </p:cNvPr>
          <p:cNvPicPr/>
          <p:nvPr/>
        </p:nvPicPr>
        <p:blipFill rotWithShape="1">
          <a:blip r:embed="rId4" cstate="print">
            <a:extLst>
              <a:ext uri="{28A0092B-C50C-407E-A947-70E740481C1C}">
                <a14:useLocalDpi xmlns:a14="http://schemas.microsoft.com/office/drawing/2010/main" val="0"/>
              </a:ext>
            </a:extLst>
          </a:blip>
          <a:srcRect l="1228" t="1851" r="4213" b="1978"/>
          <a:stretch/>
        </p:blipFill>
        <p:spPr bwMode="auto">
          <a:xfrm>
            <a:off x="98739" y="1133303"/>
            <a:ext cx="7134538" cy="5155269"/>
          </a:xfrm>
          <a:prstGeom prst="rect">
            <a:avLst/>
          </a:prstGeom>
          <a:noFill/>
          <a:ln>
            <a:noFill/>
          </a:ln>
          <a:extLst>
            <a:ext uri="{53640926-AAD7-44D8-BBD7-CCE9431645EC}">
              <a14:shadowObscured xmlns:a14="http://schemas.microsoft.com/office/drawing/2010/main"/>
            </a:ext>
          </a:extLst>
        </p:spPr>
      </p:pic>
      <p:grpSp>
        <p:nvGrpSpPr>
          <p:cNvPr id="8" name="Group 7">
            <a:extLst>
              <a:ext uri="{FF2B5EF4-FFF2-40B4-BE49-F238E27FC236}">
                <a16:creationId xmlns:a16="http://schemas.microsoft.com/office/drawing/2014/main" id="{F3B9A1F5-D3B7-A042-A455-C4EA674DAB7D}"/>
              </a:ext>
            </a:extLst>
          </p:cNvPr>
          <p:cNvGrpSpPr/>
          <p:nvPr/>
        </p:nvGrpSpPr>
        <p:grpSpPr>
          <a:xfrm>
            <a:off x="218643" y="1054100"/>
            <a:ext cx="6963834" cy="2757408"/>
            <a:chOff x="218643" y="1041400"/>
            <a:chExt cx="6963834" cy="2757408"/>
          </a:xfrm>
        </p:grpSpPr>
        <p:sp>
          <p:nvSpPr>
            <p:cNvPr id="7" name="Rectangle 6">
              <a:extLst>
                <a:ext uri="{FF2B5EF4-FFF2-40B4-BE49-F238E27FC236}">
                  <a16:creationId xmlns:a16="http://schemas.microsoft.com/office/drawing/2014/main" id="{71D01DBF-4E15-6947-99D1-8C01A11698A3}"/>
                </a:ext>
              </a:extLst>
            </p:cNvPr>
            <p:cNvSpPr/>
            <p:nvPr/>
          </p:nvSpPr>
          <p:spPr>
            <a:xfrm>
              <a:off x="218643" y="1059025"/>
              <a:ext cx="6963834" cy="273978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2EF4B6E8-EB34-F54C-978F-D42F45198967}"/>
                </a:ext>
              </a:extLst>
            </p:cNvPr>
            <p:cNvPicPr/>
            <p:nvPr/>
          </p:nvPicPr>
          <p:blipFill rotWithShape="1">
            <a:blip r:embed="rId5" cstate="print">
              <a:extLst>
                <a:ext uri="{28A0092B-C50C-407E-A947-70E740481C1C}">
                  <a14:useLocalDpi xmlns:a14="http://schemas.microsoft.com/office/drawing/2010/main" val="0"/>
                </a:ext>
              </a:extLst>
            </a:blip>
            <a:srcRect l="4733" t="647" b="7828"/>
            <a:stretch/>
          </p:blipFill>
          <p:spPr bwMode="auto">
            <a:xfrm>
              <a:off x="796539" y="1041400"/>
              <a:ext cx="5892770" cy="2739783"/>
            </a:xfrm>
            <a:prstGeom prst="rect">
              <a:avLst/>
            </a:prstGeom>
            <a:ln>
              <a:noFill/>
            </a:ln>
            <a:extLst>
              <a:ext uri="{53640926-AAD7-44D8-BBD7-CCE9431645EC}">
                <a14:shadowObscured xmlns:a14="http://schemas.microsoft.com/office/drawing/2010/main"/>
              </a:ext>
            </a:extLst>
          </p:spPr>
        </p:pic>
      </p:grpSp>
      <p:sp>
        <p:nvSpPr>
          <p:cNvPr id="12" name="TextBox 11">
            <a:extLst>
              <a:ext uri="{FF2B5EF4-FFF2-40B4-BE49-F238E27FC236}">
                <a16:creationId xmlns:a16="http://schemas.microsoft.com/office/drawing/2014/main" id="{E2EFC2BB-7FAA-EC47-BBCB-CE5BEC170949}"/>
              </a:ext>
            </a:extLst>
          </p:cNvPr>
          <p:cNvSpPr txBox="1"/>
          <p:nvPr/>
        </p:nvSpPr>
        <p:spPr>
          <a:xfrm>
            <a:off x="6537960" y="3097530"/>
            <a:ext cx="184731" cy="369332"/>
          </a:xfrm>
          <a:prstGeom prst="rect">
            <a:avLst/>
          </a:prstGeom>
          <a:noFill/>
        </p:spPr>
        <p:txBody>
          <a:bodyPr wrap="none" rtlCol="0">
            <a:spAutoFit/>
          </a:bodyPr>
          <a:lstStyle/>
          <a:p>
            <a:endParaRPr lang="en-US" dirty="0"/>
          </a:p>
        </p:txBody>
      </p:sp>
      <p:grpSp>
        <p:nvGrpSpPr>
          <p:cNvPr id="21" name="Group 20">
            <a:extLst>
              <a:ext uri="{FF2B5EF4-FFF2-40B4-BE49-F238E27FC236}">
                <a16:creationId xmlns:a16="http://schemas.microsoft.com/office/drawing/2014/main" id="{5B364C6D-223A-CD47-8050-C3761B1E1DA2}"/>
              </a:ext>
            </a:extLst>
          </p:cNvPr>
          <p:cNvGrpSpPr/>
          <p:nvPr/>
        </p:nvGrpSpPr>
        <p:grpSpPr>
          <a:xfrm>
            <a:off x="6508664" y="2337832"/>
            <a:ext cx="3401146" cy="369332"/>
            <a:chOff x="6508664" y="2337832"/>
            <a:chExt cx="3401146" cy="369332"/>
          </a:xfrm>
        </p:grpSpPr>
        <p:cxnSp>
          <p:nvCxnSpPr>
            <p:cNvPr id="11" name="Straight Arrow Connector 10">
              <a:extLst>
                <a:ext uri="{FF2B5EF4-FFF2-40B4-BE49-F238E27FC236}">
                  <a16:creationId xmlns:a16="http://schemas.microsoft.com/office/drawing/2014/main" id="{F071000B-B4A6-E34D-9B48-1A99C81E337A}"/>
                </a:ext>
              </a:extLst>
            </p:cNvPr>
            <p:cNvCxnSpPr>
              <a:cxnSpLocks/>
            </p:cNvCxnSpPr>
            <p:nvPr/>
          </p:nvCxnSpPr>
          <p:spPr>
            <a:xfrm flipH="1">
              <a:off x="7233278" y="2522498"/>
              <a:ext cx="2676532" cy="0"/>
            </a:xfrm>
            <a:prstGeom prst="straightConnector1">
              <a:avLst/>
            </a:prstGeom>
            <a:ln w="66675">
              <a:solidFill>
                <a:schemeClr val="tx1">
                  <a:lumMod val="85000"/>
                  <a:lumOff val="1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AEEDFB86-6BB8-D844-92C6-B3F01EECCF26}"/>
                </a:ext>
              </a:extLst>
            </p:cNvPr>
            <p:cNvSpPr txBox="1"/>
            <p:nvPr/>
          </p:nvSpPr>
          <p:spPr>
            <a:xfrm>
              <a:off x="6508664" y="2337832"/>
              <a:ext cx="758541" cy="369332"/>
            </a:xfrm>
            <a:prstGeom prst="rect">
              <a:avLst/>
            </a:prstGeom>
            <a:noFill/>
          </p:spPr>
          <p:txBody>
            <a:bodyPr wrap="none" rtlCol="0">
              <a:spAutoFit/>
            </a:bodyPr>
            <a:lstStyle/>
            <a:p>
              <a:r>
                <a:rPr lang="en-US" b="1" dirty="0"/>
                <a:t>34.6%</a:t>
              </a:r>
            </a:p>
          </p:txBody>
        </p:sp>
      </p:grpSp>
      <p:grpSp>
        <p:nvGrpSpPr>
          <p:cNvPr id="20" name="Group 19">
            <a:extLst>
              <a:ext uri="{FF2B5EF4-FFF2-40B4-BE49-F238E27FC236}">
                <a16:creationId xmlns:a16="http://schemas.microsoft.com/office/drawing/2014/main" id="{FE1B1DE1-5850-7D49-B8ED-156F4FF23549}"/>
              </a:ext>
            </a:extLst>
          </p:cNvPr>
          <p:cNvGrpSpPr/>
          <p:nvPr/>
        </p:nvGrpSpPr>
        <p:grpSpPr>
          <a:xfrm>
            <a:off x="5472136" y="2959030"/>
            <a:ext cx="3742356" cy="276999"/>
            <a:chOff x="5472136" y="2959030"/>
            <a:chExt cx="3742356" cy="276999"/>
          </a:xfrm>
        </p:grpSpPr>
        <p:cxnSp>
          <p:nvCxnSpPr>
            <p:cNvPr id="17" name="Straight Arrow Connector 16">
              <a:extLst>
                <a:ext uri="{FF2B5EF4-FFF2-40B4-BE49-F238E27FC236}">
                  <a16:creationId xmlns:a16="http://schemas.microsoft.com/office/drawing/2014/main" id="{D247A136-5546-074B-8C8F-C990A68741F9}"/>
                </a:ext>
              </a:extLst>
            </p:cNvPr>
            <p:cNvCxnSpPr>
              <a:cxnSpLocks/>
            </p:cNvCxnSpPr>
            <p:nvPr/>
          </p:nvCxnSpPr>
          <p:spPr>
            <a:xfrm flipH="1">
              <a:off x="6000750" y="3097530"/>
              <a:ext cx="3213742" cy="0"/>
            </a:xfrm>
            <a:prstGeom prst="straightConnector1">
              <a:avLst/>
            </a:prstGeom>
            <a:ln w="666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31406E30-A702-BD44-B1E3-0FBF81CB5D3E}"/>
                </a:ext>
              </a:extLst>
            </p:cNvPr>
            <p:cNvSpPr txBox="1"/>
            <p:nvPr/>
          </p:nvSpPr>
          <p:spPr>
            <a:xfrm>
              <a:off x="5472136" y="2959030"/>
              <a:ext cx="574196" cy="276999"/>
            </a:xfrm>
            <a:prstGeom prst="rect">
              <a:avLst/>
            </a:prstGeom>
            <a:noFill/>
          </p:spPr>
          <p:txBody>
            <a:bodyPr wrap="none" rtlCol="0">
              <a:spAutoFit/>
            </a:bodyPr>
            <a:lstStyle/>
            <a:p>
              <a:r>
                <a:rPr lang="en-US" sz="1200" b="1" dirty="0">
                  <a:solidFill>
                    <a:schemeClr val="bg1"/>
                  </a:solidFill>
                </a:rPr>
                <a:t>14.6%</a:t>
              </a:r>
            </a:p>
          </p:txBody>
        </p:sp>
      </p:grpSp>
      <p:grpSp>
        <p:nvGrpSpPr>
          <p:cNvPr id="26" name="Group 25">
            <a:extLst>
              <a:ext uri="{FF2B5EF4-FFF2-40B4-BE49-F238E27FC236}">
                <a16:creationId xmlns:a16="http://schemas.microsoft.com/office/drawing/2014/main" id="{3FD7AA89-93E6-1540-8281-7F82ECB924D7}"/>
              </a:ext>
            </a:extLst>
          </p:cNvPr>
          <p:cNvGrpSpPr/>
          <p:nvPr/>
        </p:nvGrpSpPr>
        <p:grpSpPr>
          <a:xfrm>
            <a:off x="6887935" y="2707163"/>
            <a:ext cx="1269166" cy="1257737"/>
            <a:chOff x="6887935" y="2707163"/>
            <a:chExt cx="1269166" cy="1257737"/>
          </a:xfrm>
        </p:grpSpPr>
        <p:cxnSp>
          <p:nvCxnSpPr>
            <p:cNvPr id="23" name="Elbow Connector 22">
              <a:extLst>
                <a:ext uri="{FF2B5EF4-FFF2-40B4-BE49-F238E27FC236}">
                  <a16:creationId xmlns:a16="http://schemas.microsoft.com/office/drawing/2014/main" id="{A54EB380-6430-1E4B-B8BD-B161A7ABF039}"/>
                </a:ext>
              </a:extLst>
            </p:cNvPr>
            <p:cNvCxnSpPr/>
            <p:nvPr/>
          </p:nvCxnSpPr>
          <p:spPr>
            <a:xfrm rot="16200000" flipH="1">
              <a:off x="6426763" y="3168335"/>
              <a:ext cx="1086719" cy="164376"/>
            </a:xfrm>
            <a:prstGeom prst="bentConnector3">
              <a:avLst>
                <a:gd name="adj1" fmla="val 99434"/>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2F0B474-A86D-5E4D-95A2-136BE79F7C5C}"/>
                </a:ext>
              </a:extLst>
            </p:cNvPr>
            <p:cNvSpPr txBox="1"/>
            <p:nvPr/>
          </p:nvSpPr>
          <p:spPr>
            <a:xfrm>
              <a:off x="7052311" y="3595568"/>
              <a:ext cx="1104790" cy="369332"/>
            </a:xfrm>
            <a:prstGeom prst="rect">
              <a:avLst/>
            </a:prstGeom>
            <a:noFill/>
          </p:spPr>
          <p:txBody>
            <a:bodyPr wrap="none" rtlCol="0">
              <a:spAutoFit/>
            </a:bodyPr>
            <a:lstStyle/>
            <a:p>
              <a:r>
                <a:rPr lang="en-US" b="1" dirty="0"/>
                <a:t>(in 2016!)</a:t>
              </a:r>
            </a:p>
          </p:txBody>
        </p:sp>
      </p:grpSp>
      <p:sp>
        <p:nvSpPr>
          <p:cNvPr id="33" name="Rectangle 32">
            <a:extLst>
              <a:ext uri="{FF2B5EF4-FFF2-40B4-BE49-F238E27FC236}">
                <a16:creationId xmlns:a16="http://schemas.microsoft.com/office/drawing/2014/main" id="{5E27B156-9265-6E4F-BDC3-FB2C4477001F}"/>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hevron 33">
            <a:extLst>
              <a:ext uri="{FF2B5EF4-FFF2-40B4-BE49-F238E27FC236}">
                <a16:creationId xmlns:a16="http://schemas.microsoft.com/office/drawing/2014/main" id="{64ED07FC-1D6B-564B-A30C-6499985A5940}"/>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35" name="Chevron 34">
            <a:extLst>
              <a:ext uri="{FF2B5EF4-FFF2-40B4-BE49-F238E27FC236}">
                <a16:creationId xmlns:a16="http://schemas.microsoft.com/office/drawing/2014/main" id="{3BF80BA0-1A11-2243-8127-F3FCE8B7DB32}"/>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36" name="Chevron 35">
            <a:extLst>
              <a:ext uri="{FF2B5EF4-FFF2-40B4-BE49-F238E27FC236}">
                <a16:creationId xmlns:a16="http://schemas.microsoft.com/office/drawing/2014/main" id="{291562D4-9E82-244C-AEDA-9FB817792FE0}"/>
              </a:ext>
            </a:extLst>
          </p:cNvPr>
          <p:cNvSpPr/>
          <p:nvPr/>
        </p:nvSpPr>
        <p:spPr>
          <a:xfrm>
            <a:off x="40715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Findings</a:t>
            </a:r>
            <a:endParaRPr lang="en-US" sz="1400" b="1" dirty="0">
              <a:solidFill>
                <a:schemeClr val="tx1"/>
              </a:solidFill>
            </a:endParaRPr>
          </a:p>
        </p:txBody>
      </p:sp>
      <p:sp>
        <p:nvSpPr>
          <p:cNvPr id="37" name="Chevron 36">
            <a:extLst>
              <a:ext uri="{FF2B5EF4-FFF2-40B4-BE49-F238E27FC236}">
                <a16:creationId xmlns:a16="http://schemas.microsoft.com/office/drawing/2014/main" id="{409938F7-B7CC-1B40-8B9D-003743CA3E68}"/>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38" name="Chevron 37">
            <a:extLst>
              <a:ext uri="{FF2B5EF4-FFF2-40B4-BE49-F238E27FC236}">
                <a16:creationId xmlns:a16="http://schemas.microsoft.com/office/drawing/2014/main" id="{D0A14149-C77F-664C-98F3-79A51E4E4BEE}"/>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41" name="TextBox 40">
            <a:extLst>
              <a:ext uri="{FF2B5EF4-FFF2-40B4-BE49-F238E27FC236}">
                <a16:creationId xmlns:a16="http://schemas.microsoft.com/office/drawing/2014/main" id="{C7D72F52-081C-CC40-9A5F-1568BD0A72D1}"/>
              </a:ext>
            </a:extLst>
          </p:cNvPr>
          <p:cNvSpPr txBox="1"/>
          <p:nvPr/>
        </p:nvSpPr>
        <p:spPr>
          <a:xfrm>
            <a:off x="9531341" y="5722107"/>
            <a:ext cx="2561920" cy="253916"/>
          </a:xfrm>
          <a:prstGeom prst="rect">
            <a:avLst/>
          </a:prstGeom>
          <a:noFill/>
        </p:spPr>
        <p:txBody>
          <a:bodyPr wrap="none" rtlCol="0">
            <a:spAutoFit/>
          </a:bodyPr>
          <a:lstStyle/>
          <a:p>
            <a:r>
              <a:rPr lang="en-US" sz="1050" dirty="0"/>
              <a:t>Source: Author using VNSO &amp; UNDESA data</a:t>
            </a:r>
          </a:p>
        </p:txBody>
      </p:sp>
      <p:sp>
        <p:nvSpPr>
          <p:cNvPr id="43" name="Text Placeholder 4">
            <a:extLst>
              <a:ext uri="{FF2B5EF4-FFF2-40B4-BE49-F238E27FC236}">
                <a16:creationId xmlns:a16="http://schemas.microsoft.com/office/drawing/2014/main" id="{B374EFFE-6A9D-7841-B31B-43D330833308}"/>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11</a:t>
            </a:fld>
            <a:endParaRPr lang="en-AU" sz="700" dirty="0"/>
          </a:p>
        </p:txBody>
      </p:sp>
    </p:spTree>
    <p:extLst>
      <p:ext uri="{BB962C8B-B14F-4D97-AF65-F5344CB8AC3E}">
        <p14:creationId xmlns:p14="http://schemas.microsoft.com/office/powerpoint/2010/main" val="2409999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E9CAADA-087F-EC47-968E-D0597565801A}"/>
              </a:ext>
            </a:extLst>
          </p:cNvPr>
          <p:cNvSpPr>
            <a:spLocks noGrp="1"/>
          </p:cNvSpPr>
          <p:nvPr>
            <p:ph type="title"/>
          </p:nvPr>
        </p:nvSpPr>
        <p:spPr/>
        <p:txBody>
          <a:bodyPr/>
          <a:lstStyle/>
          <a:p>
            <a:r>
              <a:rPr lang="en-US" sz="2800" dirty="0"/>
              <a:t>Climate Resilience &amp; Development: Global Finance</a:t>
            </a:r>
          </a:p>
        </p:txBody>
      </p:sp>
      <p:sp>
        <p:nvSpPr>
          <p:cNvPr id="12" name="Content Placeholder 2">
            <a:extLst>
              <a:ext uri="{FF2B5EF4-FFF2-40B4-BE49-F238E27FC236}">
                <a16:creationId xmlns:a16="http://schemas.microsoft.com/office/drawing/2014/main" id="{E471E5ED-72DC-A74D-8324-074A014F2CC9}"/>
              </a:ext>
            </a:extLst>
          </p:cNvPr>
          <p:cNvSpPr txBox="1">
            <a:spLocks/>
          </p:cNvSpPr>
          <p:nvPr/>
        </p:nvSpPr>
        <p:spPr>
          <a:xfrm>
            <a:off x="247135" y="4381269"/>
            <a:ext cx="11697729" cy="856827"/>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600" dirty="0">
                <a:solidFill>
                  <a:schemeClr val="bg1"/>
                </a:solidFill>
                <a:latin typeface="Georgia" panose="02040502050405020303" pitchFamily="18" charset="0"/>
              </a:rPr>
              <a:t>Of the 32 projects referring directly to resilience 56 percent preface its use with an aim to ‘strengthen’, ‘increase’, or ‘enhance’ the existing system state, while a further 16 percent set out an objective to ‘build’ or ‘create’ resilience within their focal areas. </a:t>
            </a:r>
          </a:p>
        </p:txBody>
      </p:sp>
      <p:sp>
        <p:nvSpPr>
          <p:cNvPr id="11" name="Rectangle 10">
            <a:extLst>
              <a:ext uri="{FF2B5EF4-FFF2-40B4-BE49-F238E27FC236}">
                <a16:creationId xmlns:a16="http://schemas.microsoft.com/office/drawing/2014/main" id="{141BEF28-45C0-B14B-A2C5-171876B095D2}"/>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Chevron 19">
            <a:extLst>
              <a:ext uri="{FF2B5EF4-FFF2-40B4-BE49-F238E27FC236}">
                <a16:creationId xmlns:a16="http://schemas.microsoft.com/office/drawing/2014/main" id="{24EAAD33-CF64-9D4C-9C7C-B6699455ED3C}"/>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21" name="Chevron 20">
            <a:extLst>
              <a:ext uri="{FF2B5EF4-FFF2-40B4-BE49-F238E27FC236}">
                <a16:creationId xmlns:a16="http://schemas.microsoft.com/office/drawing/2014/main" id="{9C9E4B68-5DE5-5C4C-8C88-F018BE4E3F27}"/>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22" name="Chevron 21">
            <a:extLst>
              <a:ext uri="{FF2B5EF4-FFF2-40B4-BE49-F238E27FC236}">
                <a16:creationId xmlns:a16="http://schemas.microsoft.com/office/drawing/2014/main" id="{C8C06A3F-DC20-9E43-8E90-36104EA41F6A}"/>
              </a:ext>
            </a:extLst>
          </p:cNvPr>
          <p:cNvSpPr/>
          <p:nvPr/>
        </p:nvSpPr>
        <p:spPr>
          <a:xfrm>
            <a:off x="40715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Findings</a:t>
            </a:r>
            <a:endParaRPr lang="en-US" sz="1400" b="1" dirty="0">
              <a:solidFill>
                <a:schemeClr val="tx1"/>
              </a:solidFill>
            </a:endParaRPr>
          </a:p>
        </p:txBody>
      </p:sp>
      <p:sp>
        <p:nvSpPr>
          <p:cNvPr id="23" name="Chevron 22">
            <a:extLst>
              <a:ext uri="{FF2B5EF4-FFF2-40B4-BE49-F238E27FC236}">
                <a16:creationId xmlns:a16="http://schemas.microsoft.com/office/drawing/2014/main" id="{786C7D73-2BDB-E740-B576-35D14C06F645}"/>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24" name="Chevron 23">
            <a:extLst>
              <a:ext uri="{FF2B5EF4-FFF2-40B4-BE49-F238E27FC236}">
                <a16:creationId xmlns:a16="http://schemas.microsoft.com/office/drawing/2014/main" id="{507BA282-7674-DF43-95F7-FDF752E68C88}"/>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0" name="Text Placeholder 4">
            <a:extLst>
              <a:ext uri="{FF2B5EF4-FFF2-40B4-BE49-F238E27FC236}">
                <a16:creationId xmlns:a16="http://schemas.microsoft.com/office/drawing/2014/main" id="{2BD433A9-6C1F-E749-9137-599ACA07E460}"/>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12</a:t>
            </a:fld>
            <a:endParaRPr lang="en-AU" sz="700" dirty="0"/>
          </a:p>
        </p:txBody>
      </p:sp>
      <p:pic>
        <p:nvPicPr>
          <p:cNvPr id="13" name="Picture 12">
            <a:extLst>
              <a:ext uri="{FF2B5EF4-FFF2-40B4-BE49-F238E27FC236}">
                <a16:creationId xmlns:a16="http://schemas.microsoft.com/office/drawing/2014/main" id="{DD16724E-C149-694A-9BEC-283EA2794842}"/>
              </a:ext>
            </a:extLst>
          </p:cNvPr>
          <p:cNvPicPr/>
          <p:nvPr/>
        </p:nvPicPr>
        <p:blipFill rotWithShape="1">
          <a:blip r:embed="rId3" cstate="print">
            <a:extLst>
              <a:ext uri="{28A0092B-C50C-407E-A947-70E740481C1C}">
                <a14:useLocalDpi xmlns:a14="http://schemas.microsoft.com/office/drawing/2010/main" val="0"/>
              </a:ext>
            </a:extLst>
          </a:blip>
          <a:srcRect l="2447" t="85696" r="1442" b="846"/>
          <a:stretch/>
        </p:blipFill>
        <p:spPr bwMode="auto">
          <a:xfrm>
            <a:off x="6133395" y="3259177"/>
            <a:ext cx="6011965" cy="969033"/>
          </a:xfrm>
          <a:prstGeom prst="rect">
            <a:avLst/>
          </a:prstGeom>
          <a:ln w="9525" cap="flat" cmpd="sng" algn="ctr">
            <a:noFill/>
            <a:prstDash val="solid"/>
            <a:round/>
            <a:headEnd type="none" w="med" len="med"/>
            <a:tailEnd type="none" w="med" len="med"/>
            <a:extLst>
              <a:ext uri="{C807C97D-BFC1-408E-A445-0C87EB9F89A2}">
                <ask:lineSketchStyleProps xmlns:ask="http://schemas.microsoft.com/office/drawing/2018/sketchyshapes" sd="0">
                  <a:custGeom>
                    <a:avLst/>
                    <a:gdLst/>
                    <a:ahLst/>
                    <a:cxnLst/>
                    <a:rect l="0" t="0" r="0" b="0"/>
                    <a:pathLst/>
                  </a:custGeom>
                  <ask:type/>
                </ask:lineSketchStyleProps>
              </a:ext>
            </a:extLst>
          </a:ln>
          <a:extLst>
            <a:ext uri="{53640926-AAD7-44D8-BBD7-CCE9431645EC}">
              <a14:shadowObscured xmlns:a14="http://schemas.microsoft.com/office/drawing/2010/main"/>
            </a:ext>
          </a:extLst>
        </p:spPr>
      </p:pic>
      <p:pic>
        <p:nvPicPr>
          <p:cNvPr id="14" name="Picture 13">
            <a:extLst>
              <a:ext uri="{FF2B5EF4-FFF2-40B4-BE49-F238E27FC236}">
                <a16:creationId xmlns:a16="http://schemas.microsoft.com/office/drawing/2014/main" id="{9C5D87A7-438F-D345-BD88-7CBDE89439F6}"/>
              </a:ext>
            </a:extLst>
          </p:cNvPr>
          <p:cNvPicPr/>
          <p:nvPr/>
        </p:nvPicPr>
        <p:blipFill rotWithShape="1">
          <a:blip r:embed="rId3" cstate="print">
            <a:extLst>
              <a:ext uri="{28A0092B-C50C-407E-A947-70E740481C1C}">
                <a14:useLocalDpi xmlns:a14="http://schemas.microsoft.com/office/drawing/2010/main" val="0"/>
              </a:ext>
            </a:extLst>
          </a:blip>
          <a:srcRect l="1010" t="2289" r="1437" b="68869"/>
          <a:stretch/>
        </p:blipFill>
        <p:spPr bwMode="auto">
          <a:xfrm>
            <a:off x="6133395" y="1158272"/>
            <a:ext cx="6011965" cy="2046110"/>
          </a:xfrm>
          <a:prstGeom prst="rect">
            <a:avLst/>
          </a:prstGeom>
          <a:ln w="9525" cap="flat" cmpd="sng" algn="ctr">
            <a:noFill/>
            <a:prstDash val="solid"/>
            <a:round/>
            <a:headEnd type="none" w="med" len="med"/>
            <a:tailEnd type="none" w="med" len="med"/>
            <a:extLst>
              <a:ext uri="{C807C97D-BFC1-408E-A445-0C87EB9F89A2}">
                <ask:lineSketchStyleProps xmlns:ask="http://schemas.microsoft.com/office/drawing/2018/sketchyshapes" sd="0">
                  <a:custGeom>
                    <a:avLst/>
                    <a:gdLst/>
                    <a:ahLst/>
                    <a:cxnLst/>
                    <a:rect l="0" t="0" r="0" b="0"/>
                    <a:pathLst/>
                  </a:custGeom>
                  <ask:type/>
                </ask:lineSketchStyleProps>
              </a:ext>
            </a:extLst>
          </a:ln>
          <a:extLst>
            <a:ext uri="{53640926-AAD7-44D8-BBD7-CCE9431645EC}">
              <a14:shadowObscured xmlns:a14="http://schemas.microsoft.com/office/drawing/2010/main"/>
            </a:ext>
          </a:extLst>
        </p:spPr>
      </p:pic>
      <p:pic>
        <p:nvPicPr>
          <p:cNvPr id="15" name="Picture 14">
            <a:extLst>
              <a:ext uri="{FF2B5EF4-FFF2-40B4-BE49-F238E27FC236}">
                <a16:creationId xmlns:a16="http://schemas.microsoft.com/office/drawing/2014/main" id="{8C51B8DB-844C-FA4F-B546-C5026D2CF123}"/>
              </a:ext>
            </a:extLst>
          </p:cNvPr>
          <p:cNvPicPr/>
          <p:nvPr/>
        </p:nvPicPr>
        <p:blipFill rotWithShape="1">
          <a:blip r:embed="rId4" cstate="print">
            <a:extLst>
              <a:ext uri="{28A0092B-C50C-407E-A947-70E740481C1C}">
                <a14:useLocalDpi xmlns:a14="http://schemas.microsoft.com/office/drawing/2010/main" val="0"/>
              </a:ext>
            </a:extLst>
          </a:blip>
          <a:srcRect t="2703" b="194"/>
          <a:stretch/>
        </p:blipFill>
        <p:spPr bwMode="auto">
          <a:xfrm>
            <a:off x="0" y="1253907"/>
            <a:ext cx="6221744" cy="2919508"/>
          </a:xfrm>
          <a:prstGeom prst="rect">
            <a:avLst/>
          </a:prstGeom>
          <a:noFill/>
          <a:ln w="9525" cap="flat" cmpd="sng" algn="ctr">
            <a:noFill/>
            <a:prstDash val="solid"/>
            <a:round/>
            <a:headEnd type="none" w="med" len="med"/>
            <a:tailEnd type="none" w="med" len="med"/>
            <a:extLst>
              <a:ext uri="{C807C97D-BFC1-408E-A445-0C87EB9F89A2}">
                <ask:lineSketchStyleProps xmlns:ask="http://schemas.microsoft.com/office/drawing/2018/sketchyshapes" sd="0">
                  <a:custGeom>
                    <a:avLst/>
                    <a:gdLst/>
                    <a:ahLst/>
                    <a:cxnLst/>
                    <a:rect l="0" t="0" r="0" b="0"/>
                    <a:pathLst/>
                  </a:custGeom>
                  <ask:type/>
                </ask:lineSketchStyleProps>
              </a:ext>
            </a:extLst>
          </a:ln>
          <a:extLst>
            <a:ext uri="{53640926-AAD7-44D8-BBD7-CCE9431645EC}">
              <a14:shadowObscured xmlns:a14="http://schemas.microsoft.com/office/drawing/2010/main"/>
            </a:ext>
          </a:extLst>
        </p:spPr>
      </p:pic>
      <p:sp>
        <p:nvSpPr>
          <p:cNvPr id="16" name="Content Placeholder 2">
            <a:extLst>
              <a:ext uri="{FF2B5EF4-FFF2-40B4-BE49-F238E27FC236}">
                <a16:creationId xmlns:a16="http://schemas.microsoft.com/office/drawing/2014/main" id="{7EA9FF25-6E85-5642-8858-20ECD4F56779}"/>
              </a:ext>
            </a:extLst>
          </p:cNvPr>
          <p:cNvSpPr txBox="1">
            <a:spLocks/>
          </p:cNvSpPr>
          <p:nvPr/>
        </p:nvSpPr>
        <p:spPr>
          <a:xfrm>
            <a:off x="247135" y="5343375"/>
            <a:ext cx="11697729" cy="856827"/>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600" b="1" dirty="0">
                <a:solidFill>
                  <a:schemeClr val="bg1"/>
                </a:solidFill>
                <a:latin typeface="Georgia" panose="02040502050405020303" pitchFamily="18" charset="0"/>
              </a:rPr>
              <a:t>Australia &amp; the Pacific: </a:t>
            </a:r>
            <a:r>
              <a:rPr lang="en-US" sz="1600" dirty="0">
                <a:solidFill>
                  <a:schemeClr val="bg1"/>
                </a:solidFill>
                <a:latin typeface="Georgia" panose="02040502050405020303" pitchFamily="18" charset="0"/>
              </a:rPr>
              <a:t>AU $300m as “part of the [AU] $1 billion climate finance Australia pledged at the 2014 Paris climate change meeting to reduce emissions and build resilience in developing countries over five years” (DFAT 2018a, p. 1). </a:t>
            </a:r>
          </a:p>
        </p:txBody>
      </p:sp>
      <p:sp>
        <p:nvSpPr>
          <p:cNvPr id="17" name="TextBox 16">
            <a:extLst>
              <a:ext uri="{FF2B5EF4-FFF2-40B4-BE49-F238E27FC236}">
                <a16:creationId xmlns:a16="http://schemas.microsoft.com/office/drawing/2014/main" id="{049ABE3E-C85E-004F-A266-3713D09E33E7}"/>
              </a:ext>
            </a:extLst>
          </p:cNvPr>
          <p:cNvSpPr txBox="1"/>
          <p:nvPr/>
        </p:nvSpPr>
        <p:spPr>
          <a:xfrm>
            <a:off x="176965" y="4039751"/>
            <a:ext cx="968535" cy="246221"/>
          </a:xfrm>
          <a:prstGeom prst="rect">
            <a:avLst/>
          </a:prstGeom>
          <a:noFill/>
        </p:spPr>
        <p:txBody>
          <a:bodyPr wrap="none" rtlCol="0">
            <a:spAutoFit/>
          </a:bodyPr>
          <a:lstStyle/>
          <a:p>
            <a:r>
              <a:rPr lang="en-US" sz="1000" dirty="0"/>
              <a:t>Source: Author</a:t>
            </a:r>
          </a:p>
        </p:txBody>
      </p:sp>
      <p:sp>
        <p:nvSpPr>
          <p:cNvPr id="18" name="TextBox 17">
            <a:extLst>
              <a:ext uri="{FF2B5EF4-FFF2-40B4-BE49-F238E27FC236}">
                <a16:creationId xmlns:a16="http://schemas.microsoft.com/office/drawing/2014/main" id="{8F998A4F-D97B-1048-BDA0-4891A8E867BC}"/>
              </a:ext>
            </a:extLst>
          </p:cNvPr>
          <p:cNvSpPr txBox="1"/>
          <p:nvPr/>
        </p:nvSpPr>
        <p:spPr>
          <a:xfrm>
            <a:off x="11046500" y="4131146"/>
            <a:ext cx="968535" cy="246221"/>
          </a:xfrm>
          <a:prstGeom prst="rect">
            <a:avLst/>
          </a:prstGeom>
          <a:noFill/>
        </p:spPr>
        <p:txBody>
          <a:bodyPr wrap="none" rtlCol="0">
            <a:spAutoFit/>
          </a:bodyPr>
          <a:lstStyle/>
          <a:p>
            <a:r>
              <a:rPr lang="en-US" sz="1000" dirty="0"/>
              <a:t>Source: Author</a:t>
            </a:r>
          </a:p>
        </p:txBody>
      </p:sp>
    </p:spTree>
    <p:extLst>
      <p:ext uri="{BB962C8B-B14F-4D97-AF65-F5344CB8AC3E}">
        <p14:creationId xmlns:p14="http://schemas.microsoft.com/office/powerpoint/2010/main" val="136529124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C7DC276-3DBB-894B-ADCD-B2C96D43600C}"/>
              </a:ext>
            </a:extLst>
          </p:cNvPr>
          <p:cNvSpPr>
            <a:spLocks noGrp="1"/>
          </p:cNvSpPr>
          <p:nvPr>
            <p:ph type="title"/>
          </p:nvPr>
        </p:nvSpPr>
        <p:spPr/>
        <p:txBody>
          <a:bodyPr/>
          <a:lstStyle/>
          <a:p>
            <a:r>
              <a:rPr lang="en-US" sz="2800" dirty="0"/>
              <a:t>Urban Governance – Ineffective Formal Structures</a:t>
            </a:r>
          </a:p>
        </p:txBody>
      </p:sp>
      <p:pic>
        <p:nvPicPr>
          <p:cNvPr id="4" name="Picture 3">
            <a:extLst>
              <a:ext uri="{FF2B5EF4-FFF2-40B4-BE49-F238E27FC236}">
                <a16:creationId xmlns:a16="http://schemas.microsoft.com/office/drawing/2014/main" id="{1762A265-9AC1-324C-8E18-A7F939598395}"/>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111907" y="1084384"/>
            <a:ext cx="4041760" cy="5158551"/>
          </a:xfrm>
          <a:prstGeom prst="rect">
            <a:avLst/>
          </a:prstGeom>
          <a:ln>
            <a:solidFill>
              <a:schemeClr val="tx1">
                <a:lumMod val="85000"/>
                <a:lumOff val="15000"/>
              </a:schemeClr>
            </a:solidFill>
          </a:ln>
        </p:spPr>
      </p:pic>
      <p:sp>
        <p:nvSpPr>
          <p:cNvPr id="5" name="Rectangle 4">
            <a:extLst>
              <a:ext uri="{FF2B5EF4-FFF2-40B4-BE49-F238E27FC236}">
                <a16:creationId xmlns:a16="http://schemas.microsoft.com/office/drawing/2014/main" id="{B9755153-8E96-8B4F-A051-B791D73D4797}"/>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hevron 5">
            <a:extLst>
              <a:ext uri="{FF2B5EF4-FFF2-40B4-BE49-F238E27FC236}">
                <a16:creationId xmlns:a16="http://schemas.microsoft.com/office/drawing/2014/main" id="{201F54B9-C97E-BE46-AFAE-3ABA60A96733}"/>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7" name="Chevron 6">
            <a:extLst>
              <a:ext uri="{FF2B5EF4-FFF2-40B4-BE49-F238E27FC236}">
                <a16:creationId xmlns:a16="http://schemas.microsoft.com/office/drawing/2014/main" id="{BFBC9F3C-89EF-BA4A-9FF2-7B5903FCE598}"/>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8" name="Chevron 7">
            <a:extLst>
              <a:ext uri="{FF2B5EF4-FFF2-40B4-BE49-F238E27FC236}">
                <a16:creationId xmlns:a16="http://schemas.microsoft.com/office/drawing/2014/main" id="{CA4F907C-E2BC-AD4A-B287-E77FF861AEC1}"/>
              </a:ext>
            </a:extLst>
          </p:cNvPr>
          <p:cNvSpPr/>
          <p:nvPr/>
        </p:nvSpPr>
        <p:spPr>
          <a:xfrm>
            <a:off x="40715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Findings</a:t>
            </a:r>
            <a:endParaRPr lang="en-US" sz="1400" b="1" dirty="0">
              <a:solidFill>
                <a:schemeClr val="tx1"/>
              </a:solidFill>
            </a:endParaRPr>
          </a:p>
        </p:txBody>
      </p:sp>
      <p:sp>
        <p:nvSpPr>
          <p:cNvPr id="9" name="Chevron 8">
            <a:extLst>
              <a:ext uri="{FF2B5EF4-FFF2-40B4-BE49-F238E27FC236}">
                <a16:creationId xmlns:a16="http://schemas.microsoft.com/office/drawing/2014/main" id="{7F4E39FB-6844-4C41-AE29-68D26774E38A}"/>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10" name="Chevron 9">
            <a:extLst>
              <a:ext uri="{FF2B5EF4-FFF2-40B4-BE49-F238E27FC236}">
                <a16:creationId xmlns:a16="http://schemas.microsoft.com/office/drawing/2014/main" id="{BD1726FD-9BB1-FF47-9766-BA8B58DB3184}"/>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1" name="Text Placeholder 4">
            <a:extLst>
              <a:ext uri="{FF2B5EF4-FFF2-40B4-BE49-F238E27FC236}">
                <a16:creationId xmlns:a16="http://schemas.microsoft.com/office/drawing/2014/main" id="{18A918DC-15E7-0743-A108-725FDA753A12}"/>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13</a:t>
            </a:fld>
            <a:endParaRPr lang="en-AU" sz="700" dirty="0"/>
          </a:p>
        </p:txBody>
      </p:sp>
      <p:sp>
        <p:nvSpPr>
          <p:cNvPr id="12" name="Content Placeholder 2">
            <a:extLst>
              <a:ext uri="{FF2B5EF4-FFF2-40B4-BE49-F238E27FC236}">
                <a16:creationId xmlns:a16="http://schemas.microsoft.com/office/drawing/2014/main" id="{99068A4F-83D4-3E44-948B-43EE6F24F728}"/>
              </a:ext>
            </a:extLst>
          </p:cNvPr>
          <p:cNvSpPr txBox="1">
            <a:spLocks/>
          </p:cNvSpPr>
          <p:nvPr/>
        </p:nvSpPr>
        <p:spPr>
          <a:xfrm>
            <a:off x="4290646" y="5632797"/>
            <a:ext cx="3516923" cy="612739"/>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600" dirty="0">
                <a:solidFill>
                  <a:schemeClr val="bg1"/>
                </a:solidFill>
                <a:latin typeface="Georgia" panose="02040502050405020303" pitchFamily="18" charset="0"/>
              </a:rPr>
              <a:t>Place here </a:t>
            </a:r>
            <a:r>
              <a:rPr lang="en-US" sz="1600" i="1" dirty="0">
                <a:solidFill>
                  <a:schemeClr val="bg1"/>
                </a:solidFill>
                <a:latin typeface="Georgia" panose="02040502050405020303" pitchFamily="18" charset="0"/>
              </a:rPr>
              <a:t>hemi </a:t>
            </a:r>
            <a:r>
              <a:rPr lang="en-US" sz="1600" i="1" dirty="0" err="1">
                <a:solidFill>
                  <a:schemeClr val="bg1"/>
                </a:solidFill>
                <a:latin typeface="Georgia" panose="02040502050405020303" pitchFamily="18" charset="0"/>
              </a:rPr>
              <a:t>olsem</a:t>
            </a:r>
            <a:r>
              <a:rPr lang="en-US" sz="1600" dirty="0">
                <a:solidFill>
                  <a:schemeClr val="bg1"/>
                </a:solidFill>
                <a:latin typeface="Georgia" panose="02040502050405020303" pitchFamily="18" charset="0"/>
              </a:rPr>
              <a:t> the government no look.</a:t>
            </a:r>
          </a:p>
        </p:txBody>
      </p:sp>
      <p:pic>
        <p:nvPicPr>
          <p:cNvPr id="14" name="Picture 13">
            <a:extLst>
              <a:ext uri="{FF2B5EF4-FFF2-40B4-BE49-F238E27FC236}">
                <a16:creationId xmlns:a16="http://schemas.microsoft.com/office/drawing/2014/main" id="{888543AA-57D6-F04C-9A53-AFF9D821D398}"/>
              </a:ext>
            </a:extLst>
          </p:cNvPr>
          <p:cNvPicPr/>
          <p:nvPr/>
        </p:nvPicPr>
        <p:blipFill rotWithShape="1">
          <a:blip r:embed="rId3" cstate="print">
            <a:extLst>
              <a:ext uri="{28A0092B-C50C-407E-A947-70E740481C1C}">
                <a14:useLocalDpi xmlns:a14="http://schemas.microsoft.com/office/drawing/2010/main" val="0"/>
              </a:ext>
            </a:extLst>
          </a:blip>
          <a:srcRect l="29" t="572" r="542" b="646"/>
          <a:stretch/>
        </p:blipFill>
        <p:spPr>
          <a:xfrm>
            <a:off x="4290644" y="1084384"/>
            <a:ext cx="7747207" cy="4407000"/>
          </a:xfrm>
          <a:prstGeom prst="rect">
            <a:avLst/>
          </a:prstGeom>
          <a:ln>
            <a:solidFill>
              <a:schemeClr val="tx1">
                <a:lumMod val="95000"/>
                <a:lumOff val="5000"/>
              </a:schemeClr>
            </a:solidFill>
          </a:ln>
        </p:spPr>
      </p:pic>
      <p:grpSp>
        <p:nvGrpSpPr>
          <p:cNvPr id="17" name="Group 16">
            <a:extLst>
              <a:ext uri="{FF2B5EF4-FFF2-40B4-BE49-F238E27FC236}">
                <a16:creationId xmlns:a16="http://schemas.microsoft.com/office/drawing/2014/main" id="{F6166030-9786-1A4B-BB86-1371E897A7A1}"/>
              </a:ext>
            </a:extLst>
          </p:cNvPr>
          <p:cNvGrpSpPr/>
          <p:nvPr/>
        </p:nvGrpSpPr>
        <p:grpSpPr>
          <a:xfrm>
            <a:off x="4290645" y="1068630"/>
            <a:ext cx="7736484" cy="4403703"/>
            <a:chOff x="4309440" y="1160402"/>
            <a:chExt cx="7578393" cy="4272898"/>
          </a:xfrm>
        </p:grpSpPr>
        <p:pic>
          <p:nvPicPr>
            <p:cNvPr id="15" name="Picture 14">
              <a:extLst>
                <a:ext uri="{FF2B5EF4-FFF2-40B4-BE49-F238E27FC236}">
                  <a16:creationId xmlns:a16="http://schemas.microsoft.com/office/drawing/2014/main" id="{73FC2D38-8AEA-FE4E-8994-E94A238540E6}"/>
                </a:ext>
              </a:extLst>
            </p:cNvPr>
            <p:cNvPicPr/>
            <p:nvPr/>
          </p:nvPicPr>
          <p:blipFill rotWithShape="1">
            <a:blip r:embed="rId4" cstate="print">
              <a:alphaModFix amt="70000"/>
              <a:extLst>
                <a:ext uri="{28A0092B-C50C-407E-A947-70E740481C1C}">
                  <a14:useLocalDpi xmlns:a14="http://schemas.microsoft.com/office/drawing/2010/main" val="0"/>
                </a:ext>
              </a:extLst>
            </a:blip>
            <a:srcRect l="15354" t="11516" r="20212" b="26666"/>
            <a:stretch/>
          </p:blipFill>
          <p:spPr bwMode="auto">
            <a:xfrm>
              <a:off x="4309440" y="1160402"/>
              <a:ext cx="7578393" cy="4272898"/>
            </a:xfrm>
            <a:prstGeom prst="rect">
              <a:avLst/>
            </a:prstGeom>
            <a:ln w="9525" cap="flat" cmpd="sng" algn="ctr">
              <a:solidFill>
                <a:srgbClr val="3E3E3E">
                  <a:alpha val="68000"/>
                </a:srgbClr>
              </a:solidFill>
              <a:prstDash val="solid"/>
              <a:round/>
              <a:headEnd type="none" w="med" len="med"/>
              <a:tailEnd type="none" w="med" len="med"/>
            </a:ln>
            <a:extLst>
              <a:ext uri="{53640926-AAD7-44D8-BBD7-CCE9431645EC}">
                <a14:shadowObscured xmlns:a14="http://schemas.microsoft.com/office/drawing/2010/main"/>
              </a:ext>
            </a:extLst>
          </p:spPr>
        </p:pic>
        <p:pic>
          <p:nvPicPr>
            <p:cNvPr id="16" name="Picture 15">
              <a:extLst>
                <a:ext uri="{FF2B5EF4-FFF2-40B4-BE49-F238E27FC236}">
                  <a16:creationId xmlns:a16="http://schemas.microsoft.com/office/drawing/2014/main" id="{49B32923-DBCC-604D-8430-996207B1D3F6}"/>
                </a:ext>
              </a:extLst>
            </p:cNvPr>
            <p:cNvPicPr/>
            <p:nvPr/>
          </p:nvPicPr>
          <p:blipFill rotWithShape="1">
            <a:blip r:embed="rId4" cstate="print">
              <a:extLst>
                <a:ext uri="{28A0092B-C50C-407E-A947-70E740481C1C}">
                  <a14:useLocalDpi xmlns:a14="http://schemas.microsoft.com/office/drawing/2010/main" val="0"/>
                </a:ext>
              </a:extLst>
            </a:blip>
            <a:srcRect l="1815" t="74767" r="4465" b="2571"/>
            <a:stretch/>
          </p:blipFill>
          <p:spPr bwMode="auto">
            <a:xfrm>
              <a:off x="5005754" y="1170896"/>
              <a:ext cx="6882077" cy="977935"/>
            </a:xfrm>
            <a:prstGeom prst="rect">
              <a:avLst/>
            </a:prstGeom>
            <a:ln w="9525" cap="flat" cmpd="sng" algn="ctr">
              <a:solidFill>
                <a:schemeClr val="tx1">
                  <a:lumMod val="85000"/>
                  <a:lumOff val="15000"/>
                </a:schemeClr>
              </a:solidFill>
              <a:prstDash val="solid"/>
              <a:round/>
              <a:headEnd type="none" w="med" len="med"/>
              <a:tailEnd type="none" w="med" len="med"/>
            </a:ln>
            <a:extLst>
              <a:ext uri="{53640926-AAD7-44D8-BBD7-CCE9431645EC}">
                <a14:shadowObscured xmlns:a14="http://schemas.microsoft.com/office/drawing/2010/main"/>
              </a:ext>
            </a:extLst>
          </p:spPr>
        </p:pic>
      </p:grpSp>
      <p:grpSp>
        <p:nvGrpSpPr>
          <p:cNvPr id="25" name="Group 24">
            <a:extLst>
              <a:ext uri="{FF2B5EF4-FFF2-40B4-BE49-F238E27FC236}">
                <a16:creationId xmlns:a16="http://schemas.microsoft.com/office/drawing/2014/main" id="{0C37F624-C2B3-1F43-8467-060C590FC96C}"/>
              </a:ext>
            </a:extLst>
          </p:cNvPr>
          <p:cNvGrpSpPr/>
          <p:nvPr/>
        </p:nvGrpSpPr>
        <p:grpSpPr>
          <a:xfrm>
            <a:off x="4309439" y="2309446"/>
            <a:ext cx="7475854" cy="3162887"/>
            <a:chOff x="4309439" y="2309446"/>
            <a:chExt cx="7475854" cy="3162887"/>
          </a:xfrm>
        </p:grpSpPr>
        <p:sp>
          <p:nvSpPr>
            <p:cNvPr id="18" name="Oval 17">
              <a:extLst>
                <a:ext uri="{FF2B5EF4-FFF2-40B4-BE49-F238E27FC236}">
                  <a16:creationId xmlns:a16="http://schemas.microsoft.com/office/drawing/2014/main" id="{61BDD3D0-7904-F344-AF11-4B8D447EAFF0}"/>
                </a:ext>
              </a:extLst>
            </p:cNvPr>
            <p:cNvSpPr/>
            <p:nvPr/>
          </p:nvSpPr>
          <p:spPr>
            <a:xfrm>
              <a:off x="4309439" y="2309446"/>
              <a:ext cx="793015" cy="1354213"/>
            </a:xfrm>
            <a:prstGeom prst="ellipse">
              <a:avLst/>
            </a:prstGeom>
            <a:noFill/>
            <a:ln w="2857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DFE50782-38F7-3E4E-B78E-53F56E4762E7}"/>
                </a:ext>
              </a:extLst>
            </p:cNvPr>
            <p:cNvSpPr/>
            <p:nvPr/>
          </p:nvSpPr>
          <p:spPr>
            <a:xfrm>
              <a:off x="8457731" y="3015021"/>
              <a:ext cx="793015" cy="560517"/>
            </a:xfrm>
            <a:prstGeom prst="ellipse">
              <a:avLst/>
            </a:prstGeom>
            <a:noFill/>
            <a:ln w="2857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9E1E83F1-35A7-8644-BDF5-CDCCD8A5BB4B}"/>
                </a:ext>
              </a:extLst>
            </p:cNvPr>
            <p:cNvSpPr/>
            <p:nvPr/>
          </p:nvSpPr>
          <p:spPr>
            <a:xfrm>
              <a:off x="10579609" y="4620134"/>
              <a:ext cx="1205684" cy="852199"/>
            </a:xfrm>
            <a:prstGeom prst="ellipse">
              <a:avLst/>
            </a:prstGeom>
            <a:noFill/>
            <a:ln w="2857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Content Placeholder 2">
            <a:extLst>
              <a:ext uri="{FF2B5EF4-FFF2-40B4-BE49-F238E27FC236}">
                <a16:creationId xmlns:a16="http://schemas.microsoft.com/office/drawing/2014/main" id="{B6517044-EA5D-C24C-96CE-301AB53192DE}"/>
              </a:ext>
            </a:extLst>
          </p:cNvPr>
          <p:cNvSpPr txBox="1">
            <a:spLocks/>
          </p:cNvSpPr>
          <p:nvPr/>
        </p:nvSpPr>
        <p:spPr>
          <a:xfrm>
            <a:off x="7944549" y="5634521"/>
            <a:ext cx="4068590" cy="612739"/>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600" dirty="0">
                <a:solidFill>
                  <a:schemeClr val="bg1"/>
                </a:solidFill>
                <a:latin typeface="Georgia" panose="02040502050405020303" pitchFamily="18" charset="0"/>
              </a:rPr>
              <a:t>Better to have the council of chiefs to fix the problem … they can fix [it] quicker. </a:t>
            </a:r>
          </a:p>
        </p:txBody>
      </p:sp>
      <p:sp>
        <p:nvSpPr>
          <p:cNvPr id="27" name="Text Placeholder 4">
            <a:extLst>
              <a:ext uri="{FF2B5EF4-FFF2-40B4-BE49-F238E27FC236}">
                <a16:creationId xmlns:a16="http://schemas.microsoft.com/office/drawing/2014/main" id="{AF257118-C938-D545-8CE9-F84CBB7A8755}"/>
              </a:ext>
            </a:extLst>
          </p:cNvPr>
          <p:cNvSpPr txBox="1">
            <a:spLocks/>
          </p:cNvSpPr>
          <p:nvPr/>
        </p:nvSpPr>
        <p:spPr>
          <a:xfrm>
            <a:off x="2748684" y="6055533"/>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Author</a:t>
            </a:r>
          </a:p>
        </p:txBody>
      </p:sp>
      <p:sp>
        <p:nvSpPr>
          <p:cNvPr id="28" name="Text Placeholder 4">
            <a:extLst>
              <a:ext uri="{FF2B5EF4-FFF2-40B4-BE49-F238E27FC236}">
                <a16:creationId xmlns:a16="http://schemas.microsoft.com/office/drawing/2014/main" id="{4DC1EFC6-5994-3E4D-A158-E95A473427B6}"/>
              </a:ext>
            </a:extLst>
          </p:cNvPr>
          <p:cNvSpPr txBox="1">
            <a:spLocks/>
          </p:cNvSpPr>
          <p:nvPr/>
        </p:nvSpPr>
        <p:spPr>
          <a:xfrm>
            <a:off x="4275751" y="1087624"/>
            <a:ext cx="1205684" cy="76075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spcAft>
                <a:spcPts val="0"/>
              </a:spcAft>
            </a:pPr>
            <a:r>
              <a:rPr lang="en-AU" sz="800" b="0" dirty="0">
                <a:solidFill>
                  <a:schemeClr val="tx1">
                    <a:lumMod val="85000"/>
                    <a:lumOff val="15000"/>
                  </a:schemeClr>
                </a:solidFill>
              </a:rPr>
              <a:t>Source: </a:t>
            </a:r>
          </a:p>
          <a:p>
            <a:pPr>
              <a:spcAft>
                <a:spcPts val="0"/>
              </a:spcAft>
            </a:pPr>
            <a:r>
              <a:rPr lang="en-AU" sz="800" b="0" dirty="0">
                <a:solidFill>
                  <a:schemeClr val="tx1">
                    <a:lumMod val="85000"/>
                    <a:lumOff val="15000"/>
                  </a:schemeClr>
                </a:solidFill>
              </a:rPr>
              <a:t>Author; </a:t>
            </a:r>
          </a:p>
          <a:p>
            <a:pPr>
              <a:spcAft>
                <a:spcPts val="0"/>
              </a:spcAft>
            </a:pPr>
            <a:r>
              <a:rPr lang="en-AU" sz="800" b="0" dirty="0" err="1">
                <a:solidFill>
                  <a:schemeClr val="tx1">
                    <a:lumMod val="85000"/>
                    <a:lumOff val="15000"/>
                  </a:schemeClr>
                </a:solidFill>
              </a:rPr>
              <a:t>Bellam</a:t>
            </a:r>
            <a:r>
              <a:rPr lang="en-AU" sz="800" b="0" dirty="0">
                <a:solidFill>
                  <a:schemeClr val="tx1">
                    <a:lumMod val="85000"/>
                    <a:lumOff val="15000"/>
                  </a:schemeClr>
                </a:solidFill>
              </a:rPr>
              <a:t> 1970</a:t>
            </a:r>
          </a:p>
        </p:txBody>
      </p:sp>
    </p:spTree>
    <p:extLst>
      <p:ext uri="{BB962C8B-B14F-4D97-AF65-F5344CB8AC3E}">
        <p14:creationId xmlns:p14="http://schemas.microsoft.com/office/powerpoint/2010/main" val="4014340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634A72F-8D15-D144-8673-A34A029963D3}"/>
              </a:ext>
            </a:extLst>
          </p:cNvPr>
          <p:cNvSpPr>
            <a:spLocks noGrp="1"/>
          </p:cNvSpPr>
          <p:nvPr>
            <p:ph type="title"/>
          </p:nvPr>
        </p:nvSpPr>
        <p:spPr/>
        <p:txBody>
          <a:bodyPr/>
          <a:lstStyle/>
          <a:p>
            <a:r>
              <a:rPr lang="en-US" dirty="0"/>
              <a:t>Endogenous Climate Resilience</a:t>
            </a:r>
          </a:p>
        </p:txBody>
      </p:sp>
      <p:sp>
        <p:nvSpPr>
          <p:cNvPr id="7" name="Rectangle 6">
            <a:extLst>
              <a:ext uri="{FF2B5EF4-FFF2-40B4-BE49-F238E27FC236}">
                <a16:creationId xmlns:a16="http://schemas.microsoft.com/office/drawing/2014/main" id="{9218EA7F-5DF8-C64F-9EDC-9E46389894B6}"/>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hevron 7">
            <a:extLst>
              <a:ext uri="{FF2B5EF4-FFF2-40B4-BE49-F238E27FC236}">
                <a16:creationId xmlns:a16="http://schemas.microsoft.com/office/drawing/2014/main" id="{A7C3816B-278F-8E42-9B7C-9B305E0E15C1}"/>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9" name="Chevron 8">
            <a:extLst>
              <a:ext uri="{FF2B5EF4-FFF2-40B4-BE49-F238E27FC236}">
                <a16:creationId xmlns:a16="http://schemas.microsoft.com/office/drawing/2014/main" id="{40420585-42D4-994C-B223-F71195047E93}"/>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10" name="Chevron 9">
            <a:extLst>
              <a:ext uri="{FF2B5EF4-FFF2-40B4-BE49-F238E27FC236}">
                <a16:creationId xmlns:a16="http://schemas.microsoft.com/office/drawing/2014/main" id="{970D90CE-AACB-8545-94F3-061977268908}"/>
              </a:ext>
            </a:extLst>
          </p:cNvPr>
          <p:cNvSpPr/>
          <p:nvPr/>
        </p:nvSpPr>
        <p:spPr>
          <a:xfrm>
            <a:off x="40715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Findings</a:t>
            </a:r>
            <a:endParaRPr lang="en-US" sz="1400" b="1" dirty="0">
              <a:solidFill>
                <a:schemeClr val="tx1"/>
              </a:solidFill>
            </a:endParaRPr>
          </a:p>
        </p:txBody>
      </p:sp>
      <p:sp>
        <p:nvSpPr>
          <p:cNvPr id="11" name="Chevron 10">
            <a:extLst>
              <a:ext uri="{FF2B5EF4-FFF2-40B4-BE49-F238E27FC236}">
                <a16:creationId xmlns:a16="http://schemas.microsoft.com/office/drawing/2014/main" id="{004D6131-A92C-5C42-961D-8F68C70B845F}"/>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12" name="Chevron 11">
            <a:extLst>
              <a:ext uri="{FF2B5EF4-FFF2-40B4-BE49-F238E27FC236}">
                <a16:creationId xmlns:a16="http://schemas.microsoft.com/office/drawing/2014/main" id="{7F284622-8D92-C34A-8A30-56DF5845D07A}"/>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3" name="Text Placeholder 4">
            <a:extLst>
              <a:ext uri="{FF2B5EF4-FFF2-40B4-BE49-F238E27FC236}">
                <a16:creationId xmlns:a16="http://schemas.microsoft.com/office/drawing/2014/main" id="{4B98CDD8-94B3-AE4D-800C-FA1AB28C23C6}"/>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14</a:t>
            </a:fld>
            <a:endParaRPr lang="en-AU" sz="700" dirty="0"/>
          </a:p>
        </p:txBody>
      </p:sp>
      <p:pic>
        <p:nvPicPr>
          <p:cNvPr id="15" name="Picture 14" descr="A picture containing outdoor, grass, man, sitting&#10;&#10;Description automatically generated">
            <a:extLst>
              <a:ext uri="{FF2B5EF4-FFF2-40B4-BE49-F238E27FC236}">
                <a16:creationId xmlns:a16="http://schemas.microsoft.com/office/drawing/2014/main" id="{E8404CF0-B63A-AF42-B2FF-D6D294BC4CD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28202" y="3753004"/>
            <a:ext cx="2467708" cy="2467708"/>
          </a:xfrm>
          <a:prstGeom prst="rect">
            <a:avLst/>
          </a:prstGeom>
        </p:spPr>
      </p:pic>
      <p:pic>
        <p:nvPicPr>
          <p:cNvPr id="17" name="Picture 16" descr="A pile of sand&#10;&#10;Description automatically generated">
            <a:extLst>
              <a:ext uri="{FF2B5EF4-FFF2-40B4-BE49-F238E27FC236}">
                <a16:creationId xmlns:a16="http://schemas.microsoft.com/office/drawing/2014/main" id="{A5C065E5-BF21-9141-8192-962364C8204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90890" y="1135385"/>
            <a:ext cx="2467709" cy="2467709"/>
          </a:xfrm>
          <a:prstGeom prst="rect">
            <a:avLst/>
          </a:prstGeom>
        </p:spPr>
      </p:pic>
      <p:pic>
        <p:nvPicPr>
          <p:cNvPr id="19" name="Picture 18" descr="A rocky shore next to a body of water&#10;&#10;Description automatically generated">
            <a:extLst>
              <a:ext uri="{FF2B5EF4-FFF2-40B4-BE49-F238E27FC236}">
                <a16:creationId xmlns:a16="http://schemas.microsoft.com/office/drawing/2014/main" id="{B9070E45-38DD-C044-AAF4-5343FAC2244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09545" y="1146826"/>
            <a:ext cx="2467709" cy="2467709"/>
          </a:xfrm>
          <a:prstGeom prst="rect">
            <a:avLst/>
          </a:prstGeom>
        </p:spPr>
      </p:pic>
      <p:pic>
        <p:nvPicPr>
          <p:cNvPr id="21" name="Picture 20" descr="A wooden boat in a garden&#10;&#10;Description automatically generated">
            <a:extLst>
              <a:ext uri="{FF2B5EF4-FFF2-40B4-BE49-F238E27FC236}">
                <a16:creationId xmlns:a16="http://schemas.microsoft.com/office/drawing/2014/main" id="{35B676EE-DB53-7A45-8D71-FE1BE50C5C7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90889" y="3767280"/>
            <a:ext cx="2467709" cy="2467709"/>
          </a:xfrm>
          <a:prstGeom prst="rect">
            <a:avLst/>
          </a:prstGeom>
        </p:spPr>
      </p:pic>
      <p:pic>
        <p:nvPicPr>
          <p:cNvPr id="23" name="Picture 22" descr="A picture containing outdoor, child, boy, young&#10;&#10;Description automatically generated">
            <a:extLst>
              <a:ext uri="{FF2B5EF4-FFF2-40B4-BE49-F238E27FC236}">
                <a16:creationId xmlns:a16="http://schemas.microsoft.com/office/drawing/2014/main" id="{7706DE8D-FDB7-554E-8221-F24A45E6B3D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428201" y="1132914"/>
            <a:ext cx="2467709" cy="2467709"/>
          </a:xfrm>
          <a:prstGeom prst="rect">
            <a:avLst/>
          </a:prstGeom>
        </p:spPr>
      </p:pic>
      <p:pic>
        <p:nvPicPr>
          <p:cNvPr id="25" name="Picture 24" descr="A house with a grass field&#10;&#10;Description automatically generated">
            <a:extLst>
              <a:ext uri="{FF2B5EF4-FFF2-40B4-BE49-F238E27FC236}">
                <a16:creationId xmlns:a16="http://schemas.microsoft.com/office/drawing/2014/main" id="{D98FA56E-7F15-C848-A0A3-22EDB483B19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86253" y="3751397"/>
            <a:ext cx="2468960" cy="2468960"/>
          </a:xfrm>
          <a:prstGeom prst="rect">
            <a:avLst/>
          </a:prstGeom>
        </p:spPr>
      </p:pic>
      <p:pic>
        <p:nvPicPr>
          <p:cNvPr id="27" name="Picture 26" descr="A truck is parked in front of a house&#10;&#10;Description automatically generated">
            <a:extLst>
              <a:ext uri="{FF2B5EF4-FFF2-40B4-BE49-F238E27FC236}">
                <a16:creationId xmlns:a16="http://schemas.microsoft.com/office/drawing/2014/main" id="{B13947D4-182E-D34D-B723-EA8AD72CCCE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87504" y="1146826"/>
            <a:ext cx="2467709" cy="2467709"/>
          </a:xfrm>
          <a:prstGeom prst="rect">
            <a:avLst/>
          </a:prstGeom>
        </p:spPr>
      </p:pic>
      <p:pic>
        <p:nvPicPr>
          <p:cNvPr id="29" name="Picture 28" descr="A person holding an umbrella&#10;&#10;Description automatically generated">
            <a:extLst>
              <a:ext uri="{FF2B5EF4-FFF2-40B4-BE49-F238E27FC236}">
                <a16:creationId xmlns:a16="http://schemas.microsoft.com/office/drawing/2014/main" id="{0A4C6E46-28FD-4C43-BACE-D14E242C166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309545" y="3767281"/>
            <a:ext cx="2467708" cy="2467708"/>
          </a:xfrm>
          <a:prstGeom prst="rect">
            <a:avLst/>
          </a:prstGeom>
        </p:spPr>
      </p:pic>
      <p:sp>
        <p:nvSpPr>
          <p:cNvPr id="30" name="Text Placeholder 4">
            <a:extLst>
              <a:ext uri="{FF2B5EF4-FFF2-40B4-BE49-F238E27FC236}">
                <a16:creationId xmlns:a16="http://schemas.microsoft.com/office/drawing/2014/main" id="{E3E71094-2CE8-9F44-8897-B022383FCB9A}"/>
              </a:ext>
            </a:extLst>
          </p:cNvPr>
          <p:cNvSpPr txBox="1">
            <a:spLocks/>
          </p:cNvSpPr>
          <p:nvPr/>
        </p:nvSpPr>
        <p:spPr>
          <a:xfrm>
            <a:off x="10193524" y="6043320"/>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dirty="0"/>
              <a:t>Source: Alexei Trundle 2017</a:t>
            </a:r>
          </a:p>
        </p:txBody>
      </p:sp>
      <p:sp>
        <p:nvSpPr>
          <p:cNvPr id="31" name="Text Placeholder 4">
            <a:extLst>
              <a:ext uri="{FF2B5EF4-FFF2-40B4-BE49-F238E27FC236}">
                <a16:creationId xmlns:a16="http://schemas.microsoft.com/office/drawing/2014/main" id="{7E878713-081E-884B-8B22-5BDDA7FB8D7A}"/>
              </a:ext>
            </a:extLst>
          </p:cNvPr>
          <p:cNvSpPr txBox="1">
            <a:spLocks/>
          </p:cNvSpPr>
          <p:nvPr/>
        </p:nvSpPr>
        <p:spPr>
          <a:xfrm>
            <a:off x="10246375" y="3375206"/>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Alexei Trundle 2017</a:t>
            </a:r>
          </a:p>
        </p:txBody>
      </p:sp>
      <p:sp>
        <p:nvSpPr>
          <p:cNvPr id="32" name="Text Placeholder 4">
            <a:extLst>
              <a:ext uri="{FF2B5EF4-FFF2-40B4-BE49-F238E27FC236}">
                <a16:creationId xmlns:a16="http://schemas.microsoft.com/office/drawing/2014/main" id="{C5251650-4B57-854C-A643-4E69D6E83A54}"/>
              </a:ext>
            </a:extLst>
          </p:cNvPr>
          <p:cNvSpPr txBox="1">
            <a:spLocks/>
          </p:cNvSpPr>
          <p:nvPr/>
        </p:nvSpPr>
        <p:spPr>
          <a:xfrm>
            <a:off x="7375439" y="6009957"/>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dirty="0"/>
              <a:t>Source: Alexei Trundle 2017</a:t>
            </a:r>
          </a:p>
        </p:txBody>
      </p:sp>
      <p:sp>
        <p:nvSpPr>
          <p:cNvPr id="33" name="Text Placeholder 4">
            <a:extLst>
              <a:ext uri="{FF2B5EF4-FFF2-40B4-BE49-F238E27FC236}">
                <a16:creationId xmlns:a16="http://schemas.microsoft.com/office/drawing/2014/main" id="{64D65DF3-FF63-2A46-9F73-DAFDEB3AD16A}"/>
              </a:ext>
            </a:extLst>
          </p:cNvPr>
          <p:cNvSpPr txBox="1">
            <a:spLocks/>
          </p:cNvSpPr>
          <p:nvPr/>
        </p:nvSpPr>
        <p:spPr>
          <a:xfrm>
            <a:off x="4499985" y="6009957"/>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dirty="0"/>
              <a:t>Source: Alexei Trundle 2017</a:t>
            </a:r>
          </a:p>
        </p:txBody>
      </p:sp>
      <p:sp>
        <p:nvSpPr>
          <p:cNvPr id="34" name="Text Placeholder 4">
            <a:extLst>
              <a:ext uri="{FF2B5EF4-FFF2-40B4-BE49-F238E27FC236}">
                <a16:creationId xmlns:a16="http://schemas.microsoft.com/office/drawing/2014/main" id="{6818DC33-2126-D048-9A54-EF051332244C}"/>
              </a:ext>
            </a:extLst>
          </p:cNvPr>
          <p:cNvSpPr txBox="1">
            <a:spLocks/>
          </p:cNvSpPr>
          <p:nvPr/>
        </p:nvSpPr>
        <p:spPr>
          <a:xfrm>
            <a:off x="7365030" y="3367669"/>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Alexei Trundle 2017</a:t>
            </a:r>
          </a:p>
        </p:txBody>
      </p:sp>
      <p:sp>
        <p:nvSpPr>
          <p:cNvPr id="35" name="Text Placeholder 4">
            <a:extLst>
              <a:ext uri="{FF2B5EF4-FFF2-40B4-BE49-F238E27FC236}">
                <a16:creationId xmlns:a16="http://schemas.microsoft.com/office/drawing/2014/main" id="{9C174F89-E7E6-B74F-9D5F-E57F7FFC3EF5}"/>
              </a:ext>
            </a:extLst>
          </p:cNvPr>
          <p:cNvSpPr txBox="1">
            <a:spLocks/>
          </p:cNvSpPr>
          <p:nvPr/>
        </p:nvSpPr>
        <p:spPr>
          <a:xfrm>
            <a:off x="4470233" y="3375521"/>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Alexei Trundle 2017</a:t>
            </a:r>
          </a:p>
        </p:txBody>
      </p:sp>
      <p:sp>
        <p:nvSpPr>
          <p:cNvPr id="36" name="Text Placeholder 4">
            <a:extLst>
              <a:ext uri="{FF2B5EF4-FFF2-40B4-BE49-F238E27FC236}">
                <a16:creationId xmlns:a16="http://schemas.microsoft.com/office/drawing/2014/main" id="{91D615D7-5A3F-E24F-AECD-E37B1A9CEC07}"/>
              </a:ext>
            </a:extLst>
          </p:cNvPr>
          <p:cNvSpPr txBox="1">
            <a:spLocks/>
          </p:cNvSpPr>
          <p:nvPr/>
        </p:nvSpPr>
        <p:spPr>
          <a:xfrm>
            <a:off x="1648194" y="5978040"/>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Alexei Trundle 2017</a:t>
            </a:r>
          </a:p>
        </p:txBody>
      </p:sp>
      <p:sp>
        <p:nvSpPr>
          <p:cNvPr id="37" name="Text Placeholder 4">
            <a:extLst>
              <a:ext uri="{FF2B5EF4-FFF2-40B4-BE49-F238E27FC236}">
                <a16:creationId xmlns:a16="http://schemas.microsoft.com/office/drawing/2014/main" id="{66E3F796-4CB6-9349-AF82-1FEC994120C2}"/>
              </a:ext>
            </a:extLst>
          </p:cNvPr>
          <p:cNvSpPr txBox="1">
            <a:spLocks/>
          </p:cNvSpPr>
          <p:nvPr/>
        </p:nvSpPr>
        <p:spPr>
          <a:xfrm>
            <a:off x="1642990" y="3375206"/>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Alexei Trundle 2017</a:t>
            </a:r>
          </a:p>
        </p:txBody>
      </p:sp>
    </p:spTree>
    <p:extLst>
      <p:ext uri="{BB962C8B-B14F-4D97-AF65-F5344CB8AC3E}">
        <p14:creationId xmlns:p14="http://schemas.microsoft.com/office/powerpoint/2010/main" val="5490879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7D4D25C-72F0-F741-B75D-BE0A8282FEB5}"/>
              </a:ext>
            </a:extLst>
          </p:cNvPr>
          <p:cNvSpPr>
            <a:spLocks noGrp="1"/>
          </p:cNvSpPr>
          <p:nvPr>
            <p:ph type="title"/>
          </p:nvPr>
        </p:nvSpPr>
        <p:spPr>
          <a:xfrm>
            <a:off x="1146628" y="0"/>
            <a:ext cx="10405011" cy="982639"/>
          </a:xfrm>
        </p:spPr>
        <p:txBody>
          <a:bodyPr/>
          <a:lstStyle/>
          <a:p>
            <a:r>
              <a:rPr lang="en-US" sz="2400" dirty="0"/>
              <a:t>The Endogenous | Exogenous Climate Resilience Interface</a:t>
            </a:r>
          </a:p>
        </p:txBody>
      </p:sp>
      <p:graphicFrame>
        <p:nvGraphicFramePr>
          <p:cNvPr id="13" name="Table 12">
            <a:extLst>
              <a:ext uri="{FF2B5EF4-FFF2-40B4-BE49-F238E27FC236}">
                <a16:creationId xmlns:a16="http://schemas.microsoft.com/office/drawing/2014/main" id="{EC04B766-535F-E34D-8F53-2FEF2C20DC44}"/>
              </a:ext>
            </a:extLst>
          </p:cNvPr>
          <p:cNvGraphicFramePr>
            <a:graphicFrameLocks noGrp="1"/>
          </p:cNvGraphicFramePr>
          <p:nvPr>
            <p:extLst>
              <p:ext uri="{D42A27DB-BD31-4B8C-83A1-F6EECF244321}">
                <p14:modId xmlns:p14="http://schemas.microsoft.com/office/powerpoint/2010/main" val="2878055111"/>
              </p:ext>
            </p:extLst>
          </p:nvPr>
        </p:nvGraphicFramePr>
        <p:xfrm>
          <a:off x="843765" y="1269532"/>
          <a:ext cx="10579260" cy="4800688"/>
        </p:xfrm>
        <a:graphic>
          <a:graphicData uri="http://schemas.openxmlformats.org/drawingml/2006/table">
            <a:tbl>
              <a:tblPr bandRow="1"/>
              <a:tblGrid>
                <a:gridCol w="1602499">
                  <a:extLst>
                    <a:ext uri="{9D8B030D-6E8A-4147-A177-3AD203B41FA5}">
                      <a16:colId xmlns:a16="http://schemas.microsoft.com/office/drawing/2014/main" val="2372121714"/>
                    </a:ext>
                  </a:extLst>
                </a:gridCol>
                <a:gridCol w="4980183">
                  <a:extLst>
                    <a:ext uri="{9D8B030D-6E8A-4147-A177-3AD203B41FA5}">
                      <a16:colId xmlns:a16="http://schemas.microsoft.com/office/drawing/2014/main" val="3886614970"/>
                    </a:ext>
                  </a:extLst>
                </a:gridCol>
                <a:gridCol w="3996578">
                  <a:extLst>
                    <a:ext uri="{9D8B030D-6E8A-4147-A177-3AD203B41FA5}">
                      <a16:colId xmlns:a16="http://schemas.microsoft.com/office/drawing/2014/main" val="2392658374"/>
                    </a:ext>
                  </a:extLst>
                </a:gridCol>
              </a:tblGrid>
              <a:tr h="448660">
                <a:tc rowSpan="2">
                  <a:txBody>
                    <a:bodyPr/>
                    <a:lstStyle/>
                    <a:p>
                      <a:pPr marL="26670" algn="ctr">
                        <a:lnSpc>
                          <a:spcPct val="115000"/>
                        </a:lnSpc>
                        <a:spcAft>
                          <a:spcPts val="0"/>
                        </a:spcAft>
                      </a:pPr>
                      <a:r>
                        <a:rPr lang="en-AU" sz="1600" b="1" dirty="0">
                          <a:solidFill>
                            <a:schemeClr val="bg1"/>
                          </a:solidFill>
                          <a:effectLst/>
                          <a:latin typeface="Gill Sans MT" panose="020B0502020104020203" pitchFamily="34" charset="77"/>
                          <a:ea typeface="Times New Roman" panose="02020603050405020304" pitchFamily="18" charset="0"/>
                          <a:cs typeface="HelveticaNeue-Light" panose="02000503000000020004" pitchFamily="2" charset="0"/>
                        </a:rPr>
                        <a:t>Functional Alignment:</a:t>
                      </a:r>
                      <a:endParaRPr lang="en-AU" sz="1800" b="1" dirty="0">
                        <a:solidFill>
                          <a:schemeClr val="bg1"/>
                        </a:solidFill>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101936" marR="101936" marT="50968" marB="5096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62626"/>
                    </a:solidFill>
                  </a:tcPr>
                </a:tc>
                <a:tc gridSpan="2">
                  <a:txBody>
                    <a:bodyPr/>
                    <a:lstStyle/>
                    <a:p>
                      <a:pPr algn="ctr">
                        <a:lnSpc>
                          <a:spcPct val="115000"/>
                        </a:lnSpc>
                        <a:spcAft>
                          <a:spcPts val="0"/>
                        </a:spcAft>
                      </a:pPr>
                      <a:r>
                        <a:rPr lang="en-AU" sz="1600" b="1" dirty="0">
                          <a:solidFill>
                            <a:schemeClr val="bg1"/>
                          </a:solidFill>
                          <a:effectLst/>
                          <a:latin typeface="Gill Sans MT" panose="020B0502020104020203" pitchFamily="34" charset="77"/>
                          <a:ea typeface="Times New Roman" panose="02020603050405020304" pitchFamily="18" charset="0"/>
                          <a:cs typeface="HelveticaNeue-Light" panose="02000503000000020004" pitchFamily="2" charset="0"/>
                        </a:rPr>
                        <a:t>Formal Institutional Environment:</a:t>
                      </a:r>
                      <a:endParaRPr lang="en-AU" sz="2000" b="1" dirty="0">
                        <a:solidFill>
                          <a:schemeClr val="bg1"/>
                        </a:solidFill>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101936" marR="101936" marT="50968" marB="50968"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62626"/>
                    </a:solidFill>
                  </a:tcPr>
                </a:tc>
                <a:tc hMerge="1">
                  <a:txBody>
                    <a:bodyPr/>
                    <a:lstStyle/>
                    <a:p>
                      <a:endParaRPr lang="en-US"/>
                    </a:p>
                  </a:txBody>
                  <a:tcPr/>
                </a:tc>
                <a:extLst>
                  <a:ext uri="{0D108BD9-81ED-4DB2-BD59-A6C34878D82A}">
                    <a16:rowId xmlns:a16="http://schemas.microsoft.com/office/drawing/2014/main" val="3366367245"/>
                  </a:ext>
                </a:extLst>
              </a:tr>
              <a:tr h="498390">
                <a:tc vMerge="1">
                  <a:txBody>
                    <a:bodyPr/>
                    <a:lstStyle/>
                    <a:p>
                      <a:endParaRPr lang="en-US"/>
                    </a:p>
                  </a:txBody>
                  <a:tcPr/>
                </a:tc>
                <a:tc>
                  <a:txBody>
                    <a:bodyPr/>
                    <a:lstStyle/>
                    <a:p>
                      <a:pPr algn="ctr">
                        <a:lnSpc>
                          <a:spcPct val="115000"/>
                        </a:lnSpc>
                        <a:spcAft>
                          <a:spcPts val="0"/>
                        </a:spcAft>
                      </a:pPr>
                      <a:r>
                        <a:rPr lang="en-AU" sz="1600" dirty="0">
                          <a:solidFill>
                            <a:srgbClr val="000000"/>
                          </a:solidFill>
                          <a:effectLst/>
                          <a:latin typeface="Gill Sans MT" panose="020B0502020104020203" pitchFamily="34" charset="77"/>
                          <a:ea typeface="Times New Roman" panose="02020603050405020304" pitchFamily="18" charset="0"/>
                          <a:cs typeface="HelveticaNeue-Light" panose="02000503000000020004" pitchFamily="2" charset="0"/>
                        </a:rPr>
                        <a:t>Effective</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76452" marR="764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FBFBF"/>
                    </a:solidFill>
                  </a:tcPr>
                </a:tc>
                <a:tc>
                  <a:txBody>
                    <a:bodyPr/>
                    <a:lstStyle/>
                    <a:p>
                      <a:pPr algn="ctr">
                        <a:lnSpc>
                          <a:spcPct val="115000"/>
                        </a:lnSpc>
                        <a:spcAft>
                          <a:spcPts val="0"/>
                        </a:spcAft>
                      </a:pPr>
                      <a:r>
                        <a:rPr lang="en-AU" sz="1600">
                          <a:solidFill>
                            <a:srgbClr val="000000"/>
                          </a:solidFill>
                          <a:effectLst/>
                          <a:latin typeface="Gill Sans MT" panose="020B0502020104020203" pitchFamily="34" charset="77"/>
                          <a:ea typeface="Times New Roman" panose="02020603050405020304" pitchFamily="18" charset="0"/>
                          <a:cs typeface="HelveticaNeue-Light" panose="02000503000000020004" pitchFamily="2" charset="0"/>
                        </a:rPr>
                        <a:t>Ineffective</a:t>
                      </a:r>
                      <a:endParaRPr lang="en-AU" sz="2000">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76452" marR="764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FBFBF"/>
                    </a:solidFill>
                  </a:tcPr>
                </a:tc>
                <a:extLst>
                  <a:ext uri="{0D108BD9-81ED-4DB2-BD59-A6C34878D82A}">
                    <a16:rowId xmlns:a16="http://schemas.microsoft.com/office/drawing/2014/main" val="2147467386"/>
                  </a:ext>
                </a:extLst>
              </a:tr>
              <a:tr h="1891763">
                <a:tc>
                  <a:txBody>
                    <a:bodyPr/>
                    <a:lstStyle/>
                    <a:p>
                      <a:pPr marL="26670" algn="ctr">
                        <a:lnSpc>
                          <a:spcPct val="115000"/>
                        </a:lnSpc>
                        <a:spcAft>
                          <a:spcPts val="0"/>
                        </a:spcAft>
                      </a:pPr>
                      <a:r>
                        <a:rPr lang="en-AU" sz="1600" dirty="0">
                          <a:solidFill>
                            <a:srgbClr val="000000"/>
                          </a:solidFill>
                          <a:effectLst/>
                          <a:latin typeface="Gill Sans MT" panose="020B0502020104020203" pitchFamily="34" charset="77"/>
                          <a:ea typeface="Times New Roman" panose="02020603050405020304" pitchFamily="18" charset="0"/>
                          <a:cs typeface="HelveticaNeue-Light" panose="02000503000000020004" pitchFamily="2" charset="0"/>
                        </a:rPr>
                        <a:t>Convergent</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76452" marR="764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FBFBF"/>
                    </a:solidFill>
                  </a:tcPr>
                </a:tc>
                <a:tc>
                  <a:txBody>
                    <a:bodyPr/>
                    <a:lstStyle/>
                    <a:p>
                      <a:pPr algn="ctr">
                        <a:lnSpc>
                          <a:spcPct val="115000"/>
                        </a:lnSpc>
                        <a:spcAft>
                          <a:spcPts val="0"/>
                        </a:spcAft>
                      </a:pPr>
                      <a:r>
                        <a:rPr lang="en-AU" sz="1600" b="1" dirty="0">
                          <a:solidFill>
                            <a:srgbClr val="262626"/>
                          </a:solidFill>
                          <a:effectLst/>
                          <a:latin typeface="Gill Sans MT" panose="020B0502020104020203" pitchFamily="34" charset="77"/>
                          <a:ea typeface="Times New Roman" panose="02020603050405020304" pitchFamily="18" charset="0"/>
                          <a:cs typeface="HelveticaNeue-Light" panose="02000503000000020004" pitchFamily="2" charset="0"/>
                        </a:rPr>
                        <a:t> </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p>
                      <a:pPr algn="ctr">
                        <a:lnSpc>
                          <a:spcPct val="115000"/>
                        </a:lnSpc>
                        <a:spcAft>
                          <a:spcPts val="0"/>
                        </a:spcAft>
                      </a:pPr>
                      <a:r>
                        <a:rPr lang="en-AU" sz="1800" b="1" dirty="0">
                          <a:solidFill>
                            <a:srgbClr val="262626"/>
                          </a:solidFill>
                          <a:effectLst/>
                          <a:latin typeface="Gill Sans MT" panose="020B0502020104020203" pitchFamily="34" charset="77"/>
                          <a:ea typeface="Times New Roman" panose="02020603050405020304" pitchFamily="18" charset="0"/>
                          <a:cs typeface="HelveticaNeue-Light" panose="02000503000000020004" pitchFamily="2" charset="0"/>
                        </a:rPr>
                        <a:t>Complementary</a:t>
                      </a:r>
                      <a:endParaRPr lang="en-AU" sz="2400" dirty="0">
                        <a:effectLst/>
                        <a:latin typeface="Gill Sans MT" panose="020B0502020104020203" pitchFamily="34" charset="77"/>
                        <a:ea typeface="Times New Roman" panose="02020603050405020304" pitchFamily="18" charset="0"/>
                        <a:cs typeface="HelveticaNeue-Light" panose="02000503000000020004" pitchFamily="2" charset="0"/>
                      </a:endParaRPr>
                    </a:p>
                    <a:p>
                      <a:pPr algn="ctr">
                        <a:lnSpc>
                          <a:spcPct val="115000"/>
                        </a:lnSpc>
                        <a:spcAft>
                          <a:spcPts val="0"/>
                        </a:spcAft>
                      </a:pPr>
                      <a:r>
                        <a:rPr lang="en-AU" sz="1600" dirty="0">
                          <a:solidFill>
                            <a:srgbClr val="595959"/>
                          </a:solidFill>
                          <a:effectLst/>
                          <a:latin typeface="Gill Sans MT" panose="020B0502020104020203" pitchFamily="34" charset="77"/>
                          <a:ea typeface="Times New Roman" panose="02020603050405020304" pitchFamily="18" charset="0"/>
                          <a:cs typeface="HelveticaNeue-Light" panose="02000503000000020004" pitchFamily="2" charset="0"/>
                        </a:rPr>
                        <a:t>Informal functions address formal institutional gaps or enable local/individual outcomes within the formal institutional framework.</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76452" marR="764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AU" sz="1600" b="1" dirty="0">
                          <a:solidFill>
                            <a:srgbClr val="262626"/>
                          </a:solidFill>
                          <a:effectLst/>
                          <a:latin typeface="Gill Sans MT" panose="020B0502020104020203" pitchFamily="34" charset="77"/>
                          <a:ea typeface="Times New Roman" panose="02020603050405020304" pitchFamily="18" charset="0"/>
                          <a:cs typeface="HelveticaNeue-Light" panose="02000503000000020004" pitchFamily="2" charset="0"/>
                        </a:rPr>
                        <a:t> </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p>
                      <a:pPr algn="ctr">
                        <a:lnSpc>
                          <a:spcPct val="115000"/>
                        </a:lnSpc>
                        <a:spcAft>
                          <a:spcPts val="0"/>
                        </a:spcAft>
                      </a:pPr>
                      <a:r>
                        <a:rPr lang="en-AU" sz="1800" b="1" dirty="0">
                          <a:solidFill>
                            <a:srgbClr val="262626"/>
                          </a:solidFill>
                          <a:effectLst/>
                          <a:latin typeface="Gill Sans MT" panose="020B0502020104020203" pitchFamily="34" charset="77"/>
                          <a:ea typeface="Times New Roman" panose="02020603050405020304" pitchFamily="18" charset="0"/>
                          <a:cs typeface="HelveticaNeue-Light" panose="02000503000000020004" pitchFamily="2" charset="0"/>
                        </a:rPr>
                        <a:t>Substitutive</a:t>
                      </a:r>
                      <a:endParaRPr lang="en-AU" sz="2400" dirty="0">
                        <a:effectLst/>
                        <a:latin typeface="Gill Sans MT" panose="020B0502020104020203" pitchFamily="34" charset="77"/>
                        <a:ea typeface="Times New Roman" panose="02020603050405020304" pitchFamily="18" charset="0"/>
                        <a:cs typeface="HelveticaNeue-Light" panose="02000503000000020004" pitchFamily="2" charset="0"/>
                      </a:endParaRPr>
                    </a:p>
                    <a:p>
                      <a:pPr algn="ctr">
                        <a:lnSpc>
                          <a:spcPct val="115000"/>
                        </a:lnSpc>
                        <a:spcAft>
                          <a:spcPts val="0"/>
                        </a:spcAft>
                      </a:pPr>
                      <a:r>
                        <a:rPr lang="en-AU" sz="1600" dirty="0">
                          <a:solidFill>
                            <a:srgbClr val="595959"/>
                          </a:solidFill>
                          <a:effectLst/>
                          <a:latin typeface="Gill Sans MT" panose="020B0502020104020203" pitchFamily="34" charset="77"/>
                          <a:ea typeface="Times New Roman" panose="02020603050405020304" pitchFamily="18" charset="0"/>
                          <a:cs typeface="HelveticaNeue-Light" panose="02000503000000020004" pitchFamily="2" charset="0"/>
                        </a:rPr>
                        <a:t>Intended functions of formal institutional procedures and rules are achieved by equivalent informal systems and structures.</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76452" marR="764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47772183"/>
                  </a:ext>
                </a:extLst>
              </a:tr>
              <a:tr h="1961875">
                <a:tc>
                  <a:txBody>
                    <a:bodyPr/>
                    <a:lstStyle/>
                    <a:p>
                      <a:pPr marL="26670" algn="ctr">
                        <a:lnSpc>
                          <a:spcPct val="115000"/>
                        </a:lnSpc>
                        <a:spcAft>
                          <a:spcPts val="0"/>
                        </a:spcAft>
                      </a:pPr>
                      <a:r>
                        <a:rPr lang="en-AU" sz="1600" dirty="0">
                          <a:solidFill>
                            <a:srgbClr val="000000"/>
                          </a:solidFill>
                          <a:effectLst/>
                          <a:latin typeface="Gill Sans MT" panose="020B0502020104020203" pitchFamily="34" charset="77"/>
                          <a:ea typeface="Times New Roman" panose="02020603050405020304" pitchFamily="18" charset="0"/>
                          <a:cs typeface="HelveticaNeue-Light" panose="02000503000000020004" pitchFamily="2" charset="0"/>
                        </a:rPr>
                        <a:t>Divergent</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76452" marR="764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FBFBF"/>
                    </a:solidFill>
                  </a:tcPr>
                </a:tc>
                <a:tc>
                  <a:txBody>
                    <a:bodyPr/>
                    <a:lstStyle/>
                    <a:p>
                      <a:pPr algn="ctr">
                        <a:lnSpc>
                          <a:spcPct val="115000"/>
                        </a:lnSpc>
                        <a:spcAft>
                          <a:spcPts val="0"/>
                        </a:spcAft>
                      </a:pPr>
                      <a:r>
                        <a:rPr lang="en-AU" sz="1600" b="1" dirty="0">
                          <a:solidFill>
                            <a:srgbClr val="262626"/>
                          </a:solidFill>
                          <a:effectLst/>
                          <a:latin typeface="Gill Sans MT" panose="020B0502020104020203" pitchFamily="34" charset="77"/>
                          <a:ea typeface="Times New Roman" panose="02020603050405020304" pitchFamily="18" charset="0"/>
                          <a:cs typeface="HelveticaNeue-Light" panose="02000503000000020004" pitchFamily="2" charset="0"/>
                        </a:rPr>
                        <a:t> </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p>
                      <a:pPr algn="ctr">
                        <a:lnSpc>
                          <a:spcPct val="115000"/>
                        </a:lnSpc>
                        <a:spcAft>
                          <a:spcPts val="0"/>
                        </a:spcAft>
                      </a:pPr>
                      <a:r>
                        <a:rPr lang="en-AU" sz="1800" b="1" dirty="0">
                          <a:solidFill>
                            <a:srgbClr val="000000"/>
                          </a:solidFill>
                          <a:effectLst/>
                          <a:latin typeface="Gill Sans MT" panose="020B0502020104020203" pitchFamily="34" charset="77"/>
                          <a:ea typeface="Times New Roman" panose="02020603050405020304" pitchFamily="18" charset="0"/>
                          <a:cs typeface="HelveticaNeue-Light" panose="02000503000000020004" pitchFamily="2" charset="0"/>
                        </a:rPr>
                        <a:t>Accommodating</a:t>
                      </a:r>
                      <a:endParaRPr lang="en-AU" sz="2400" dirty="0">
                        <a:effectLst/>
                        <a:latin typeface="Gill Sans MT" panose="020B0502020104020203" pitchFamily="34" charset="77"/>
                        <a:ea typeface="Times New Roman" panose="02020603050405020304" pitchFamily="18" charset="0"/>
                        <a:cs typeface="HelveticaNeue-Light" panose="02000503000000020004" pitchFamily="2" charset="0"/>
                      </a:endParaRPr>
                    </a:p>
                    <a:p>
                      <a:pPr algn="ctr">
                        <a:lnSpc>
                          <a:spcPct val="115000"/>
                        </a:lnSpc>
                        <a:spcAft>
                          <a:spcPts val="0"/>
                        </a:spcAft>
                      </a:pPr>
                      <a:r>
                        <a:rPr lang="en-AU" sz="1600" dirty="0">
                          <a:solidFill>
                            <a:srgbClr val="595959"/>
                          </a:solidFill>
                          <a:effectLst/>
                          <a:latin typeface="Gill Sans MT" panose="020B0502020104020203" pitchFamily="34" charset="77"/>
                          <a:ea typeface="Times New Roman" panose="02020603050405020304" pitchFamily="18" charset="0"/>
                          <a:cs typeface="HelveticaNeue-Light" panose="02000503000000020004" pitchFamily="2" charset="0"/>
                        </a:rPr>
                        <a:t>Informal systems and structures that contradict the intended function of informal rules, without directly undermining formal institutional authority.</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76452" marR="764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AU" sz="1600" b="1" dirty="0">
                          <a:solidFill>
                            <a:srgbClr val="262626"/>
                          </a:solidFill>
                          <a:effectLst/>
                          <a:latin typeface="Gill Sans MT" panose="020B0502020104020203" pitchFamily="34" charset="77"/>
                          <a:ea typeface="Times New Roman" panose="02020603050405020304" pitchFamily="18" charset="0"/>
                          <a:cs typeface="HelveticaNeue-Light" panose="02000503000000020004" pitchFamily="2" charset="0"/>
                        </a:rPr>
                        <a:t> </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p>
                      <a:pPr algn="ctr">
                        <a:lnSpc>
                          <a:spcPct val="115000"/>
                        </a:lnSpc>
                        <a:spcAft>
                          <a:spcPts val="0"/>
                        </a:spcAft>
                      </a:pPr>
                      <a:r>
                        <a:rPr lang="en-AU" sz="1800" b="1" dirty="0">
                          <a:solidFill>
                            <a:srgbClr val="262626"/>
                          </a:solidFill>
                          <a:effectLst/>
                          <a:latin typeface="Gill Sans MT" panose="020B0502020104020203" pitchFamily="34" charset="77"/>
                          <a:ea typeface="Times New Roman" panose="02020603050405020304" pitchFamily="18" charset="0"/>
                          <a:cs typeface="HelveticaNeue-Light" panose="02000503000000020004" pitchFamily="2" charset="0"/>
                        </a:rPr>
                        <a:t>Competing</a:t>
                      </a:r>
                      <a:endParaRPr lang="en-AU" sz="2400" dirty="0">
                        <a:effectLst/>
                        <a:latin typeface="Gill Sans MT" panose="020B0502020104020203" pitchFamily="34" charset="77"/>
                        <a:ea typeface="Times New Roman" panose="02020603050405020304" pitchFamily="18" charset="0"/>
                        <a:cs typeface="HelveticaNeue-Light" panose="02000503000000020004" pitchFamily="2" charset="0"/>
                      </a:endParaRPr>
                    </a:p>
                    <a:p>
                      <a:pPr algn="ctr">
                        <a:lnSpc>
                          <a:spcPct val="115000"/>
                        </a:lnSpc>
                        <a:spcAft>
                          <a:spcPts val="0"/>
                        </a:spcAft>
                      </a:pPr>
                      <a:r>
                        <a:rPr lang="en-AU" sz="1600" dirty="0">
                          <a:solidFill>
                            <a:srgbClr val="595959"/>
                          </a:solidFill>
                          <a:effectLst/>
                          <a:latin typeface="Gill Sans MT" panose="020B0502020104020203" pitchFamily="34" charset="77"/>
                          <a:ea typeface="Times New Roman" panose="02020603050405020304" pitchFamily="18" charset="0"/>
                          <a:cs typeface="HelveticaNeue-Light" panose="02000503000000020004" pitchFamily="2" charset="0"/>
                        </a:rPr>
                        <a:t>Formal institutional functions are actively undermined and violated by alternative informal structures and systems.</a:t>
                      </a:r>
                      <a:endParaRPr lang="en-AU" sz="2000" dirty="0">
                        <a:effectLst/>
                        <a:latin typeface="Gill Sans MT" panose="020B0502020104020203" pitchFamily="34" charset="77"/>
                        <a:ea typeface="Times New Roman" panose="02020603050405020304" pitchFamily="18" charset="0"/>
                        <a:cs typeface="HelveticaNeue-Light" panose="02000503000000020004" pitchFamily="2" charset="0"/>
                      </a:endParaRPr>
                    </a:p>
                  </a:txBody>
                  <a:tcPr marL="76452" marR="764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6548046"/>
                  </a:ext>
                </a:extLst>
              </a:tr>
            </a:tbl>
          </a:graphicData>
        </a:graphic>
      </p:graphicFrame>
      <p:sp>
        <p:nvSpPr>
          <p:cNvPr id="15" name="Rectangle 14">
            <a:extLst>
              <a:ext uri="{FF2B5EF4-FFF2-40B4-BE49-F238E27FC236}">
                <a16:creationId xmlns:a16="http://schemas.microsoft.com/office/drawing/2014/main" id="{ABB4A136-957D-324A-91B1-8FF1DA593183}"/>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hevron 15">
            <a:extLst>
              <a:ext uri="{FF2B5EF4-FFF2-40B4-BE49-F238E27FC236}">
                <a16:creationId xmlns:a16="http://schemas.microsoft.com/office/drawing/2014/main" id="{F09713C7-D379-214C-8A10-22249AB35E98}"/>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20" name="Chevron 19">
            <a:extLst>
              <a:ext uri="{FF2B5EF4-FFF2-40B4-BE49-F238E27FC236}">
                <a16:creationId xmlns:a16="http://schemas.microsoft.com/office/drawing/2014/main" id="{1A088456-A01E-E143-BB78-06DDA8451BE3}"/>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21" name="Chevron 20">
            <a:extLst>
              <a:ext uri="{FF2B5EF4-FFF2-40B4-BE49-F238E27FC236}">
                <a16:creationId xmlns:a16="http://schemas.microsoft.com/office/drawing/2014/main" id="{3E9F5FA5-1B50-C04A-935D-1806EB3CFE96}"/>
              </a:ext>
            </a:extLst>
          </p:cNvPr>
          <p:cNvSpPr/>
          <p:nvPr/>
        </p:nvSpPr>
        <p:spPr>
          <a:xfrm>
            <a:off x="40715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Findings</a:t>
            </a:r>
            <a:endParaRPr lang="en-US" sz="1400" b="1" dirty="0">
              <a:solidFill>
                <a:schemeClr val="tx1"/>
              </a:solidFill>
            </a:endParaRPr>
          </a:p>
        </p:txBody>
      </p:sp>
      <p:sp>
        <p:nvSpPr>
          <p:cNvPr id="22" name="Chevron 21">
            <a:extLst>
              <a:ext uri="{FF2B5EF4-FFF2-40B4-BE49-F238E27FC236}">
                <a16:creationId xmlns:a16="http://schemas.microsoft.com/office/drawing/2014/main" id="{79729043-1494-0E4F-A56E-6AC19D1B1EF7}"/>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23" name="Chevron 22">
            <a:extLst>
              <a:ext uri="{FF2B5EF4-FFF2-40B4-BE49-F238E27FC236}">
                <a16:creationId xmlns:a16="http://schemas.microsoft.com/office/drawing/2014/main" id="{27841770-F3CE-FB42-A0F0-D28C1C61CE53}"/>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0" name="Text Placeholder 4">
            <a:extLst>
              <a:ext uri="{FF2B5EF4-FFF2-40B4-BE49-F238E27FC236}">
                <a16:creationId xmlns:a16="http://schemas.microsoft.com/office/drawing/2014/main" id="{1163933D-1F6D-BE4E-A952-186C046DEB00}"/>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15</a:t>
            </a:fld>
            <a:endParaRPr lang="en-AU" sz="700" dirty="0"/>
          </a:p>
        </p:txBody>
      </p:sp>
      <p:grpSp>
        <p:nvGrpSpPr>
          <p:cNvPr id="7" name="Group 6">
            <a:extLst>
              <a:ext uri="{FF2B5EF4-FFF2-40B4-BE49-F238E27FC236}">
                <a16:creationId xmlns:a16="http://schemas.microsoft.com/office/drawing/2014/main" id="{BE98D7EE-B8B2-F841-B489-AC5512F283CE}"/>
              </a:ext>
            </a:extLst>
          </p:cNvPr>
          <p:cNvGrpSpPr/>
          <p:nvPr/>
        </p:nvGrpSpPr>
        <p:grpSpPr>
          <a:xfrm>
            <a:off x="107572" y="1137138"/>
            <a:ext cx="11906680" cy="5099539"/>
            <a:chOff x="107572" y="1137138"/>
            <a:chExt cx="11906680" cy="5099539"/>
          </a:xfrm>
        </p:grpSpPr>
        <p:grpSp>
          <p:nvGrpSpPr>
            <p:cNvPr id="5" name="Group 4">
              <a:extLst>
                <a:ext uri="{FF2B5EF4-FFF2-40B4-BE49-F238E27FC236}">
                  <a16:creationId xmlns:a16="http://schemas.microsoft.com/office/drawing/2014/main" id="{1FA333EA-DD3C-2444-92A6-65A18EA5E855}"/>
                </a:ext>
              </a:extLst>
            </p:cNvPr>
            <p:cNvGrpSpPr/>
            <p:nvPr/>
          </p:nvGrpSpPr>
          <p:grpSpPr>
            <a:xfrm>
              <a:off x="107572" y="1137138"/>
              <a:ext cx="11767905" cy="5099539"/>
              <a:chOff x="107572" y="1137138"/>
              <a:chExt cx="11767905" cy="5099539"/>
            </a:xfrm>
          </p:grpSpPr>
          <p:sp>
            <p:nvSpPr>
              <p:cNvPr id="4" name="Rectangle 3">
                <a:extLst>
                  <a:ext uri="{FF2B5EF4-FFF2-40B4-BE49-F238E27FC236}">
                    <a16:creationId xmlns:a16="http://schemas.microsoft.com/office/drawing/2014/main" id="{5DADEA20-EFE3-CF42-9B8F-085CEE7596B2}"/>
                  </a:ext>
                </a:extLst>
              </p:cNvPr>
              <p:cNvSpPr/>
              <p:nvPr/>
            </p:nvSpPr>
            <p:spPr>
              <a:xfrm>
                <a:off x="550985" y="1137138"/>
                <a:ext cx="11324492" cy="50995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descr="A screenshot of a cell phone&#10;&#10;Description automatically generated">
                <a:extLst>
                  <a:ext uri="{FF2B5EF4-FFF2-40B4-BE49-F238E27FC236}">
                    <a16:creationId xmlns:a16="http://schemas.microsoft.com/office/drawing/2014/main" id="{9A9D33D1-116C-004A-9204-BF55422E4BC4}"/>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107572" y="1191732"/>
                <a:ext cx="7010238" cy="4844878"/>
              </a:xfrm>
              <a:prstGeom prst="rect">
                <a:avLst/>
              </a:prstGeom>
              <a:ln>
                <a:noFill/>
              </a:ln>
            </p:spPr>
          </p:pic>
        </p:grpSp>
        <p:sp>
          <p:nvSpPr>
            <p:cNvPr id="17" name="Content Placeholder 2">
              <a:extLst>
                <a:ext uri="{FF2B5EF4-FFF2-40B4-BE49-F238E27FC236}">
                  <a16:creationId xmlns:a16="http://schemas.microsoft.com/office/drawing/2014/main" id="{3CF8AEC1-6823-504D-90DA-3C7633B4C3BE}"/>
                </a:ext>
              </a:extLst>
            </p:cNvPr>
            <p:cNvSpPr txBox="1">
              <a:spLocks/>
            </p:cNvSpPr>
            <p:nvPr/>
          </p:nvSpPr>
          <p:spPr>
            <a:xfrm>
              <a:off x="7256586" y="3981082"/>
              <a:ext cx="4757666" cy="2194419"/>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400" dirty="0">
                  <a:solidFill>
                    <a:schemeClr val="bg1"/>
                  </a:solidFill>
                  <a:latin typeface="Georgia" panose="02040502050405020303" pitchFamily="18" charset="0"/>
                </a:rPr>
                <a:t>If the government could allow the custom chiefs leeway to have some say in the laws of the government. Whereas now the </a:t>
              </a:r>
              <a:r>
                <a:rPr lang="en-US" sz="1400" dirty="0" err="1">
                  <a:solidFill>
                    <a:schemeClr val="bg1"/>
                  </a:solidFill>
                  <a:latin typeface="Georgia" panose="02040502050405020303" pitchFamily="18" charset="0"/>
                </a:rPr>
                <a:t>Malvatumauri</a:t>
              </a:r>
              <a:r>
                <a:rPr lang="en-US" sz="1400" dirty="0">
                  <a:solidFill>
                    <a:schemeClr val="bg1"/>
                  </a:solidFill>
                  <a:latin typeface="Georgia" panose="02040502050405020303" pitchFamily="18" charset="0"/>
                </a:rPr>
                <a:t> barely has any say on the laws, it’s only the politicians.</a:t>
              </a:r>
            </a:p>
            <a:p>
              <a:pPr marL="0" indent="0" algn="ctr">
                <a:buNone/>
              </a:pPr>
              <a:r>
                <a:rPr lang="en-US" sz="1400" dirty="0">
                  <a:solidFill>
                    <a:schemeClr val="bg1"/>
                  </a:solidFill>
                  <a:latin typeface="Georgia" panose="02040502050405020303" pitchFamily="18" charset="0"/>
                </a:rPr>
                <a:t>It all comes back to the chiefs. Maybe, we could have some sort of </a:t>
              </a:r>
              <a:r>
                <a:rPr lang="en-US" sz="1400" dirty="0" err="1">
                  <a:solidFill>
                    <a:schemeClr val="bg1"/>
                  </a:solidFill>
                  <a:latin typeface="Georgia" panose="02040502050405020303" pitchFamily="18" charset="0"/>
                </a:rPr>
                <a:t>kastom</a:t>
              </a:r>
              <a:r>
                <a:rPr lang="en-US" sz="1400" dirty="0">
                  <a:solidFill>
                    <a:schemeClr val="bg1"/>
                  </a:solidFill>
                  <a:latin typeface="Georgia" panose="02040502050405020303" pitchFamily="18" charset="0"/>
                </a:rPr>
                <a:t> Vila, but if the government acquired the land, what would they get out of it?</a:t>
              </a:r>
            </a:p>
            <a:p>
              <a:pPr marL="0" indent="0" algn="ctr">
                <a:buNone/>
              </a:pPr>
              <a:r>
                <a:rPr lang="en-US" sz="1100" dirty="0">
                  <a:solidFill>
                    <a:schemeClr val="bg1"/>
                  </a:solidFill>
                  <a:latin typeface="Georgia" panose="02040502050405020303" pitchFamily="18" charset="0"/>
                </a:rPr>
                <a:t>– Provincial Govt. Rep., Vanuatu (VUE11)</a:t>
              </a:r>
              <a:endParaRPr lang="en-US" sz="1600" dirty="0">
                <a:solidFill>
                  <a:schemeClr val="bg1"/>
                </a:solidFill>
                <a:latin typeface="Georgia" panose="02040502050405020303" pitchFamily="18" charset="0"/>
              </a:endParaRPr>
            </a:p>
          </p:txBody>
        </p:sp>
        <p:sp>
          <p:nvSpPr>
            <p:cNvPr id="18" name="Content Placeholder 2">
              <a:extLst>
                <a:ext uri="{FF2B5EF4-FFF2-40B4-BE49-F238E27FC236}">
                  <a16:creationId xmlns:a16="http://schemas.microsoft.com/office/drawing/2014/main" id="{CC012728-6495-B142-9243-76035D8C205E}"/>
                </a:ext>
              </a:extLst>
            </p:cNvPr>
            <p:cNvSpPr txBox="1">
              <a:spLocks/>
            </p:cNvSpPr>
            <p:nvPr/>
          </p:nvSpPr>
          <p:spPr>
            <a:xfrm>
              <a:off x="7256586" y="1191732"/>
              <a:ext cx="4757666" cy="2656956"/>
            </a:xfrm>
            <a:prstGeom prst="rect">
              <a:avLst/>
            </a:prstGeom>
            <a:solidFill>
              <a:schemeClr val="tx1">
                <a:lumMod val="85000"/>
                <a:lumOff val="15000"/>
              </a:schemeClr>
            </a:solidFill>
            <a:ln>
              <a:noFill/>
            </a:ln>
          </p:spPr>
          <p:txBody>
            <a:bodyPr vert="horz" lIns="180000" tIns="45720" rIns="180000" bIns="45720" rtlCol="0" anchor="ctr">
              <a:normAutofit fontScale="92500" lnSpcReduction="10000"/>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600" dirty="0">
                  <a:solidFill>
                    <a:schemeClr val="bg1"/>
                  </a:solidFill>
                  <a:latin typeface="Georgia" panose="02040502050405020303" pitchFamily="18" charset="0"/>
                </a:rPr>
                <a:t>All Vanuatu </a:t>
              </a:r>
              <a:r>
                <a:rPr lang="en-US" sz="1600" i="1" dirty="0" err="1">
                  <a:solidFill>
                    <a:schemeClr val="bg1"/>
                  </a:solidFill>
                  <a:latin typeface="Georgia" panose="02040502050405020303" pitchFamily="18" charset="0"/>
                </a:rPr>
                <a:t>savee</a:t>
              </a:r>
              <a:r>
                <a:rPr lang="en-US" sz="1600" dirty="0">
                  <a:solidFill>
                    <a:schemeClr val="bg1"/>
                  </a:solidFill>
                  <a:latin typeface="Georgia" panose="02040502050405020303" pitchFamily="18" charset="0"/>
                </a:rPr>
                <a:t> </a:t>
              </a:r>
              <a:r>
                <a:rPr lang="en-US" sz="1600" i="1" dirty="0">
                  <a:solidFill>
                    <a:schemeClr val="bg1"/>
                  </a:solidFill>
                  <a:latin typeface="Georgia" panose="02040502050405020303" pitchFamily="18" charset="0"/>
                </a:rPr>
                <a:t>lo </a:t>
              </a:r>
              <a:r>
                <a:rPr lang="en-US" sz="1600" dirty="0">
                  <a:solidFill>
                    <a:schemeClr val="bg1"/>
                  </a:solidFill>
                  <a:latin typeface="Georgia" panose="02040502050405020303" pitchFamily="18" charset="0"/>
                </a:rPr>
                <a:t>… how much money, world money </a:t>
              </a:r>
              <a:r>
                <a:rPr lang="en-US" sz="1600" i="1" dirty="0" err="1">
                  <a:solidFill>
                    <a:schemeClr val="bg1"/>
                  </a:solidFill>
                  <a:latin typeface="Georgia" panose="02040502050405020303" pitchFamily="18" charset="0"/>
                </a:rPr>
                <a:t>givem</a:t>
              </a:r>
              <a:r>
                <a:rPr lang="en-US" sz="1600" dirty="0">
                  <a:solidFill>
                    <a:schemeClr val="bg1"/>
                  </a:solidFill>
                  <a:latin typeface="Georgia" panose="02040502050405020303" pitchFamily="18" charset="0"/>
                </a:rPr>
                <a:t>. </a:t>
              </a:r>
              <a:r>
                <a:rPr lang="en-US" sz="1600" i="1" dirty="0">
                  <a:solidFill>
                    <a:schemeClr val="bg1"/>
                  </a:solidFill>
                  <a:latin typeface="Georgia" panose="02040502050405020303" pitchFamily="18" charset="0"/>
                </a:rPr>
                <a:t>Lo</a:t>
              </a:r>
              <a:r>
                <a:rPr lang="en-US" sz="1600" dirty="0">
                  <a:solidFill>
                    <a:schemeClr val="bg1"/>
                  </a:solidFill>
                  <a:latin typeface="Georgia" panose="02040502050405020303" pitchFamily="18" charset="0"/>
                </a:rPr>
                <a:t> national government. To </a:t>
              </a:r>
              <a:r>
                <a:rPr lang="en-US" sz="1600" i="1" dirty="0" err="1">
                  <a:solidFill>
                    <a:schemeClr val="bg1"/>
                  </a:solidFill>
                  <a:latin typeface="Georgia" panose="02040502050405020303" pitchFamily="18" charset="0"/>
                </a:rPr>
                <a:t>addressem</a:t>
              </a:r>
              <a:r>
                <a:rPr lang="en-US" sz="1600" dirty="0">
                  <a:solidFill>
                    <a:schemeClr val="bg1"/>
                  </a:solidFill>
                  <a:latin typeface="Georgia" panose="02040502050405020303" pitchFamily="18" charset="0"/>
                </a:rPr>
                <a:t> issue </a:t>
              </a:r>
              <a:r>
                <a:rPr lang="en-US" sz="1600" i="1" dirty="0" err="1">
                  <a:solidFill>
                    <a:schemeClr val="bg1"/>
                  </a:solidFill>
                  <a:latin typeface="Georgia" panose="02040502050405020303" pitchFamily="18" charset="0"/>
                </a:rPr>
                <a:t>blo</a:t>
              </a:r>
              <a:r>
                <a:rPr lang="en-US" sz="1600" dirty="0">
                  <a:solidFill>
                    <a:schemeClr val="bg1"/>
                  </a:solidFill>
                  <a:latin typeface="Georgia" panose="02040502050405020303" pitchFamily="18" charset="0"/>
                </a:rPr>
                <a:t> climate. All for nothing </a:t>
              </a:r>
              <a:r>
                <a:rPr lang="en-US" sz="1600" i="1" dirty="0">
                  <a:solidFill>
                    <a:schemeClr val="bg1"/>
                  </a:solidFill>
                  <a:latin typeface="Georgia" panose="02040502050405020303" pitchFamily="18" charset="0"/>
                </a:rPr>
                <a:t>lo </a:t>
              </a:r>
              <a:r>
                <a:rPr lang="en-US" sz="1600" i="1" dirty="0" err="1">
                  <a:solidFill>
                    <a:schemeClr val="bg1"/>
                  </a:solidFill>
                  <a:latin typeface="Georgia" panose="02040502050405020303" pitchFamily="18" charset="0"/>
                </a:rPr>
                <a:t>savee</a:t>
              </a:r>
              <a:r>
                <a:rPr lang="en-US" sz="1600" i="1" dirty="0">
                  <a:solidFill>
                    <a:schemeClr val="bg1"/>
                  </a:solidFill>
                  <a:latin typeface="Georgia" panose="02040502050405020303" pitchFamily="18" charset="0"/>
                </a:rPr>
                <a:t> </a:t>
              </a:r>
              <a:r>
                <a:rPr lang="en-US" sz="1600" dirty="0">
                  <a:solidFill>
                    <a:schemeClr val="bg1"/>
                  </a:solidFill>
                  <a:latin typeface="Georgia" panose="02040502050405020303" pitchFamily="18" charset="0"/>
                </a:rPr>
                <a:t>all government </a:t>
              </a:r>
              <a:r>
                <a:rPr lang="en-US" sz="1600" i="1" dirty="0">
                  <a:solidFill>
                    <a:schemeClr val="bg1"/>
                  </a:solidFill>
                  <a:latin typeface="Georgia" panose="02040502050405020303" pitchFamily="18" charset="0"/>
                </a:rPr>
                <a:t>lo</a:t>
              </a:r>
              <a:r>
                <a:rPr lang="en-US" sz="1600" dirty="0">
                  <a:solidFill>
                    <a:schemeClr val="bg1"/>
                  </a:solidFill>
                  <a:latin typeface="Georgia" panose="02040502050405020303" pitchFamily="18" charset="0"/>
                </a:rPr>
                <a:t> Vanuatu. </a:t>
              </a:r>
            </a:p>
            <a:p>
              <a:pPr marL="0" indent="0" algn="ctr">
                <a:buNone/>
              </a:pPr>
              <a:r>
                <a:rPr lang="en-US" sz="1600" dirty="0">
                  <a:solidFill>
                    <a:schemeClr val="bg1"/>
                  </a:solidFill>
                  <a:latin typeface="Georgia" panose="02040502050405020303" pitchFamily="18" charset="0"/>
                </a:rPr>
                <a:t>So </a:t>
              </a:r>
              <a:r>
                <a:rPr lang="en-US" sz="1600" i="1" dirty="0">
                  <a:solidFill>
                    <a:schemeClr val="bg1"/>
                  </a:solidFill>
                  <a:latin typeface="Georgia" panose="02040502050405020303" pitchFamily="18" charset="0"/>
                </a:rPr>
                <a:t>hemi</a:t>
              </a:r>
              <a:r>
                <a:rPr lang="en-US" sz="1600" dirty="0">
                  <a:solidFill>
                    <a:schemeClr val="bg1"/>
                  </a:solidFill>
                  <a:latin typeface="Georgia" panose="02040502050405020303" pitchFamily="18" charset="0"/>
                </a:rPr>
                <a:t> must </a:t>
              </a:r>
              <a:r>
                <a:rPr lang="en-US" sz="1600" i="1" dirty="0" err="1">
                  <a:solidFill>
                    <a:schemeClr val="bg1"/>
                  </a:solidFill>
                  <a:latin typeface="Georgia" panose="02040502050405020303" pitchFamily="18" charset="0"/>
                </a:rPr>
                <a:t>providem</a:t>
              </a:r>
              <a:r>
                <a:rPr lang="en-US" sz="1600" dirty="0">
                  <a:solidFill>
                    <a:schemeClr val="bg1"/>
                  </a:solidFill>
                  <a:latin typeface="Georgia" panose="02040502050405020303" pitchFamily="18" charset="0"/>
                </a:rPr>
                <a:t> one public ah, report, </a:t>
              </a:r>
              <a:r>
                <a:rPr lang="en-US" sz="1600" i="1" dirty="0" err="1">
                  <a:solidFill>
                    <a:schemeClr val="bg1"/>
                  </a:solidFill>
                  <a:latin typeface="Georgia" panose="02040502050405020303" pitchFamily="18" charset="0"/>
                </a:rPr>
                <a:t>tellem</a:t>
              </a:r>
              <a:r>
                <a:rPr lang="en-US" sz="1600" dirty="0">
                  <a:solidFill>
                    <a:schemeClr val="bg1"/>
                  </a:solidFill>
                  <a:latin typeface="Georgia" panose="02040502050405020303" pitchFamily="18" charset="0"/>
                </a:rPr>
                <a:t> out amount </a:t>
              </a:r>
              <a:r>
                <a:rPr lang="en-US" sz="1600" i="1" dirty="0">
                  <a:solidFill>
                    <a:schemeClr val="bg1"/>
                  </a:solidFill>
                  <a:latin typeface="Georgia" panose="02040502050405020303" pitchFamily="18" charset="0"/>
                </a:rPr>
                <a:t>lo</a:t>
              </a:r>
              <a:r>
                <a:rPr lang="en-US" sz="1600" dirty="0">
                  <a:solidFill>
                    <a:schemeClr val="bg1"/>
                  </a:solidFill>
                  <a:latin typeface="Georgia" panose="02040502050405020303" pitchFamily="18" charset="0"/>
                </a:rPr>
                <a:t> money, say yes, true. World Bank </a:t>
              </a:r>
              <a:r>
                <a:rPr lang="en-US" sz="1600" i="1" dirty="0" err="1">
                  <a:solidFill>
                    <a:schemeClr val="bg1"/>
                  </a:solidFill>
                  <a:latin typeface="Georgia" panose="02040502050405020303" pitchFamily="18" charset="0"/>
                </a:rPr>
                <a:t>i</a:t>
              </a:r>
              <a:r>
                <a:rPr lang="en-US" sz="1600" dirty="0">
                  <a:solidFill>
                    <a:schemeClr val="bg1"/>
                  </a:solidFill>
                  <a:latin typeface="Georgia" panose="02040502050405020303" pitchFamily="18" charset="0"/>
                </a:rPr>
                <a:t> </a:t>
              </a:r>
              <a:r>
                <a:rPr lang="en-US" sz="1600" dirty="0" err="1">
                  <a:solidFill>
                    <a:schemeClr val="bg1"/>
                  </a:solidFill>
                  <a:latin typeface="Georgia" panose="02040502050405020303" pitchFamily="18" charset="0"/>
                </a:rPr>
                <a:t>givem</a:t>
              </a:r>
              <a:r>
                <a:rPr lang="en-US" sz="1600" dirty="0">
                  <a:solidFill>
                    <a:schemeClr val="bg1"/>
                  </a:solidFill>
                  <a:latin typeface="Georgia" panose="02040502050405020303" pitchFamily="18" charset="0"/>
                </a:rPr>
                <a:t> how much, $10 billion, use </a:t>
              </a:r>
              <a:r>
                <a:rPr lang="en-US" sz="1600" i="1" dirty="0" err="1">
                  <a:solidFill>
                    <a:schemeClr val="bg1"/>
                  </a:solidFill>
                  <a:latin typeface="Georgia" panose="02040502050405020303" pitchFamily="18" charset="0"/>
                </a:rPr>
                <a:t>blo</a:t>
              </a:r>
              <a:r>
                <a:rPr lang="en-US" sz="1600" dirty="0">
                  <a:solidFill>
                    <a:schemeClr val="bg1"/>
                  </a:solidFill>
                  <a:latin typeface="Georgia" panose="02040502050405020303" pitchFamily="18" charset="0"/>
                </a:rPr>
                <a:t> $10 billion, structure. </a:t>
              </a:r>
              <a:r>
                <a:rPr lang="en-US" sz="1600" dirty="0" err="1">
                  <a:solidFill>
                    <a:schemeClr val="bg1"/>
                  </a:solidFill>
                  <a:latin typeface="Georgia" panose="02040502050405020303" pitchFamily="18" charset="0"/>
                </a:rPr>
                <a:t>Onem</a:t>
              </a:r>
              <a:r>
                <a:rPr lang="en-US" sz="1600" dirty="0">
                  <a:solidFill>
                    <a:schemeClr val="bg1"/>
                  </a:solidFill>
                  <a:latin typeface="Georgia" panose="02040502050405020303" pitchFamily="18" charset="0"/>
                </a:rPr>
                <a:t> </a:t>
              </a:r>
              <a:r>
                <a:rPr lang="en-US" sz="1600" dirty="0" err="1">
                  <a:solidFill>
                    <a:schemeClr val="bg1"/>
                  </a:solidFill>
                  <a:latin typeface="Georgia" panose="02040502050405020303" pitchFamily="18" charset="0"/>
                </a:rPr>
                <a:t>onem</a:t>
              </a:r>
              <a:r>
                <a:rPr lang="en-US" sz="1600" dirty="0">
                  <a:solidFill>
                    <a:schemeClr val="bg1"/>
                  </a:solidFill>
                  <a:latin typeface="Georgia" panose="02040502050405020303" pitchFamily="18" charset="0"/>
                </a:rPr>
                <a:t>, </a:t>
              </a:r>
              <a:r>
                <a:rPr lang="en-US" sz="1600" dirty="0" err="1">
                  <a:solidFill>
                    <a:schemeClr val="bg1"/>
                  </a:solidFill>
                  <a:latin typeface="Georgia" panose="02040502050405020303" pitchFamily="18" charset="0"/>
                </a:rPr>
                <a:t>onem</a:t>
              </a:r>
              <a:r>
                <a:rPr lang="en-US" sz="1600" dirty="0">
                  <a:solidFill>
                    <a:schemeClr val="bg1"/>
                  </a:solidFill>
                  <a:latin typeface="Georgia" panose="02040502050405020303" pitchFamily="18" charset="0"/>
                </a:rPr>
                <a:t> … </a:t>
              </a:r>
              <a:r>
                <a:rPr lang="en-US" sz="1600" dirty="0" err="1">
                  <a:solidFill>
                    <a:schemeClr val="bg1"/>
                  </a:solidFill>
                  <a:latin typeface="Georgia" panose="02040502050405020303" pitchFamily="18" charset="0"/>
                </a:rPr>
                <a:t>listem</a:t>
              </a:r>
              <a:r>
                <a:rPr lang="en-US" sz="1600" dirty="0">
                  <a:solidFill>
                    <a:schemeClr val="bg1"/>
                  </a:solidFill>
                  <a:latin typeface="Georgia" panose="02040502050405020303" pitchFamily="18" charset="0"/>
                </a:rPr>
                <a:t> out. </a:t>
              </a:r>
            </a:p>
            <a:p>
              <a:pPr marL="0" indent="0" algn="ctr">
                <a:buNone/>
              </a:pPr>
              <a:r>
                <a:rPr lang="en-US" sz="1600" dirty="0">
                  <a:solidFill>
                    <a:schemeClr val="bg1"/>
                  </a:solidFill>
                  <a:latin typeface="Georgia" panose="02040502050405020303" pitchFamily="18" charset="0"/>
                </a:rPr>
                <a:t>Otherwise, bai </a:t>
              </a:r>
              <a:r>
                <a:rPr lang="en-US" sz="1600" dirty="0" err="1">
                  <a:solidFill>
                    <a:schemeClr val="bg1"/>
                  </a:solidFill>
                  <a:latin typeface="Georgia" panose="02040502050405020303" pitchFamily="18" charset="0"/>
                </a:rPr>
                <a:t>yumi</a:t>
              </a:r>
              <a:r>
                <a:rPr lang="en-US" sz="1600" dirty="0">
                  <a:solidFill>
                    <a:schemeClr val="bg1"/>
                  </a:solidFill>
                  <a:latin typeface="Georgia" panose="02040502050405020303" pitchFamily="18" charset="0"/>
                </a:rPr>
                <a:t> start play up. Play lo government, government play lo politician. </a:t>
              </a:r>
              <a:endParaRPr lang="en-US" sz="2000" dirty="0">
                <a:solidFill>
                  <a:schemeClr val="bg1"/>
                </a:solidFill>
                <a:latin typeface="Georgia" panose="02040502050405020303" pitchFamily="18" charset="0"/>
              </a:endParaRPr>
            </a:p>
            <a:p>
              <a:pPr marL="0" indent="0" algn="ctr">
                <a:buNone/>
              </a:pPr>
              <a:r>
                <a:rPr lang="en-US" sz="1200" dirty="0">
                  <a:solidFill>
                    <a:schemeClr val="bg1"/>
                  </a:solidFill>
                  <a:latin typeface="Georgia" panose="02040502050405020303" pitchFamily="18" charset="0"/>
                </a:rPr>
                <a:t>– Community Member, </a:t>
              </a:r>
              <a:r>
                <a:rPr lang="en-US" sz="1200" dirty="0" err="1">
                  <a:solidFill>
                    <a:schemeClr val="bg1"/>
                  </a:solidFill>
                  <a:latin typeface="Georgia" panose="02040502050405020303" pitchFamily="18" charset="0"/>
                </a:rPr>
                <a:t>Blacksands</a:t>
              </a:r>
              <a:r>
                <a:rPr lang="en-US" sz="1200" dirty="0">
                  <a:solidFill>
                    <a:schemeClr val="bg1"/>
                  </a:solidFill>
                  <a:latin typeface="Georgia" panose="02040502050405020303" pitchFamily="18" charset="0"/>
                </a:rPr>
                <a:t>, Port Vila (BSHH8)</a:t>
              </a:r>
              <a:endParaRPr lang="en-US" sz="1900" dirty="0">
                <a:solidFill>
                  <a:schemeClr val="bg1"/>
                </a:solidFill>
                <a:latin typeface="Georgia" panose="02040502050405020303" pitchFamily="18" charset="0"/>
              </a:endParaRPr>
            </a:p>
          </p:txBody>
        </p:sp>
      </p:grpSp>
      <p:sp>
        <p:nvSpPr>
          <p:cNvPr id="19" name="TextBox 18">
            <a:extLst>
              <a:ext uri="{FF2B5EF4-FFF2-40B4-BE49-F238E27FC236}">
                <a16:creationId xmlns:a16="http://schemas.microsoft.com/office/drawing/2014/main" id="{2A9EAEAA-5325-C840-8BDF-3CCFED3C23CD}"/>
              </a:ext>
            </a:extLst>
          </p:cNvPr>
          <p:cNvSpPr txBox="1"/>
          <p:nvPr/>
        </p:nvSpPr>
        <p:spPr>
          <a:xfrm>
            <a:off x="233531" y="5930305"/>
            <a:ext cx="2331087" cy="246221"/>
          </a:xfrm>
          <a:prstGeom prst="rect">
            <a:avLst/>
          </a:prstGeom>
          <a:noFill/>
        </p:spPr>
        <p:txBody>
          <a:bodyPr wrap="none" rtlCol="0">
            <a:spAutoFit/>
          </a:bodyPr>
          <a:lstStyle/>
          <a:p>
            <a:r>
              <a:rPr lang="en-US" sz="1000" dirty="0"/>
              <a:t>Source: Helmke &amp; </a:t>
            </a:r>
            <a:r>
              <a:rPr lang="en-US" sz="1000" dirty="0" err="1"/>
              <a:t>Levitszky</a:t>
            </a:r>
            <a:r>
              <a:rPr lang="en-US" sz="1000" dirty="0"/>
              <a:t> 2004; Author</a:t>
            </a:r>
          </a:p>
        </p:txBody>
      </p:sp>
    </p:spTree>
    <p:extLst>
      <p:ext uri="{BB962C8B-B14F-4D97-AF65-F5344CB8AC3E}">
        <p14:creationId xmlns:p14="http://schemas.microsoft.com/office/powerpoint/2010/main" val="1862287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5A5CFB03-2EF9-7F41-8F88-868941D5E385}"/>
              </a:ext>
            </a:extLst>
          </p:cNvPr>
          <p:cNvPicPr>
            <a:picLocks noGrp="1" noChangeAspect="1"/>
          </p:cNvPicPr>
          <p:nvPr>
            <p:ph type="pic" sz="quarter" idx="13"/>
          </p:nvPr>
        </p:nvPicPr>
        <p:blipFill rotWithShape="1">
          <a:blip r:embed="rId3">
            <a:extLst>
              <a:ext uri="{28A0092B-C50C-407E-A947-70E740481C1C}">
                <a14:useLocalDpi xmlns:a14="http://schemas.microsoft.com/office/drawing/2010/main" val="0"/>
              </a:ext>
            </a:extLst>
          </a:blip>
          <a:srcRect b="5973"/>
          <a:stretch/>
        </p:blipFill>
        <p:spPr>
          <a:xfrm>
            <a:off x="-17532" y="0"/>
            <a:ext cx="12208371" cy="6857998"/>
          </a:xfrm>
        </p:spPr>
      </p:pic>
      <p:sp>
        <p:nvSpPr>
          <p:cNvPr id="4" name="Subtitle 3">
            <a:extLst>
              <a:ext uri="{FF2B5EF4-FFF2-40B4-BE49-F238E27FC236}">
                <a16:creationId xmlns:a16="http://schemas.microsoft.com/office/drawing/2014/main" id="{6BD54E46-2FBF-9D4B-96F2-EF837C7FCCC2}"/>
              </a:ext>
            </a:extLst>
          </p:cNvPr>
          <p:cNvSpPr>
            <a:spLocks noGrp="1"/>
          </p:cNvSpPr>
          <p:nvPr>
            <p:ph type="subTitle" idx="1"/>
          </p:nvPr>
        </p:nvSpPr>
        <p:spPr>
          <a:xfrm flipH="1">
            <a:off x="6573795" y="0"/>
            <a:ext cx="5635736" cy="6857998"/>
          </a:xfrm>
          <a:solidFill>
            <a:schemeClr val="bg1">
              <a:alpha val="40000"/>
            </a:schemeClr>
          </a:solidFill>
        </p:spPr>
        <p:txBody>
          <a:bodyPr lIns="503999" tIns="2232000" rIns="251999"/>
          <a:lstStyle/>
          <a:p>
            <a:pPr algn="r"/>
            <a:r>
              <a:rPr lang="en-US" dirty="0">
                <a:solidFill>
                  <a:schemeClr val="tx1"/>
                </a:solidFill>
              </a:rPr>
              <a:t>Part 3: </a:t>
            </a:r>
          </a:p>
          <a:p>
            <a:pPr algn="r"/>
            <a:r>
              <a:rPr lang="en-US" dirty="0">
                <a:solidFill>
                  <a:schemeClr val="tx1"/>
                </a:solidFill>
              </a:rPr>
              <a:t>Implications: Practice &amp; Theory</a:t>
            </a:r>
          </a:p>
        </p:txBody>
      </p:sp>
      <p:sp>
        <p:nvSpPr>
          <p:cNvPr id="7" name="Text Placeholder 6">
            <a:extLst>
              <a:ext uri="{FF2B5EF4-FFF2-40B4-BE49-F238E27FC236}">
                <a16:creationId xmlns:a16="http://schemas.microsoft.com/office/drawing/2014/main" id="{C3CD84FE-296E-674C-A767-EFF8DC782835}"/>
              </a:ext>
            </a:extLst>
          </p:cNvPr>
          <p:cNvSpPr>
            <a:spLocks noGrp="1"/>
          </p:cNvSpPr>
          <p:nvPr>
            <p:ph type="body" sz="quarter" idx="16"/>
          </p:nvPr>
        </p:nvSpPr>
        <p:spPr>
          <a:xfrm>
            <a:off x="8982241" y="5137637"/>
            <a:ext cx="3060001" cy="596567"/>
          </a:xfrm>
        </p:spPr>
        <p:txBody>
          <a:bodyPr>
            <a:normAutofit fontScale="62500" lnSpcReduction="20000"/>
          </a:bodyPr>
          <a:lstStyle/>
          <a:p>
            <a:pPr lvl="0" algn="r">
              <a:spcBef>
                <a:spcPts val="500"/>
              </a:spcBef>
              <a:spcAft>
                <a:spcPts val="1200"/>
              </a:spcAft>
            </a:pPr>
            <a:r>
              <a:rPr lang="en-US" sz="2800" b="0" dirty="0">
                <a:solidFill>
                  <a:prstClr val="black"/>
                </a:solidFill>
                <a:latin typeface="Georgia"/>
              </a:rPr>
              <a:t>Informality in the Pacific’s Small Island Cities</a:t>
            </a:r>
            <a:endParaRPr lang="en-US" sz="3600" b="0" dirty="0">
              <a:solidFill>
                <a:prstClr val="black"/>
              </a:solidFill>
              <a:latin typeface="Georgia"/>
            </a:endParaRPr>
          </a:p>
        </p:txBody>
      </p:sp>
      <p:sp>
        <p:nvSpPr>
          <p:cNvPr id="8" name="Text Placeholder 7">
            <a:extLst>
              <a:ext uri="{FF2B5EF4-FFF2-40B4-BE49-F238E27FC236}">
                <a16:creationId xmlns:a16="http://schemas.microsoft.com/office/drawing/2014/main" id="{6E4269D7-7A6D-F24A-92B6-59A6A8064813}"/>
              </a:ext>
            </a:extLst>
          </p:cNvPr>
          <p:cNvSpPr>
            <a:spLocks noGrp="1"/>
          </p:cNvSpPr>
          <p:nvPr>
            <p:ph type="body" sz="quarter" idx="17"/>
          </p:nvPr>
        </p:nvSpPr>
        <p:spPr>
          <a:xfrm>
            <a:off x="11669680" y="5024009"/>
            <a:ext cx="288000" cy="10800"/>
          </a:xfrm>
          <a:ln>
            <a:solidFill>
              <a:schemeClr val="tx1"/>
            </a:solidFill>
          </a:ln>
        </p:spPr>
        <p:txBody>
          <a:bodyPr/>
          <a:lstStyle/>
          <a:p>
            <a:endParaRPr lang="en-US"/>
          </a:p>
        </p:txBody>
      </p:sp>
      <p:sp>
        <p:nvSpPr>
          <p:cNvPr id="12" name="Text Placeholder 4">
            <a:extLst>
              <a:ext uri="{FF2B5EF4-FFF2-40B4-BE49-F238E27FC236}">
                <a16:creationId xmlns:a16="http://schemas.microsoft.com/office/drawing/2014/main" id="{984CEF5C-C750-184C-8748-EE77376ED52C}"/>
              </a:ext>
            </a:extLst>
          </p:cNvPr>
          <p:cNvSpPr txBox="1">
            <a:spLocks/>
          </p:cNvSpPr>
          <p:nvPr/>
        </p:nvSpPr>
        <p:spPr>
          <a:xfrm>
            <a:off x="10669795" y="6195428"/>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Alexei Trundle 2017</a:t>
            </a:r>
          </a:p>
        </p:txBody>
      </p:sp>
      <p:pic>
        <p:nvPicPr>
          <p:cNvPr id="14" name="Picture 13">
            <a:extLst>
              <a:ext uri="{FF2B5EF4-FFF2-40B4-BE49-F238E27FC236}">
                <a16:creationId xmlns:a16="http://schemas.microsoft.com/office/drawing/2014/main" id="{AA57FADA-229C-B743-A377-DAC7CBF50F84}"/>
              </a:ext>
            </a:extLst>
          </p:cNvPr>
          <p:cNvPicPr>
            <a:picLocks noChangeAspect="1"/>
          </p:cNvPicPr>
          <p:nvPr/>
        </p:nvPicPr>
        <p:blipFill>
          <a:blip r:embed="rId4">
            <a:biLevel thresh="50000"/>
          </a:blip>
          <a:stretch>
            <a:fillRect/>
          </a:stretch>
        </p:blipFill>
        <p:spPr>
          <a:xfrm>
            <a:off x="10779777" y="-12359"/>
            <a:ext cx="1440000" cy="1440000"/>
          </a:xfrm>
          <a:prstGeom prst="rect">
            <a:avLst/>
          </a:prstGeom>
        </p:spPr>
      </p:pic>
      <p:sp>
        <p:nvSpPr>
          <p:cNvPr id="3" name="Rectangle 2">
            <a:extLst>
              <a:ext uri="{FF2B5EF4-FFF2-40B4-BE49-F238E27FC236}">
                <a16:creationId xmlns:a16="http://schemas.microsoft.com/office/drawing/2014/main" id="{46B55B8D-C99F-EF4F-BA31-2FE391F4FF21}"/>
              </a:ext>
            </a:extLst>
          </p:cNvPr>
          <p:cNvSpPr/>
          <p:nvPr/>
        </p:nvSpPr>
        <p:spPr>
          <a:xfrm>
            <a:off x="8124182" y="4638020"/>
            <a:ext cx="3918060" cy="369332"/>
          </a:xfrm>
          <a:prstGeom prst="rect">
            <a:avLst/>
          </a:prstGeom>
        </p:spPr>
        <p:txBody>
          <a:bodyPr wrap="none">
            <a:spAutoFit/>
          </a:bodyPr>
          <a:lstStyle/>
          <a:p>
            <a:pPr algn="r"/>
            <a:r>
              <a:rPr lang="en-AU" b="1" dirty="0">
                <a:latin typeface="Georgia" panose="02040502050405020303" pitchFamily="18" charset="0"/>
              </a:rPr>
              <a:t>Endogenous Climate Resilience</a:t>
            </a:r>
          </a:p>
        </p:txBody>
      </p:sp>
      <p:pic>
        <p:nvPicPr>
          <p:cNvPr id="15" name="Picture 14" descr="A close up of a logo&#10;&#10;Description generated with very high confidence">
            <a:extLst>
              <a:ext uri="{FF2B5EF4-FFF2-40B4-BE49-F238E27FC236}">
                <a16:creationId xmlns:a16="http://schemas.microsoft.com/office/drawing/2014/main" id="{679548C9-1935-5944-9B7F-00EE9FF6FD09}"/>
              </a:ext>
            </a:extLst>
          </p:cNvPr>
          <p:cNvPicPr>
            <a:picLocks noChangeAspect="1"/>
          </p:cNvPicPr>
          <p:nvPr/>
        </p:nvPicPr>
        <p:blipFill rotWithShape="1">
          <a:blip r:embed="rId5" cstate="hqprint">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a:ext>
            </a:extLst>
          </a:blip>
          <a:srcRect/>
          <a:stretch/>
        </p:blipFill>
        <p:spPr>
          <a:xfrm>
            <a:off x="1597397" y="5849151"/>
            <a:ext cx="2192008" cy="1004547"/>
          </a:xfrm>
          <a:prstGeom prst="rect">
            <a:avLst/>
          </a:prstGeom>
        </p:spPr>
      </p:pic>
      <p:cxnSp>
        <p:nvCxnSpPr>
          <p:cNvPr id="16" name="Straight Connector 15">
            <a:extLst>
              <a:ext uri="{FF2B5EF4-FFF2-40B4-BE49-F238E27FC236}">
                <a16:creationId xmlns:a16="http://schemas.microsoft.com/office/drawing/2014/main" id="{775CEBB2-15D7-C34E-AFA5-6CE4FDC057A0}"/>
              </a:ext>
            </a:extLst>
          </p:cNvPr>
          <p:cNvCxnSpPr>
            <a:cxnSpLocks/>
          </p:cNvCxnSpPr>
          <p:nvPr/>
        </p:nvCxnSpPr>
        <p:spPr>
          <a:xfrm flipV="1">
            <a:off x="1522205" y="5965612"/>
            <a:ext cx="0" cy="71259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Text Placeholder 4">
            <a:extLst>
              <a:ext uri="{FF2B5EF4-FFF2-40B4-BE49-F238E27FC236}">
                <a16:creationId xmlns:a16="http://schemas.microsoft.com/office/drawing/2014/main" id="{571FBE0E-9BA0-E44D-A7DF-891055DB008C}"/>
              </a:ext>
            </a:extLst>
          </p:cNvPr>
          <p:cNvSpPr txBox="1">
            <a:spLocks/>
          </p:cNvSpPr>
          <p:nvPr/>
        </p:nvSpPr>
        <p:spPr>
          <a:xfrm>
            <a:off x="-705220" y="5920924"/>
            <a:ext cx="2192009" cy="1368227"/>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spcAft>
                <a:spcPts val="0"/>
              </a:spcAft>
            </a:pPr>
            <a:r>
              <a:rPr lang="en-AU" sz="1200" dirty="0"/>
              <a:t>Melbourne </a:t>
            </a:r>
          </a:p>
          <a:p>
            <a:pPr algn="r">
              <a:spcAft>
                <a:spcPts val="0"/>
              </a:spcAft>
            </a:pPr>
            <a:r>
              <a:rPr lang="en-AU" sz="1200" dirty="0"/>
              <a:t>School of Design</a:t>
            </a:r>
          </a:p>
          <a:p>
            <a:pPr algn="r">
              <a:spcAft>
                <a:spcPts val="0"/>
              </a:spcAft>
            </a:pPr>
            <a:endParaRPr lang="en-AU" sz="300" dirty="0"/>
          </a:p>
          <a:p>
            <a:pPr lvl="1" algn="r"/>
            <a:r>
              <a:rPr lang="en-AU" sz="1050" dirty="0"/>
              <a:t>Faculty of Architecture, </a:t>
            </a:r>
          </a:p>
          <a:p>
            <a:pPr lvl="1" algn="r"/>
            <a:r>
              <a:rPr lang="en-AU" sz="1050" dirty="0"/>
              <a:t>Building &amp; Planning</a:t>
            </a:r>
            <a:endParaRPr lang="en-AU" sz="1100" dirty="0"/>
          </a:p>
          <a:p>
            <a:pPr algn="r"/>
            <a:endParaRPr lang="en-AU" sz="1100" dirty="0"/>
          </a:p>
        </p:txBody>
      </p:sp>
    </p:spTree>
    <p:extLst>
      <p:ext uri="{BB962C8B-B14F-4D97-AF65-F5344CB8AC3E}">
        <p14:creationId xmlns:p14="http://schemas.microsoft.com/office/powerpoint/2010/main" val="36745883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B4457C3-4DC8-EB4F-8276-C989EF7E9D77}"/>
              </a:ext>
            </a:extLst>
          </p:cNvPr>
          <p:cNvSpPr>
            <a:spLocks noGrp="1"/>
          </p:cNvSpPr>
          <p:nvPr>
            <p:ph type="title"/>
          </p:nvPr>
        </p:nvSpPr>
        <p:spPr/>
        <p:txBody>
          <a:bodyPr/>
          <a:lstStyle/>
          <a:p>
            <a:r>
              <a:rPr lang="en-US" sz="2400" dirty="0"/>
              <a:t>Differentiating Informality &amp; Climate Resilient Development</a:t>
            </a:r>
          </a:p>
        </p:txBody>
      </p:sp>
      <p:pic>
        <p:nvPicPr>
          <p:cNvPr id="4" name="Picture 3">
            <a:extLst>
              <a:ext uri="{FF2B5EF4-FFF2-40B4-BE49-F238E27FC236}">
                <a16:creationId xmlns:a16="http://schemas.microsoft.com/office/drawing/2014/main" id="{E53D2120-6547-7B45-B546-FF5B7FC06F2A}"/>
              </a:ext>
            </a:extLst>
          </p:cNvPr>
          <p:cNvPicPr/>
          <p:nvPr/>
        </p:nvPicPr>
        <p:blipFill rotWithShape="1">
          <a:blip r:embed="rId2" cstate="print">
            <a:extLst>
              <a:ext uri="{28A0092B-C50C-407E-A947-70E740481C1C}">
                <a14:useLocalDpi xmlns:a14="http://schemas.microsoft.com/office/drawing/2010/main" val="0"/>
              </a:ext>
            </a:extLst>
          </a:blip>
          <a:srcRect b="24575"/>
          <a:stretch/>
        </p:blipFill>
        <p:spPr bwMode="auto">
          <a:xfrm>
            <a:off x="107572" y="1109345"/>
            <a:ext cx="5511360" cy="5117110"/>
          </a:xfrm>
          <a:prstGeom prst="rect">
            <a:avLst/>
          </a:prstGeom>
          <a:noFill/>
          <a:ln>
            <a:noFill/>
          </a:ln>
        </p:spPr>
      </p:pic>
      <p:pic>
        <p:nvPicPr>
          <p:cNvPr id="5" name="Picture 4">
            <a:extLst>
              <a:ext uri="{FF2B5EF4-FFF2-40B4-BE49-F238E27FC236}">
                <a16:creationId xmlns:a16="http://schemas.microsoft.com/office/drawing/2014/main" id="{D424E65B-5202-5F42-B952-D952D685EECF}"/>
              </a:ext>
            </a:extLst>
          </p:cNvPr>
          <p:cNvPicPr/>
          <p:nvPr/>
        </p:nvPicPr>
        <p:blipFill rotWithShape="1">
          <a:blip r:embed="rId2" cstate="print">
            <a:extLst>
              <a:ext uri="{28A0092B-C50C-407E-A947-70E740481C1C}">
                <a14:useLocalDpi xmlns:a14="http://schemas.microsoft.com/office/drawing/2010/main" val="0"/>
              </a:ext>
            </a:extLst>
          </a:blip>
          <a:srcRect l="434" t="77076" r="67728" b="434"/>
          <a:stretch/>
        </p:blipFill>
        <p:spPr bwMode="auto">
          <a:xfrm>
            <a:off x="5958926" y="1109345"/>
            <a:ext cx="1830314" cy="1598686"/>
          </a:xfrm>
          <a:prstGeom prst="rect">
            <a:avLst/>
          </a:prstGeom>
          <a:noFill/>
          <a:ln>
            <a:solidFill>
              <a:schemeClr val="tx1">
                <a:lumMod val="95000"/>
                <a:lumOff val="5000"/>
              </a:schemeClr>
            </a:solidFill>
          </a:ln>
        </p:spPr>
      </p:pic>
      <p:pic>
        <p:nvPicPr>
          <p:cNvPr id="6" name="Picture 5">
            <a:extLst>
              <a:ext uri="{FF2B5EF4-FFF2-40B4-BE49-F238E27FC236}">
                <a16:creationId xmlns:a16="http://schemas.microsoft.com/office/drawing/2014/main" id="{1C6E9339-ABB2-F14A-9149-A02DE89EF505}"/>
              </a:ext>
            </a:extLst>
          </p:cNvPr>
          <p:cNvPicPr/>
          <p:nvPr/>
        </p:nvPicPr>
        <p:blipFill rotWithShape="1">
          <a:blip r:embed="rId2" cstate="print">
            <a:extLst>
              <a:ext uri="{28A0092B-C50C-407E-A947-70E740481C1C}">
                <a14:useLocalDpi xmlns:a14="http://schemas.microsoft.com/office/drawing/2010/main" val="0"/>
              </a:ext>
            </a:extLst>
          </a:blip>
          <a:srcRect l="36298" t="77510" r="33930"/>
          <a:stretch/>
        </p:blipFill>
        <p:spPr bwMode="auto">
          <a:xfrm>
            <a:off x="8129234" y="1095196"/>
            <a:ext cx="1711569" cy="1598686"/>
          </a:xfrm>
          <a:prstGeom prst="rect">
            <a:avLst/>
          </a:prstGeom>
          <a:noFill/>
          <a:ln>
            <a:solidFill>
              <a:schemeClr val="tx1">
                <a:lumMod val="95000"/>
                <a:lumOff val="5000"/>
              </a:schemeClr>
            </a:solidFill>
          </a:ln>
        </p:spPr>
      </p:pic>
      <p:pic>
        <p:nvPicPr>
          <p:cNvPr id="7" name="Picture 6">
            <a:extLst>
              <a:ext uri="{FF2B5EF4-FFF2-40B4-BE49-F238E27FC236}">
                <a16:creationId xmlns:a16="http://schemas.microsoft.com/office/drawing/2014/main" id="{EA4D0363-6761-144A-92DD-62F71ADE704A}"/>
              </a:ext>
            </a:extLst>
          </p:cNvPr>
          <p:cNvPicPr/>
          <p:nvPr/>
        </p:nvPicPr>
        <p:blipFill rotWithShape="1">
          <a:blip r:embed="rId2" cstate="print">
            <a:extLst>
              <a:ext uri="{28A0092B-C50C-407E-A947-70E740481C1C}">
                <a14:useLocalDpi xmlns:a14="http://schemas.microsoft.com/office/drawing/2010/main" val="0"/>
              </a:ext>
            </a:extLst>
          </a:blip>
          <a:srcRect l="69714" t="77510" r="514"/>
          <a:stretch/>
        </p:blipFill>
        <p:spPr bwMode="auto">
          <a:xfrm>
            <a:off x="10095795" y="1109345"/>
            <a:ext cx="1711569" cy="1598686"/>
          </a:xfrm>
          <a:prstGeom prst="rect">
            <a:avLst/>
          </a:prstGeom>
          <a:noFill/>
          <a:ln>
            <a:solidFill>
              <a:schemeClr val="tx1">
                <a:lumMod val="95000"/>
                <a:lumOff val="5000"/>
              </a:schemeClr>
            </a:solidFill>
          </a:ln>
        </p:spPr>
      </p:pic>
      <p:pic>
        <p:nvPicPr>
          <p:cNvPr id="15" name="Picture 14">
            <a:extLst>
              <a:ext uri="{FF2B5EF4-FFF2-40B4-BE49-F238E27FC236}">
                <a16:creationId xmlns:a16="http://schemas.microsoft.com/office/drawing/2014/main" id="{67248B27-1458-9B42-A5DD-4AE679509E4B}"/>
              </a:ext>
            </a:extLst>
          </p:cNvPr>
          <p:cNvPicPr/>
          <p:nvPr/>
        </p:nvPicPr>
        <p:blipFill rotWithShape="1">
          <a:blip r:embed="rId3">
            <a:extLst>
              <a:ext uri="{28A0092B-C50C-407E-A947-70E740481C1C}">
                <a14:useLocalDpi xmlns:a14="http://schemas.microsoft.com/office/drawing/2010/main" val="0"/>
              </a:ext>
            </a:extLst>
          </a:blip>
          <a:srcRect l="3042" t="2854" r="2120" b="5393"/>
          <a:stretch/>
        </p:blipFill>
        <p:spPr bwMode="auto">
          <a:xfrm>
            <a:off x="5853418" y="2734078"/>
            <a:ext cx="6231009" cy="3487086"/>
          </a:xfrm>
          <a:prstGeom prst="rect">
            <a:avLst/>
          </a:prstGeom>
          <a:ln w="9525" cap="flat" cmpd="sng" algn="ctr">
            <a:noFill/>
            <a:prstDash val="solid"/>
            <a:round/>
            <a:headEnd type="none" w="med" len="med"/>
            <a:tailEnd type="none" w="med" len="med"/>
            <a:extLst>
              <a:ext uri="{C807C97D-BFC1-408E-A445-0C87EB9F89A2}">
                <ask:lineSketchStyleProps xmlns:ask="http://schemas.microsoft.com/office/drawing/2018/sketchyshapes" sd="0">
                  <a:custGeom>
                    <a:avLst/>
                    <a:gdLst/>
                    <a:ahLst/>
                    <a:cxnLst/>
                    <a:rect l="0" t="0" r="0" b="0"/>
                    <a:pathLst/>
                  </a:custGeom>
                  <ask:type/>
                </ask:lineSketchStyleProps>
              </a:ext>
            </a:extLst>
          </a:ln>
          <a:extLst>
            <a:ext uri="{53640926-AAD7-44D8-BBD7-CCE9431645EC}">
              <a14:shadowObscured xmlns:a14="http://schemas.microsoft.com/office/drawing/2010/main"/>
            </a:ext>
          </a:extLst>
        </p:spPr>
      </p:pic>
      <p:sp>
        <p:nvSpPr>
          <p:cNvPr id="16" name="Rectangle 15">
            <a:extLst>
              <a:ext uri="{FF2B5EF4-FFF2-40B4-BE49-F238E27FC236}">
                <a16:creationId xmlns:a16="http://schemas.microsoft.com/office/drawing/2014/main" id="{56FA8966-18C2-354C-84A7-DB4A1859F4F5}"/>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hevron 16">
            <a:extLst>
              <a:ext uri="{FF2B5EF4-FFF2-40B4-BE49-F238E27FC236}">
                <a16:creationId xmlns:a16="http://schemas.microsoft.com/office/drawing/2014/main" id="{B89DDD14-24CE-DF4F-B742-FD6D04A33B3A}"/>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18" name="Chevron 17">
            <a:extLst>
              <a:ext uri="{FF2B5EF4-FFF2-40B4-BE49-F238E27FC236}">
                <a16:creationId xmlns:a16="http://schemas.microsoft.com/office/drawing/2014/main" id="{2AAD1513-5A33-084B-8293-8B0326A36F94}"/>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19" name="Chevron 18">
            <a:extLst>
              <a:ext uri="{FF2B5EF4-FFF2-40B4-BE49-F238E27FC236}">
                <a16:creationId xmlns:a16="http://schemas.microsoft.com/office/drawing/2014/main" id="{48014673-3FBE-604E-8CC5-E83BD312AFA4}"/>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20" name="Chevron 19">
            <a:extLst>
              <a:ext uri="{FF2B5EF4-FFF2-40B4-BE49-F238E27FC236}">
                <a16:creationId xmlns:a16="http://schemas.microsoft.com/office/drawing/2014/main" id="{A111D599-A544-364B-9E1F-56DF0534814B}"/>
              </a:ext>
            </a:extLst>
          </p:cNvPr>
          <p:cNvSpPr/>
          <p:nvPr/>
        </p:nvSpPr>
        <p:spPr>
          <a:xfrm>
            <a:off x="60527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tx1"/>
                </a:solidFill>
              </a:rPr>
              <a:t>Impact: Practice &amp; Theory</a:t>
            </a:r>
            <a:endParaRPr lang="en-US" sz="1400" b="1" dirty="0">
              <a:solidFill>
                <a:schemeClr val="tx1"/>
              </a:solidFill>
            </a:endParaRPr>
          </a:p>
        </p:txBody>
      </p:sp>
      <p:sp>
        <p:nvSpPr>
          <p:cNvPr id="21" name="Chevron 20">
            <a:extLst>
              <a:ext uri="{FF2B5EF4-FFF2-40B4-BE49-F238E27FC236}">
                <a16:creationId xmlns:a16="http://schemas.microsoft.com/office/drawing/2014/main" id="{3B79B564-9C0F-764E-9B94-2B24A915CDCE}"/>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22" name="Text Placeholder 4">
            <a:extLst>
              <a:ext uri="{FF2B5EF4-FFF2-40B4-BE49-F238E27FC236}">
                <a16:creationId xmlns:a16="http://schemas.microsoft.com/office/drawing/2014/main" id="{8CB962FE-BDC9-3949-9103-CD131B60CB95}"/>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17</a:t>
            </a:fld>
            <a:endParaRPr lang="en-AU" sz="700" dirty="0"/>
          </a:p>
        </p:txBody>
      </p:sp>
      <p:sp>
        <p:nvSpPr>
          <p:cNvPr id="23" name="Text Placeholder 4">
            <a:extLst>
              <a:ext uri="{FF2B5EF4-FFF2-40B4-BE49-F238E27FC236}">
                <a16:creationId xmlns:a16="http://schemas.microsoft.com/office/drawing/2014/main" id="{19A274AF-8B5B-9445-BE57-08F6B30D738B}"/>
              </a:ext>
            </a:extLst>
          </p:cNvPr>
          <p:cNvSpPr txBox="1">
            <a:spLocks/>
          </p:cNvSpPr>
          <p:nvPr/>
        </p:nvSpPr>
        <p:spPr>
          <a:xfrm>
            <a:off x="4273756" y="5999540"/>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solidFill>
                  <a:schemeClr val="tx1">
                    <a:lumMod val="85000"/>
                    <a:lumOff val="15000"/>
                  </a:schemeClr>
                </a:solidFill>
              </a:rPr>
              <a:t>Source: Author (</a:t>
            </a:r>
            <a:r>
              <a:rPr lang="en-AU" sz="800" b="0" dirty="0" err="1">
                <a:solidFill>
                  <a:schemeClr val="tx1">
                    <a:lumMod val="85000"/>
                    <a:lumOff val="15000"/>
                  </a:schemeClr>
                </a:solidFill>
              </a:rPr>
              <a:t>GoV</a:t>
            </a:r>
            <a:r>
              <a:rPr lang="en-AU" sz="800" b="0" dirty="0">
                <a:solidFill>
                  <a:schemeClr val="tx1">
                    <a:lumMod val="85000"/>
                    <a:lumOff val="15000"/>
                  </a:schemeClr>
                </a:solidFill>
              </a:rPr>
              <a:t> Data)</a:t>
            </a:r>
          </a:p>
        </p:txBody>
      </p:sp>
      <p:sp>
        <p:nvSpPr>
          <p:cNvPr id="24" name="Text Placeholder 4">
            <a:extLst>
              <a:ext uri="{FF2B5EF4-FFF2-40B4-BE49-F238E27FC236}">
                <a16:creationId xmlns:a16="http://schemas.microsoft.com/office/drawing/2014/main" id="{F0A43169-C802-9243-817E-E922756BEB57}"/>
              </a:ext>
            </a:extLst>
          </p:cNvPr>
          <p:cNvSpPr txBox="1">
            <a:spLocks/>
          </p:cNvSpPr>
          <p:nvPr/>
        </p:nvSpPr>
        <p:spPr>
          <a:xfrm>
            <a:off x="10779777" y="6150775"/>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solidFill>
                  <a:schemeClr val="tx1">
                    <a:lumMod val="85000"/>
                    <a:lumOff val="15000"/>
                  </a:schemeClr>
                </a:solidFill>
              </a:rPr>
              <a:t>Source: Author</a:t>
            </a:r>
          </a:p>
        </p:txBody>
      </p:sp>
    </p:spTree>
    <p:extLst>
      <p:ext uri="{BB962C8B-B14F-4D97-AF65-F5344CB8AC3E}">
        <p14:creationId xmlns:p14="http://schemas.microsoft.com/office/powerpoint/2010/main" val="18444388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E9CAADA-087F-EC47-968E-D0597565801A}"/>
              </a:ext>
            </a:extLst>
          </p:cNvPr>
          <p:cNvSpPr>
            <a:spLocks noGrp="1"/>
          </p:cNvSpPr>
          <p:nvPr>
            <p:ph type="title"/>
          </p:nvPr>
        </p:nvSpPr>
        <p:spPr/>
        <p:txBody>
          <a:bodyPr/>
          <a:lstStyle/>
          <a:p>
            <a:r>
              <a:rPr lang="en-US" dirty="0"/>
              <a:t>An Example: The Tina Hydropower Project</a:t>
            </a:r>
          </a:p>
        </p:txBody>
      </p:sp>
      <p:sp>
        <p:nvSpPr>
          <p:cNvPr id="11" name="Rectangle 10">
            <a:extLst>
              <a:ext uri="{FF2B5EF4-FFF2-40B4-BE49-F238E27FC236}">
                <a16:creationId xmlns:a16="http://schemas.microsoft.com/office/drawing/2014/main" id="{141BEF28-45C0-B14B-A2C5-171876B095D2}"/>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Chevron 19">
            <a:extLst>
              <a:ext uri="{FF2B5EF4-FFF2-40B4-BE49-F238E27FC236}">
                <a16:creationId xmlns:a16="http://schemas.microsoft.com/office/drawing/2014/main" id="{24EAAD33-CF64-9D4C-9C7C-B6699455ED3C}"/>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21" name="Chevron 20">
            <a:extLst>
              <a:ext uri="{FF2B5EF4-FFF2-40B4-BE49-F238E27FC236}">
                <a16:creationId xmlns:a16="http://schemas.microsoft.com/office/drawing/2014/main" id="{9C9E4B68-5DE5-5C4C-8C88-F018BE4E3F27}"/>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22" name="Chevron 21">
            <a:extLst>
              <a:ext uri="{FF2B5EF4-FFF2-40B4-BE49-F238E27FC236}">
                <a16:creationId xmlns:a16="http://schemas.microsoft.com/office/drawing/2014/main" id="{C8C06A3F-DC20-9E43-8E90-36104EA41F6A}"/>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23" name="Chevron 22">
            <a:extLst>
              <a:ext uri="{FF2B5EF4-FFF2-40B4-BE49-F238E27FC236}">
                <a16:creationId xmlns:a16="http://schemas.microsoft.com/office/drawing/2014/main" id="{786C7D73-2BDB-E740-B576-35D14C06F645}"/>
              </a:ext>
            </a:extLst>
          </p:cNvPr>
          <p:cNvSpPr/>
          <p:nvPr/>
        </p:nvSpPr>
        <p:spPr>
          <a:xfrm>
            <a:off x="60527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tx1"/>
                </a:solidFill>
              </a:rPr>
              <a:t>Impact: Practice &amp; Theory</a:t>
            </a:r>
            <a:endParaRPr lang="en-US" sz="1400" b="1" dirty="0">
              <a:solidFill>
                <a:schemeClr val="tx1"/>
              </a:solidFill>
            </a:endParaRPr>
          </a:p>
        </p:txBody>
      </p:sp>
      <p:sp>
        <p:nvSpPr>
          <p:cNvPr id="24" name="Chevron 23">
            <a:extLst>
              <a:ext uri="{FF2B5EF4-FFF2-40B4-BE49-F238E27FC236}">
                <a16:creationId xmlns:a16="http://schemas.microsoft.com/office/drawing/2014/main" id="{507BA282-7674-DF43-95F7-FDF752E68C88}"/>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0" name="Text Placeholder 4">
            <a:extLst>
              <a:ext uri="{FF2B5EF4-FFF2-40B4-BE49-F238E27FC236}">
                <a16:creationId xmlns:a16="http://schemas.microsoft.com/office/drawing/2014/main" id="{D9A64B9D-8482-D840-B7A0-80B92F9AD470}"/>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18</a:t>
            </a:fld>
            <a:endParaRPr lang="en-AU" sz="700" dirty="0"/>
          </a:p>
        </p:txBody>
      </p:sp>
      <p:pic>
        <p:nvPicPr>
          <p:cNvPr id="13" name="Picture 12">
            <a:extLst>
              <a:ext uri="{FF2B5EF4-FFF2-40B4-BE49-F238E27FC236}">
                <a16:creationId xmlns:a16="http://schemas.microsoft.com/office/drawing/2014/main" id="{F9CDAB36-9CF0-EC42-A477-019E35EFDD1E}"/>
              </a:ext>
            </a:extLst>
          </p:cNvPr>
          <p:cNvPicPr/>
          <p:nvPr/>
        </p:nvPicPr>
        <p:blipFill>
          <a:blip r:embed="rId3" cstate="print">
            <a:extLst>
              <a:ext uri="{28A0092B-C50C-407E-A947-70E740481C1C}">
                <a14:useLocalDpi xmlns:a14="http://schemas.microsoft.com/office/drawing/2010/main" val="0"/>
              </a:ext>
            </a:extLst>
          </a:blip>
          <a:stretch>
            <a:fillRect/>
          </a:stretch>
        </p:blipFill>
        <p:spPr>
          <a:xfrm>
            <a:off x="72403" y="1055329"/>
            <a:ext cx="7232845" cy="5253001"/>
          </a:xfrm>
          <a:prstGeom prst="rect">
            <a:avLst/>
          </a:prstGeom>
        </p:spPr>
      </p:pic>
      <p:pic>
        <p:nvPicPr>
          <p:cNvPr id="14" name="Picture 13">
            <a:extLst>
              <a:ext uri="{FF2B5EF4-FFF2-40B4-BE49-F238E27FC236}">
                <a16:creationId xmlns:a16="http://schemas.microsoft.com/office/drawing/2014/main" id="{793A50B9-6CFA-0F40-9D53-F25CFFCF6BCC}"/>
              </a:ext>
            </a:extLst>
          </p:cNvPr>
          <p:cNvPicPr/>
          <p:nvPr/>
        </p:nvPicPr>
        <p:blipFill rotWithShape="1">
          <a:blip r:embed="rId4" cstate="print">
            <a:extLst>
              <a:ext uri="{28A0092B-C50C-407E-A947-70E740481C1C}">
                <a14:useLocalDpi xmlns:a14="http://schemas.microsoft.com/office/drawing/2010/main" val="0"/>
              </a:ext>
            </a:extLst>
          </a:blip>
          <a:srcRect l="371" t="630" r="557" b="959"/>
          <a:stretch/>
        </p:blipFill>
        <p:spPr bwMode="auto">
          <a:xfrm>
            <a:off x="7394390" y="3538764"/>
            <a:ext cx="4701761" cy="2746774"/>
          </a:xfrm>
          <a:prstGeom prst="rect">
            <a:avLst/>
          </a:prstGeom>
          <a:ln w="6350">
            <a:solidFill>
              <a:schemeClr val="tx1"/>
            </a:solidFill>
          </a:ln>
          <a:extLst>
            <a:ext uri="{53640926-AAD7-44D8-BBD7-CCE9431645EC}">
              <a14:shadowObscured xmlns:a14="http://schemas.microsoft.com/office/drawing/2010/main"/>
            </a:ext>
          </a:extLst>
        </p:spPr>
      </p:pic>
      <p:sp>
        <p:nvSpPr>
          <p:cNvPr id="15" name="Content Placeholder 2">
            <a:extLst>
              <a:ext uri="{FF2B5EF4-FFF2-40B4-BE49-F238E27FC236}">
                <a16:creationId xmlns:a16="http://schemas.microsoft.com/office/drawing/2014/main" id="{90659409-4952-4F44-BEAF-E7F988F70901}"/>
              </a:ext>
            </a:extLst>
          </p:cNvPr>
          <p:cNvSpPr txBox="1">
            <a:spLocks/>
          </p:cNvSpPr>
          <p:nvPr/>
        </p:nvSpPr>
        <p:spPr>
          <a:xfrm>
            <a:off x="7394390" y="1054675"/>
            <a:ext cx="4725207" cy="2374325"/>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lgn="ctr">
              <a:buFont typeface="Wingdings" pitchFamily="2" charset="2"/>
              <a:buChar char="Ø"/>
            </a:pPr>
            <a:r>
              <a:rPr lang="en-US" sz="1600" dirty="0">
                <a:solidFill>
                  <a:schemeClr val="bg1"/>
                </a:solidFill>
                <a:latin typeface="Georgia" panose="02040502050405020303" pitchFamily="18" charset="0"/>
              </a:rPr>
              <a:t>US$230m Project ($120m registered w/ SIG)</a:t>
            </a:r>
          </a:p>
          <a:p>
            <a:pPr>
              <a:buFont typeface="Wingdings" pitchFamily="2" charset="2"/>
              <a:buChar char="Ø"/>
            </a:pPr>
            <a:r>
              <a:rPr lang="en-US" sz="1600" dirty="0">
                <a:solidFill>
                  <a:schemeClr val="bg1"/>
                </a:solidFill>
                <a:latin typeface="Georgia" panose="02040502050405020303" pitchFamily="18" charset="0"/>
              </a:rPr>
              <a:t>‘Increasing resilience through improvements to infrastructure and the built environment’  as “equitable access to basic services including electricity [can] alleviate poverty and … develop the economy”</a:t>
            </a:r>
          </a:p>
          <a:p>
            <a:pPr>
              <a:buFont typeface="Wingdings" pitchFamily="2" charset="2"/>
              <a:buChar char="Ø"/>
            </a:pPr>
            <a:r>
              <a:rPr lang="en-US" sz="1600" dirty="0">
                <a:solidFill>
                  <a:schemeClr val="bg1"/>
                </a:solidFill>
                <a:latin typeface="Georgia" panose="02040502050405020303" pitchFamily="18" charset="0"/>
              </a:rPr>
              <a:t>No mention of land tenure, informality</a:t>
            </a:r>
          </a:p>
          <a:p>
            <a:pPr>
              <a:buFont typeface="Wingdings" pitchFamily="2" charset="2"/>
              <a:buChar char="Ø"/>
            </a:pPr>
            <a:r>
              <a:rPr lang="en-US" sz="1600" dirty="0">
                <a:solidFill>
                  <a:schemeClr val="bg1"/>
                </a:solidFill>
                <a:latin typeface="Georgia" panose="02040502050405020303" pitchFamily="18" charset="0"/>
              </a:rPr>
              <a:t>w/o CRD funding drops to $220/$280 pp</a:t>
            </a:r>
          </a:p>
        </p:txBody>
      </p:sp>
      <p:sp>
        <p:nvSpPr>
          <p:cNvPr id="16" name="Text Placeholder 4">
            <a:extLst>
              <a:ext uri="{FF2B5EF4-FFF2-40B4-BE49-F238E27FC236}">
                <a16:creationId xmlns:a16="http://schemas.microsoft.com/office/drawing/2014/main" id="{76DF47AC-8479-3D4E-8B86-3F1188866992}"/>
              </a:ext>
            </a:extLst>
          </p:cNvPr>
          <p:cNvSpPr txBox="1">
            <a:spLocks/>
          </p:cNvSpPr>
          <p:nvPr/>
        </p:nvSpPr>
        <p:spPr>
          <a:xfrm>
            <a:off x="10740817" y="6081166"/>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solidFill>
                  <a:schemeClr val="tx1">
                    <a:lumMod val="85000"/>
                    <a:lumOff val="15000"/>
                  </a:schemeClr>
                </a:solidFill>
              </a:rPr>
              <a:t>Source: Author (SIG Data)</a:t>
            </a:r>
          </a:p>
        </p:txBody>
      </p:sp>
      <p:sp>
        <p:nvSpPr>
          <p:cNvPr id="18" name="Text Placeholder 4">
            <a:extLst>
              <a:ext uri="{FF2B5EF4-FFF2-40B4-BE49-F238E27FC236}">
                <a16:creationId xmlns:a16="http://schemas.microsoft.com/office/drawing/2014/main" id="{6A64CAF9-E753-5548-8647-E13423D39B08}"/>
              </a:ext>
            </a:extLst>
          </p:cNvPr>
          <p:cNvSpPr txBox="1">
            <a:spLocks/>
          </p:cNvSpPr>
          <p:nvPr/>
        </p:nvSpPr>
        <p:spPr>
          <a:xfrm>
            <a:off x="4294726" y="1054675"/>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solidFill>
                  <a:schemeClr val="tx1">
                    <a:lumMod val="85000"/>
                    <a:lumOff val="15000"/>
                  </a:schemeClr>
                </a:solidFill>
              </a:rPr>
              <a:t>Source: Author (SIG Data)</a:t>
            </a:r>
          </a:p>
        </p:txBody>
      </p:sp>
    </p:spTree>
    <p:extLst>
      <p:ext uri="{BB962C8B-B14F-4D97-AF65-F5344CB8AC3E}">
        <p14:creationId xmlns:p14="http://schemas.microsoft.com/office/powerpoint/2010/main" val="69825050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F217D63-EDDA-F748-8E2F-0544DC9A21E8}"/>
              </a:ext>
            </a:extLst>
          </p:cNvPr>
          <p:cNvSpPr>
            <a:spLocks noGrp="1"/>
          </p:cNvSpPr>
          <p:nvPr>
            <p:ph type="title"/>
          </p:nvPr>
        </p:nvSpPr>
        <p:spPr/>
        <p:txBody>
          <a:bodyPr/>
          <a:lstStyle/>
          <a:p>
            <a:r>
              <a:rPr lang="en-US" sz="2400" dirty="0"/>
              <a:t>Resilience Theory: Lateral (&amp; un-nested) Adaptive Cycles</a:t>
            </a:r>
          </a:p>
        </p:txBody>
      </p:sp>
      <p:pic>
        <p:nvPicPr>
          <p:cNvPr id="4" name="Picture 3" descr="A close up of a logo&#10;&#10;Description automatically generated">
            <a:extLst>
              <a:ext uri="{FF2B5EF4-FFF2-40B4-BE49-F238E27FC236}">
                <a16:creationId xmlns:a16="http://schemas.microsoft.com/office/drawing/2014/main" id="{FB735A4D-AC34-D641-94DB-008DB048B6D7}"/>
              </a:ext>
            </a:extLst>
          </p:cNvPr>
          <p:cNvPicPr/>
          <p:nvPr/>
        </p:nvPicPr>
        <p:blipFill rotWithShape="1">
          <a:blip r:embed="rId2" cstate="print">
            <a:extLst>
              <a:ext uri="{28A0092B-C50C-407E-A947-70E740481C1C}">
                <a14:useLocalDpi xmlns:a14="http://schemas.microsoft.com/office/drawing/2010/main" val="0"/>
              </a:ext>
            </a:extLst>
          </a:blip>
          <a:srcRect l="2658" t="2728" r="11226" b="5433"/>
          <a:stretch/>
        </p:blipFill>
        <p:spPr bwMode="auto">
          <a:xfrm>
            <a:off x="6214286" y="1482969"/>
            <a:ext cx="5977714" cy="3106616"/>
          </a:xfrm>
          <a:prstGeom prst="rect">
            <a:avLst/>
          </a:prstGeom>
          <a:ln>
            <a:noFill/>
          </a:ln>
          <a:extLst>
            <a:ext uri="{53640926-AAD7-44D8-BBD7-CCE9431645EC}">
              <a14:shadowObscured xmlns:a14="http://schemas.microsoft.com/office/drawing/2010/main"/>
            </a:ext>
          </a:extLst>
        </p:spPr>
      </p:pic>
      <p:pic>
        <p:nvPicPr>
          <p:cNvPr id="5" name="Picture 4">
            <a:extLst>
              <a:ext uri="{FF2B5EF4-FFF2-40B4-BE49-F238E27FC236}">
                <a16:creationId xmlns:a16="http://schemas.microsoft.com/office/drawing/2014/main" id="{24CCBF06-20D1-6D43-BC03-BFE524E58726}"/>
              </a:ext>
            </a:extLst>
          </p:cNvPr>
          <p:cNvPicPr/>
          <p:nvPr/>
        </p:nvPicPr>
        <p:blipFill rotWithShape="1">
          <a:blip r:embed="rId3" cstate="print">
            <a:extLst>
              <a:ext uri="{28A0092B-C50C-407E-A947-70E740481C1C}">
                <a14:useLocalDpi xmlns:a14="http://schemas.microsoft.com/office/drawing/2010/main" val="0"/>
              </a:ext>
            </a:extLst>
          </a:blip>
          <a:srcRect l="3583" t="2963"/>
          <a:stretch/>
        </p:blipFill>
        <p:spPr>
          <a:xfrm>
            <a:off x="231303" y="1242646"/>
            <a:ext cx="6221795" cy="3587262"/>
          </a:xfrm>
          <a:prstGeom prst="rect">
            <a:avLst/>
          </a:prstGeom>
          <a:ln>
            <a:noFill/>
          </a:ln>
        </p:spPr>
      </p:pic>
      <p:sp>
        <p:nvSpPr>
          <p:cNvPr id="6" name="Rectangle 5">
            <a:extLst>
              <a:ext uri="{FF2B5EF4-FFF2-40B4-BE49-F238E27FC236}">
                <a16:creationId xmlns:a16="http://schemas.microsoft.com/office/drawing/2014/main" id="{B28CAA31-EBAC-2D4A-AA91-BD0E98981F53}"/>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hevron 6">
            <a:extLst>
              <a:ext uri="{FF2B5EF4-FFF2-40B4-BE49-F238E27FC236}">
                <a16:creationId xmlns:a16="http://schemas.microsoft.com/office/drawing/2014/main" id="{CE957024-ABE6-5C4F-9E9D-A4D69C36578A}"/>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8" name="Chevron 7">
            <a:extLst>
              <a:ext uri="{FF2B5EF4-FFF2-40B4-BE49-F238E27FC236}">
                <a16:creationId xmlns:a16="http://schemas.microsoft.com/office/drawing/2014/main" id="{54AF1D5A-4926-954F-BE0B-05C2B2D398F8}"/>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9" name="Chevron 8">
            <a:extLst>
              <a:ext uri="{FF2B5EF4-FFF2-40B4-BE49-F238E27FC236}">
                <a16:creationId xmlns:a16="http://schemas.microsoft.com/office/drawing/2014/main" id="{6AFCCFF2-85C5-474E-AA17-C51FA5688D60}"/>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10" name="Chevron 9">
            <a:extLst>
              <a:ext uri="{FF2B5EF4-FFF2-40B4-BE49-F238E27FC236}">
                <a16:creationId xmlns:a16="http://schemas.microsoft.com/office/drawing/2014/main" id="{392CBEE5-F835-5A40-9BF6-544CF7A3F03E}"/>
              </a:ext>
            </a:extLst>
          </p:cNvPr>
          <p:cNvSpPr/>
          <p:nvPr/>
        </p:nvSpPr>
        <p:spPr>
          <a:xfrm>
            <a:off x="60527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tx1"/>
                </a:solidFill>
              </a:rPr>
              <a:t>Impact: Practice &amp; Theory</a:t>
            </a:r>
            <a:endParaRPr lang="en-US" sz="1400" b="1" dirty="0">
              <a:solidFill>
                <a:schemeClr val="tx1"/>
              </a:solidFill>
            </a:endParaRPr>
          </a:p>
        </p:txBody>
      </p:sp>
      <p:sp>
        <p:nvSpPr>
          <p:cNvPr id="11" name="Chevron 10">
            <a:extLst>
              <a:ext uri="{FF2B5EF4-FFF2-40B4-BE49-F238E27FC236}">
                <a16:creationId xmlns:a16="http://schemas.microsoft.com/office/drawing/2014/main" id="{59B3FAA3-52A0-0344-AA4B-DA31E0449D52}"/>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2" name="Text Placeholder 4">
            <a:extLst>
              <a:ext uri="{FF2B5EF4-FFF2-40B4-BE49-F238E27FC236}">
                <a16:creationId xmlns:a16="http://schemas.microsoft.com/office/drawing/2014/main" id="{62374F17-AFA7-C34C-8250-702332B4F887}"/>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19</a:t>
            </a:fld>
            <a:endParaRPr lang="en-AU" sz="700" dirty="0"/>
          </a:p>
        </p:txBody>
      </p:sp>
      <p:sp>
        <p:nvSpPr>
          <p:cNvPr id="15" name="Content Placeholder 2">
            <a:extLst>
              <a:ext uri="{FF2B5EF4-FFF2-40B4-BE49-F238E27FC236}">
                <a16:creationId xmlns:a16="http://schemas.microsoft.com/office/drawing/2014/main" id="{987B2FCB-9749-D246-BA83-E9D0DAAC071C}"/>
              </a:ext>
            </a:extLst>
          </p:cNvPr>
          <p:cNvSpPr txBox="1">
            <a:spLocks/>
          </p:cNvSpPr>
          <p:nvPr/>
        </p:nvSpPr>
        <p:spPr>
          <a:xfrm>
            <a:off x="231303" y="5035642"/>
            <a:ext cx="5803294" cy="1214629"/>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600" dirty="0">
                <a:solidFill>
                  <a:schemeClr val="bg1"/>
                </a:solidFill>
                <a:latin typeface="Georgia" panose="02040502050405020303" pitchFamily="18" charset="0"/>
              </a:rPr>
              <a:t>Pam, visit, then bringing foods, tarpaulin, water to drink, buckets. They only give us things but should give us advice. We don’t have any government help or town planning. </a:t>
            </a:r>
          </a:p>
          <a:p>
            <a:pPr marL="0" indent="0" algn="ctr">
              <a:buNone/>
            </a:pPr>
            <a:r>
              <a:rPr lang="en-US" sz="1200" dirty="0">
                <a:solidFill>
                  <a:schemeClr val="bg1"/>
                </a:solidFill>
                <a:latin typeface="Georgia" panose="02040502050405020303" pitchFamily="18" charset="0"/>
              </a:rPr>
              <a:t>– Etas Community Workshop (February 2018)</a:t>
            </a:r>
          </a:p>
        </p:txBody>
      </p:sp>
      <p:sp>
        <p:nvSpPr>
          <p:cNvPr id="16" name="Content Placeholder 2">
            <a:extLst>
              <a:ext uri="{FF2B5EF4-FFF2-40B4-BE49-F238E27FC236}">
                <a16:creationId xmlns:a16="http://schemas.microsoft.com/office/drawing/2014/main" id="{AD4C4E65-DDC1-A941-86A0-DB69E066C38E}"/>
              </a:ext>
            </a:extLst>
          </p:cNvPr>
          <p:cNvSpPr txBox="1">
            <a:spLocks/>
          </p:cNvSpPr>
          <p:nvPr/>
        </p:nvSpPr>
        <p:spPr>
          <a:xfrm>
            <a:off x="6209017" y="4763927"/>
            <a:ext cx="5803294" cy="1491816"/>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400" dirty="0">
                <a:solidFill>
                  <a:schemeClr val="bg1"/>
                </a:solidFill>
                <a:latin typeface="Georgia" panose="02040502050405020303" pitchFamily="18" charset="0"/>
              </a:rPr>
              <a:t>A cynical view is that we, in the development community, go through cycles which don’t necessarily mean we’re changing what we’re doing, we’re just changing what we’re calling it … in many cases we haven’t learnt lessons from what we’ve done in the past. And development agencies keep doing the same things, and quite frankly and sadly keep on making the same mistakes. (VUE5)</a:t>
            </a:r>
          </a:p>
        </p:txBody>
      </p:sp>
      <p:sp>
        <p:nvSpPr>
          <p:cNvPr id="17" name="TextBox 16">
            <a:extLst>
              <a:ext uri="{FF2B5EF4-FFF2-40B4-BE49-F238E27FC236}">
                <a16:creationId xmlns:a16="http://schemas.microsoft.com/office/drawing/2014/main" id="{948DD42C-AE86-324F-967F-4FA36CB5BD9D}"/>
              </a:ext>
            </a:extLst>
          </p:cNvPr>
          <p:cNvSpPr txBox="1"/>
          <p:nvPr/>
        </p:nvSpPr>
        <p:spPr>
          <a:xfrm>
            <a:off x="11043776" y="4430535"/>
            <a:ext cx="968535" cy="246221"/>
          </a:xfrm>
          <a:prstGeom prst="rect">
            <a:avLst/>
          </a:prstGeom>
          <a:noFill/>
        </p:spPr>
        <p:txBody>
          <a:bodyPr wrap="none" rtlCol="0">
            <a:spAutoFit/>
          </a:bodyPr>
          <a:lstStyle/>
          <a:p>
            <a:r>
              <a:rPr lang="en-US" sz="1000" dirty="0"/>
              <a:t>Source: Author</a:t>
            </a:r>
          </a:p>
        </p:txBody>
      </p:sp>
      <p:sp>
        <p:nvSpPr>
          <p:cNvPr id="18" name="TextBox 17">
            <a:extLst>
              <a:ext uri="{FF2B5EF4-FFF2-40B4-BE49-F238E27FC236}">
                <a16:creationId xmlns:a16="http://schemas.microsoft.com/office/drawing/2014/main" id="{34B77145-BE9D-DB4C-AF9F-3B664C1CFCD5}"/>
              </a:ext>
            </a:extLst>
          </p:cNvPr>
          <p:cNvSpPr txBox="1"/>
          <p:nvPr/>
        </p:nvSpPr>
        <p:spPr>
          <a:xfrm>
            <a:off x="231303" y="4682118"/>
            <a:ext cx="968535" cy="246221"/>
          </a:xfrm>
          <a:prstGeom prst="rect">
            <a:avLst/>
          </a:prstGeom>
          <a:noFill/>
        </p:spPr>
        <p:txBody>
          <a:bodyPr wrap="none" rtlCol="0">
            <a:spAutoFit/>
          </a:bodyPr>
          <a:lstStyle/>
          <a:p>
            <a:r>
              <a:rPr lang="en-US" sz="1000" dirty="0"/>
              <a:t>Source: Author</a:t>
            </a:r>
          </a:p>
        </p:txBody>
      </p:sp>
    </p:spTree>
    <p:extLst>
      <p:ext uri="{BB962C8B-B14F-4D97-AF65-F5344CB8AC3E}">
        <p14:creationId xmlns:p14="http://schemas.microsoft.com/office/powerpoint/2010/main" val="27166959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A0201F6-88B6-5A44-814F-0FC7F4E48426}"/>
              </a:ext>
            </a:extLst>
          </p:cNvPr>
          <p:cNvSpPr>
            <a:spLocks noGrp="1"/>
          </p:cNvSpPr>
          <p:nvPr>
            <p:ph type="title"/>
          </p:nvPr>
        </p:nvSpPr>
        <p:spPr/>
        <p:txBody>
          <a:bodyPr/>
          <a:lstStyle/>
          <a:p>
            <a:r>
              <a:rPr lang="en-US" sz="2800" dirty="0"/>
              <a:t>Acknowledgments &amp; Thanks</a:t>
            </a:r>
          </a:p>
        </p:txBody>
      </p:sp>
      <p:sp>
        <p:nvSpPr>
          <p:cNvPr id="30" name="Rectangle 29">
            <a:extLst>
              <a:ext uri="{FF2B5EF4-FFF2-40B4-BE49-F238E27FC236}">
                <a16:creationId xmlns:a16="http://schemas.microsoft.com/office/drawing/2014/main" id="{13F7CB9D-91C1-3D43-85CA-E9EFAC797C0C}"/>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 Placeholder 4">
            <a:extLst>
              <a:ext uri="{FF2B5EF4-FFF2-40B4-BE49-F238E27FC236}">
                <a16:creationId xmlns:a16="http://schemas.microsoft.com/office/drawing/2014/main" id="{41715970-0FCD-BE46-8B45-3217BDD18AE1}"/>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2</a:t>
            </a:fld>
            <a:endParaRPr lang="en-AU" sz="700" dirty="0"/>
          </a:p>
        </p:txBody>
      </p:sp>
      <p:sp>
        <p:nvSpPr>
          <p:cNvPr id="32" name="Chevron 31">
            <a:extLst>
              <a:ext uri="{FF2B5EF4-FFF2-40B4-BE49-F238E27FC236}">
                <a16:creationId xmlns:a16="http://schemas.microsoft.com/office/drawing/2014/main" id="{4E42C03F-A913-EC44-BD5C-9057CE302100}"/>
              </a:ext>
            </a:extLst>
          </p:cNvPr>
          <p:cNvSpPr/>
          <p:nvPr/>
        </p:nvSpPr>
        <p:spPr>
          <a:xfrm>
            <a:off x="107572" y="6470131"/>
            <a:ext cx="2061882" cy="268941"/>
          </a:xfrm>
          <a:prstGeom prst="chevron">
            <a:avLst/>
          </a:prstGeom>
          <a:solidFill>
            <a:schemeClr val="bg1">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tx1"/>
                </a:solidFill>
              </a:rPr>
              <a:t>Introduction</a:t>
            </a:r>
          </a:p>
        </p:txBody>
      </p:sp>
      <p:sp>
        <p:nvSpPr>
          <p:cNvPr id="33" name="Chevron 32">
            <a:extLst>
              <a:ext uri="{FF2B5EF4-FFF2-40B4-BE49-F238E27FC236}">
                <a16:creationId xmlns:a16="http://schemas.microsoft.com/office/drawing/2014/main" id="{9241FA77-369F-E541-A6E9-7FF2025DDD20}"/>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34" name="Chevron 33">
            <a:extLst>
              <a:ext uri="{FF2B5EF4-FFF2-40B4-BE49-F238E27FC236}">
                <a16:creationId xmlns:a16="http://schemas.microsoft.com/office/drawing/2014/main" id="{3E665997-07B0-C642-9599-EC7B29FDF5AD}"/>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35" name="Chevron 34">
            <a:extLst>
              <a:ext uri="{FF2B5EF4-FFF2-40B4-BE49-F238E27FC236}">
                <a16:creationId xmlns:a16="http://schemas.microsoft.com/office/drawing/2014/main" id="{441B602D-1B0D-A04D-9142-BC3059E485D9}"/>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36" name="Chevron 35">
            <a:extLst>
              <a:ext uri="{FF2B5EF4-FFF2-40B4-BE49-F238E27FC236}">
                <a16:creationId xmlns:a16="http://schemas.microsoft.com/office/drawing/2014/main" id="{87DC759D-0675-0B44-AC44-AB7AC9430F8C}"/>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pic>
        <p:nvPicPr>
          <p:cNvPr id="7" name="Picture 6" descr="A group of people sitting at a table&#10;&#10;Description automatically generated">
            <a:extLst>
              <a:ext uri="{FF2B5EF4-FFF2-40B4-BE49-F238E27FC236}">
                <a16:creationId xmlns:a16="http://schemas.microsoft.com/office/drawing/2014/main" id="{12860131-4F1E-1B46-8042-50FF6F10BB1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28952" y="1130778"/>
            <a:ext cx="4936563" cy="2925735"/>
          </a:xfrm>
          <a:prstGeom prst="rect">
            <a:avLst/>
          </a:prstGeom>
        </p:spPr>
      </p:pic>
      <p:pic>
        <p:nvPicPr>
          <p:cNvPr id="9" name="Picture 8" descr="A group of people standing outside of a building&#10;&#10;Description automatically generated">
            <a:extLst>
              <a:ext uri="{FF2B5EF4-FFF2-40B4-BE49-F238E27FC236}">
                <a16:creationId xmlns:a16="http://schemas.microsoft.com/office/drawing/2014/main" id="{9DB792CA-8169-D645-AE3B-3F710CE60696}"/>
              </a:ext>
            </a:extLst>
          </p:cNvPr>
          <p:cNvPicPr>
            <a:picLocks noChangeAspect="1"/>
          </p:cNvPicPr>
          <p:nvPr/>
        </p:nvPicPr>
        <p:blipFill rotWithShape="1">
          <a:blip r:embed="rId4">
            <a:extLst>
              <a:ext uri="{28A0092B-C50C-407E-A947-70E740481C1C}">
                <a14:useLocalDpi xmlns:a14="http://schemas.microsoft.com/office/drawing/2010/main" val="0"/>
              </a:ext>
            </a:extLst>
          </a:blip>
          <a:srcRect l="14089" t="6560" r="14535" b="22064"/>
          <a:stretch/>
        </p:blipFill>
        <p:spPr>
          <a:xfrm>
            <a:off x="107572" y="1127318"/>
            <a:ext cx="3900981" cy="2925736"/>
          </a:xfrm>
          <a:prstGeom prst="rect">
            <a:avLst/>
          </a:prstGeom>
        </p:spPr>
      </p:pic>
      <p:sp>
        <p:nvSpPr>
          <p:cNvPr id="37" name="Content Placeholder 2">
            <a:extLst>
              <a:ext uri="{FF2B5EF4-FFF2-40B4-BE49-F238E27FC236}">
                <a16:creationId xmlns:a16="http://schemas.microsoft.com/office/drawing/2014/main" id="{78E67459-EA60-A94C-8B3D-99DC9AAC52ED}"/>
              </a:ext>
            </a:extLst>
          </p:cNvPr>
          <p:cNvSpPr txBox="1">
            <a:spLocks/>
          </p:cNvSpPr>
          <p:nvPr/>
        </p:nvSpPr>
        <p:spPr>
          <a:xfrm>
            <a:off x="107572" y="4190391"/>
            <a:ext cx="11976855" cy="2048255"/>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600" dirty="0">
                <a:solidFill>
                  <a:schemeClr val="bg1"/>
                </a:solidFill>
                <a:latin typeface="Georgia" panose="02040502050405020303" pitchFamily="18" charset="0"/>
              </a:rPr>
              <a:t>The communities of Port Vila &amp; Honiara who gave their stories and time knowing that this research was only ‘from the heart’.</a:t>
            </a:r>
          </a:p>
          <a:p>
            <a:pPr marL="0" indent="0" algn="ctr">
              <a:buNone/>
            </a:pPr>
            <a:r>
              <a:rPr lang="en-US" sz="1600" dirty="0">
                <a:solidFill>
                  <a:schemeClr val="bg1"/>
                </a:solidFill>
                <a:latin typeface="Georgia" panose="02040502050405020303" pitchFamily="18" charset="0"/>
              </a:rPr>
              <a:t>The institutional representatives, colleagues &amp; my friends in Vanuatu and Solomon Islands for providing their time, expertise &amp; assistance in the interest of collaboration, curiosity and the common good.</a:t>
            </a:r>
          </a:p>
          <a:p>
            <a:pPr marL="0" indent="0" algn="ctr">
              <a:buNone/>
            </a:pPr>
            <a:r>
              <a:rPr lang="en-US" sz="1600" dirty="0">
                <a:solidFill>
                  <a:schemeClr val="bg1"/>
                </a:solidFill>
                <a:latin typeface="Georgia" panose="02040502050405020303" pitchFamily="18" charset="0"/>
              </a:rPr>
              <a:t>The University, the College, MSSI &amp; the Faculty for funding &amp; supporting this research.</a:t>
            </a:r>
          </a:p>
          <a:p>
            <a:pPr marL="0" indent="0" algn="ctr">
              <a:buNone/>
            </a:pPr>
            <a:r>
              <a:rPr lang="en-US" sz="1600" dirty="0">
                <a:solidFill>
                  <a:schemeClr val="bg1"/>
                </a:solidFill>
                <a:latin typeface="Georgia" panose="02040502050405020303" pitchFamily="18" charset="0"/>
              </a:rPr>
              <a:t>My supervisors &amp; fellow PhD travelers for helping me get it done (almost!).</a:t>
            </a:r>
          </a:p>
          <a:p>
            <a:pPr marL="0" indent="0" algn="ctr">
              <a:buNone/>
            </a:pPr>
            <a:r>
              <a:rPr lang="en-US" sz="1600" dirty="0">
                <a:solidFill>
                  <a:schemeClr val="bg1"/>
                </a:solidFill>
                <a:latin typeface="Georgia" panose="02040502050405020303" pitchFamily="18" charset="0"/>
              </a:rPr>
              <a:t>My family &amp; friends for bearing with my absences and absentmindedness.</a:t>
            </a:r>
          </a:p>
        </p:txBody>
      </p:sp>
      <p:sp>
        <p:nvSpPr>
          <p:cNvPr id="15" name="Text Placeholder 4">
            <a:extLst>
              <a:ext uri="{FF2B5EF4-FFF2-40B4-BE49-F238E27FC236}">
                <a16:creationId xmlns:a16="http://schemas.microsoft.com/office/drawing/2014/main" id="{1A7359D4-A292-DC47-8554-8B4287F288FB}"/>
              </a:ext>
            </a:extLst>
          </p:cNvPr>
          <p:cNvSpPr txBox="1">
            <a:spLocks/>
          </p:cNvSpPr>
          <p:nvPr/>
        </p:nvSpPr>
        <p:spPr>
          <a:xfrm>
            <a:off x="127414" y="3866183"/>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r>
              <a:rPr lang="en-AU" sz="600" b="0" dirty="0"/>
              <a:t>Source: Alexei Trundle 2017</a:t>
            </a:r>
          </a:p>
        </p:txBody>
      </p:sp>
      <p:sp>
        <p:nvSpPr>
          <p:cNvPr id="16" name="Text Placeholder 4">
            <a:extLst>
              <a:ext uri="{FF2B5EF4-FFF2-40B4-BE49-F238E27FC236}">
                <a16:creationId xmlns:a16="http://schemas.microsoft.com/office/drawing/2014/main" id="{FFB2CBCA-07ED-8349-860F-EC12E8183384}"/>
              </a:ext>
            </a:extLst>
          </p:cNvPr>
          <p:cNvSpPr txBox="1">
            <a:spLocks/>
          </p:cNvSpPr>
          <p:nvPr/>
        </p:nvSpPr>
        <p:spPr>
          <a:xfrm>
            <a:off x="4109111" y="3844548"/>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r>
              <a:rPr lang="en-AU" sz="600" b="0" dirty="0"/>
              <a:t>Source: Alexei Trundle 2017</a:t>
            </a:r>
          </a:p>
        </p:txBody>
      </p:sp>
      <p:pic>
        <p:nvPicPr>
          <p:cNvPr id="3" name="Picture 2" descr="A group of people posing for the camera&#10;&#10;Description automatically generated">
            <a:extLst>
              <a:ext uri="{FF2B5EF4-FFF2-40B4-BE49-F238E27FC236}">
                <a16:creationId xmlns:a16="http://schemas.microsoft.com/office/drawing/2014/main" id="{19F733E7-D172-1845-9967-529427229B2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63124" y="1146437"/>
            <a:ext cx="2901462" cy="2901462"/>
          </a:xfrm>
          <a:prstGeom prst="rect">
            <a:avLst/>
          </a:prstGeom>
        </p:spPr>
      </p:pic>
      <p:sp>
        <p:nvSpPr>
          <p:cNvPr id="17" name="Text Placeholder 4">
            <a:extLst>
              <a:ext uri="{FF2B5EF4-FFF2-40B4-BE49-F238E27FC236}">
                <a16:creationId xmlns:a16="http://schemas.microsoft.com/office/drawing/2014/main" id="{F7DC65B4-CC61-FE46-85D3-ED6E29379CFD}"/>
              </a:ext>
            </a:extLst>
          </p:cNvPr>
          <p:cNvSpPr txBox="1">
            <a:spLocks/>
          </p:cNvSpPr>
          <p:nvPr/>
        </p:nvSpPr>
        <p:spPr>
          <a:xfrm>
            <a:off x="8774136" y="3888484"/>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600" b="0" dirty="0"/>
              <a:t>Source: Alexei Trundle 2017</a:t>
            </a:r>
          </a:p>
        </p:txBody>
      </p:sp>
    </p:spTree>
    <p:extLst>
      <p:ext uri="{BB962C8B-B14F-4D97-AF65-F5344CB8AC3E}">
        <p14:creationId xmlns:p14="http://schemas.microsoft.com/office/powerpoint/2010/main" val="235519071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479A0E2-07A7-D94D-9C6C-C7AE6F68FA75}"/>
              </a:ext>
            </a:extLst>
          </p:cNvPr>
          <p:cNvSpPr>
            <a:spLocks noGrp="1"/>
          </p:cNvSpPr>
          <p:nvPr>
            <p:ph type="title"/>
          </p:nvPr>
        </p:nvSpPr>
        <p:spPr/>
        <p:txBody>
          <a:bodyPr/>
          <a:lstStyle/>
          <a:p>
            <a:r>
              <a:rPr lang="en-US" sz="2400" dirty="0"/>
              <a:t>One Critical Example of </a:t>
            </a:r>
            <a:r>
              <a:rPr lang="en-US" sz="2400" dirty="0" err="1"/>
              <a:t>Panarchy</a:t>
            </a:r>
            <a:r>
              <a:rPr lang="en-US" sz="2400" dirty="0"/>
              <a:t>, Informality &amp; the State: School Fees</a:t>
            </a:r>
          </a:p>
        </p:txBody>
      </p:sp>
      <p:pic>
        <p:nvPicPr>
          <p:cNvPr id="4" name="Picture 3" descr="A close up of a map&#10;&#10;Description automatically generated">
            <a:extLst>
              <a:ext uri="{FF2B5EF4-FFF2-40B4-BE49-F238E27FC236}">
                <a16:creationId xmlns:a16="http://schemas.microsoft.com/office/drawing/2014/main" id="{0A5CF14E-392B-1F4B-912D-B9E52D9B64AA}"/>
              </a:ext>
            </a:extLst>
          </p:cNvPr>
          <p:cNvPicPr/>
          <p:nvPr/>
        </p:nvPicPr>
        <p:blipFill rotWithShape="1">
          <a:blip r:embed="rId2" cstate="print">
            <a:extLst>
              <a:ext uri="{28A0092B-C50C-407E-A947-70E740481C1C}">
                <a14:useLocalDpi xmlns:a14="http://schemas.microsoft.com/office/drawing/2010/main" val="0"/>
              </a:ext>
            </a:extLst>
          </a:blip>
          <a:srcRect t="2151"/>
          <a:stretch/>
        </p:blipFill>
        <p:spPr bwMode="auto">
          <a:xfrm>
            <a:off x="-1" y="1029531"/>
            <a:ext cx="8271989" cy="5289805"/>
          </a:xfrm>
          <a:prstGeom prst="rect">
            <a:avLst/>
          </a:prstGeom>
          <a:noFill/>
          <a:ln>
            <a:noFill/>
          </a:ln>
        </p:spPr>
      </p:pic>
      <p:sp>
        <p:nvSpPr>
          <p:cNvPr id="5" name="Rectangle 4">
            <a:extLst>
              <a:ext uri="{FF2B5EF4-FFF2-40B4-BE49-F238E27FC236}">
                <a16:creationId xmlns:a16="http://schemas.microsoft.com/office/drawing/2014/main" id="{3371DD7D-EA8A-594B-9848-8942A98054AD}"/>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hevron 5">
            <a:extLst>
              <a:ext uri="{FF2B5EF4-FFF2-40B4-BE49-F238E27FC236}">
                <a16:creationId xmlns:a16="http://schemas.microsoft.com/office/drawing/2014/main" id="{4918581F-A9FF-BC42-976B-85B4D3112B6F}"/>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7" name="Chevron 6">
            <a:extLst>
              <a:ext uri="{FF2B5EF4-FFF2-40B4-BE49-F238E27FC236}">
                <a16:creationId xmlns:a16="http://schemas.microsoft.com/office/drawing/2014/main" id="{273B68E1-6451-1246-A12F-54D7E28BC45A}"/>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8" name="Chevron 7">
            <a:extLst>
              <a:ext uri="{FF2B5EF4-FFF2-40B4-BE49-F238E27FC236}">
                <a16:creationId xmlns:a16="http://schemas.microsoft.com/office/drawing/2014/main" id="{5E64F501-C849-0F4E-AC45-642A870921DA}"/>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9" name="Chevron 8">
            <a:extLst>
              <a:ext uri="{FF2B5EF4-FFF2-40B4-BE49-F238E27FC236}">
                <a16:creationId xmlns:a16="http://schemas.microsoft.com/office/drawing/2014/main" id="{155E6CFD-7365-1742-9EE9-0B2938A1B634}"/>
              </a:ext>
            </a:extLst>
          </p:cNvPr>
          <p:cNvSpPr/>
          <p:nvPr/>
        </p:nvSpPr>
        <p:spPr>
          <a:xfrm>
            <a:off x="60527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tx1"/>
                </a:solidFill>
              </a:rPr>
              <a:t>Impact: Practice &amp; Theory</a:t>
            </a:r>
            <a:endParaRPr lang="en-US" sz="1400" b="1" dirty="0">
              <a:solidFill>
                <a:schemeClr val="tx1"/>
              </a:solidFill>
            </a:endParaRPr>
          </a:p>
        </p:txBody>
      </p:sp>
      <p:sp>
        <p:nvSpPr>
          <p:cNvPr id="10" name="Chevron 9">
            <a:extLst>
              <a:ext uri="{FF2B5EF4-FFF2-40B4-BE49-F238E27FC236}">
                <a16:creationId xmlns:a16="http://schemas.microsoft.com/office/drawing/2014/main" id="{1B563E54-01D3-E842-99E2-0565F00D75D7}"/>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1" name="Text Placeholder 4">
            <a:extLst>
              <a:ext uri="{FF2B5EF4-FFF2-40B4-BE49-F238E27FC236}">
                <a16:creationId xmlns:a16="http://schemas.microsoft.com/office/drawing/2014/main" id="{24A8BA20-95D7-1E47-9186-8EFE58F41A09}"/>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20</a:t>
            </a:fld>
            <a:endParaRPr lang="en-AU" sz="700" dirty="0"/>
          </a:p>
        </p:txBody>
      </p:sp>
      <p:sp>
        <p:nvSpPr>
          <p:cNvPr id="12" name="Content Placeholder 2">
            <a:extLst>
              <a:ext uri="{FF2B5EF4-FFF2-40B4-BE49-F238E27FC236}">
                <a16:creationId xmlns:a16="http://schemas.microsoft.com/office/drawing/2014/main" id="{5EEDD3F9-4A12-3E46-B002-FD37F93FBBBF}"/>
              </a:ext>
            </a:extLst>
          </p:cNvPr>
          <p:cNvSpPr txBox="1">
            <a:spLocks/>
          </p:cNvSpPr>
          <p:nvPr/>
        </p:nvSpPr>
        <p:spPr>
          <a:xfrm>
            <a:off x="8271987" y="2839519"/>
            <a:ext cx="3740323" cy="3354439"/>
          </a:xfrm>
          <a:prstGeom prst="rect">
            <a:avLst/>
          </a:prstGeom>
          <a:solidFill>
            <a:schemeClr val="tx1">
              <a:lumMod val="85000"/>
              <a:lumOff val="15000"/>
            </a:schemeClr>
          </a:solidFill>
          <a:ln>
            <a:noFill/>
          </a:ln>
        </p:spPr>
        <p:txBody>
          <a:bodyPr vert="horz" lIns="180000" tIns="45720" rIns="180000" bIns="45720" rtlCol="0" anchor="ctr">
            <a:normAutofit lnSpcReduction="10000"/>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lnSpc>
                <a:spcPct val="120000"/>
              </a:lnSpc>
              <a:buNone/>
            </a:pPr>
            <a:r>
              <a:rPr lang="en-US" sz="1400" dirty="0">
                <a:solidFill>
                  <a:schemeClr val="bg1"/>
                </a:solidFill>
                <a:latin typeface="Georgia" panose="02040502050405020303" pitchFamily="18" charset="0"/>
              </a:rPr>
              <a:t>People from all over the country … they come looking for jobs, opportunity, some for health, some for education, some for business, they all come here. Normally they will stay with relatives. But the relative system has changed, it’s shifted. </a:t>
            </a:r>
          </a:p>
          <a:p>
            <a:pPr marL="0" indent="0" algn="ctr">
              <a:lnSpc>
                <a:spcPct val="120000"/>
              </a:lnSpc>
              <a:buNone/>
            </a:pPr>
            <a:r>
              <a:rPr lang="en-US" sz="1400" dirty="0">
                <a:solidFill>
                  <a:schemeClr val="bg1"/>
                </a:solidFill>
                <a:latin typeface="Georgia" panose="02040502050405020303" pitchFamily="18" charset="0"/>
              </a:rPr>
              <a:t>You have to feed them, they use your water, electricity, TV, fridge everything, but you meet that cost. </a:t>
            </a:r>
          </a:p>
          <a:p>
            <a:pPr marL="0" indent="0" algn="ctr">
              <a:lnSpc>
                <a:spcPct val="120000"/>
              </a:lnSpc>
              <a:buNone/>
            </a:pPr>
            <a:r>
              <a:rPr lang="en-US" sz="1400" dirty="0">
                <a:solidFill>
                  <a:schemeClr val="bg1"/>
                </a:solidFill>
                <a:latin typeface="Georgia" panose="02040502050405020303" pitchFamily="18" charset="0"/>
              </a:rPr>
              <a:t>So some people are starting to throw away culture … ‘go find somewhere else to stay’.</a:t>
            </a:r>
          </a:p>
          <a:p>
            <a:pPr marL="0" indent="0" algn="ctr">
              <a:buNone/>
            </a:pPr>
            <a:r>
              <a:rPr lang="en-US" sz="1050" dirty="0">
                <a:solidFill>
                  <a:schemeClr val="bg1"/>
                </a:solidFill>
                <a:latin typeface="Georgia" panose="02040502050405020303" pitchFamily="18" charset="0"/>
              </a:rPr>
              <a:t>– Local Government Rep. Solomon Islands (SI10) </a:t>
            </a:r>
          </a:p>
        </p:txBody>
      </p:sp>
      <p:sp>
        <p:nvSpPr>
          <p:cNvPr id="13" name="Content Placeholder 2">
            <a:extLst>
              <a:ext uri="{FF2B5EF4-FFF2-40B4-BE49-F238E27FC236}">
                <a16:creationId xmlns:a16="http://schemas.microsoft.com/office/drawing/2014/main" id="{6DD121D1-1B5B-F448-84C6-1A1AED686D43}"/>
              </a:ext>
            </a:extLst>
          </p:cNvPr>
          <p:cNvSpPr txBox="1">
            <a:spLocks/>
          </p:cNvSpPr>
          <p:nvPr/>
        </p:nvSpPr>
        <p:spPr>
          <a:xfrm>
            <a:off x="8271987" y="1174415"/>
            <a:ext cx="3740323" cy="1527535"/>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600" dirty="0">
                <a:solidFill>
                  <a:schemeClr val="bg1"/>
                </a:solidFill>
                <a:latin typeface="Georgia" panose="02040502050405020303" pitchFamily="18" charset="0"/>
              </a:rPr>
              <a:t>I think </a:t>
            </a:r>
            <a:r>
              <a:rPr lang="en-US" sz="1600" i="1" dirty="0">
                <a:solidFill>
                  <a:schemeClr val="bg1"/>
                </a:solidFill>
                <a:latin typeface="Georgia" panose="02040502050405020303" pitchFamily="18" charset="0"/>
              </a:rPr>
              <a:t>mi</a:t>
            </a:r>
            <a:r>
              <a:rPr lang="en-US" sz="1600" dirty="0">
                <a:solidFill>
                  <a:schemeClr val="bg1"/>
                </a:solidFill>
                <a:latin typeface="Georgia" panose="02040502050405020303" pitchFamily="18" charset="0"/>
              </a:rPr>
              <a:t> no go back to </a:t>
            </a:r>
            <a:r>
              <a:rPr lang="en-US" sz="1600" dirty="0" err="1">
                <a:solidFill>
                  <a:schemeClr val="bg1"/>
                </a:solidFill>
                <a:latin typeface="Georgia" panose="02040502050405020303" pitchFamily="18" charset="0"/>
              </a:rPr>
              <a:t>Tanna</a:t>
            </a:r>
            <a:r>
              <a:rPr lang="en-US" sz="1600" dirty="0">
                <a:solidFill>
                  <a:schemeClr val="bg1"/>
                </a:solidFill>
                <a:latin typeface="Georgia" panose="02040502050405020303" pitchFamily="18" charset="0"/>
              </a:rPr>
              <a:t>. If school </a:t>
            </a:r>
            <a:r>
              <a:rPr lang="en-US" sz="1600" i="1" dirty="0">
                <a:solidFill>
                  <a:schemeClr val="bg1"/>
                </a:solidFill>
                <a:latin typeface="Georgia" panose="02040502050405020303" pitchFamily="18" charset="0"/>
              </a:rPr>
              <a:t>lo</a:t>
            </a:r>
            <a:r>
              <a:rPr lang="en-US" sz="1600" dirty="0">
                <a:solidFill>
                  <a:schemeClr val="bg1"/>
                </a:solidFill>
                <a:latin typeface="Georgia" panose="02040502050405020303" pitchFamily="18" charset="0"/>
              </a:rPr>
              <a:t> free, I go back. Only </a:t>
            </a:r>
            <a:r>
              <a:rPr lang="en-US" sz="1600" i="1" dirty="0" err="1">
                <a:solidFill>
                  <a:schemeClr val="bg1"/>
                </a:solidFill>
                <a:latin typeface="Georgia" panose="02040502050405020303" pitchFamily="18" charset="0"/>
              </a:rPr>
              <a:t>stap</a:t>
            </a:r>
            <a:r>
              <a:rPr lang="en-US" sz="1600" dirty="0">
                <a:solidFill>
                  <a:schemeClr val="bg1"/>
                </a:solidFill>
                <a:latin typeface="Georgia" panose="02040502050405020303" pitchFamily="18" charset="0"/>
              </a:rPr>
              <a:t> </a:t>
            </a:r>
            <a:r>
              <a:rPr lang="en-US" sz="1600" i="1" dirty="0" err="1">
                <a:solidFill>
                  <a:schemeClr val="bg1"/>
                </a:solidFill>
                <a:latin typeface="Georgia" panose="02040502050405020303" pitchFamily="18" charset="0"/>
              </a:rPr>
              <a:t>em</a:t>
            </a:r>
            <a:r>
              <a:rPr lang="en-US" sz="1600" dirty="0">
                <a:solidFill>
                  <a:schemeClr val="bg1"/>
                </a:solidFill>
                <a:latin typeface="Georgia" panose="02040502050405020303" pitchFamily="18" charset="0"/>
              </a:rPr>
              <a:t> school here, </a:t>
            </a:r>
            <a:r>
              <a:rPr lang="en-US" sz="1600" i="1" dirty="0">
                <a:solidFill>
                  <a:schemeClr val="bg1"/>
                </a:solidFill>
                <a:latin typeface="Georgia" panose="02040502050405020303" pitchFamily="18" charset="0"/>
              </a:rPr>
              <a:t>bai mi</a:t>
            </a:r>
            <a:r>
              <a:rPr lang="en-US" sz="1600" dirty="0">
                <a:solidFill>
                  <a:schemeClr val="bg1"/>
                </a:solidFill>
                <a:latin typeface="Georgia" panose="02040502050405020303" pitchFamily="18" charset="0"/>
              </a:rPr>
              <a:t> go back </a:t>
            </a:r>
            <a:r>
              <a:rPr lang="en-US" sz="1600" i="1" dirty="0">
                <a:solidFill>
                  <a:schemeClr val="bg1"/>
                </a:solidFill>
                <a:latin typeface="Georgia" panose="02040502050405020303" pitchFamily="18" charset="0"/>
              </a:rPr>
              <a:t>lo</a:t>
            </a:r>
            <a:r>
              <a:rPr lang="en-US" sz="1600" dirty="0">
                <a:solidFill>
                  <a:schemeClr val="bg1"/>
                </a:solidFill>
                <a:latin typeface="Georgia" panose="02040502050405020303" pitchFamily="18" charset="0"/>
              </a:rPr>
              <a:t> </a:t>
            </a:r>
            <a:r>
              <a:rPr lang="en-US" sz="1600" dirty="0" err="1">
                <a:solidFill>
                  <a:schemeClr val="bg1"/>
                </a:solidFill>
                <a:latin typeface="Georgia" panose="02040502050405020303" pitchFamily="18" charset="0"/>
              </a:rPr>
              <a:t>Tanna</a:t>
            </a:r>
            <a:r>
              <a:rPr lang="en-US" sz="1600" dirty="0">
                <a:solidFill>
                  <a:schemeClr val="bg1"/>
                </a:solidFill>
                <a:latin typeface="Georgia" panose="02040502050405020303" pitchFamily="18" charset="0"/>
              </a:rPr>
              <a:t>, no </a:t>
            </a:r>
            <a:r>
              <a:rPr lang="en-US" sz="1600" i="1" dirty="0">
                <a:solidFill>
                  <a:schemeClr val="bg1"/>
                </a:solidFill>
                <a:latin typeface="Georgia" panose="02040502050405020303" pitchFamily="18" charset="0"/>
              </a:rPr>
              <a:t>gat</a:t>
            </a:r>
            <a:r>
              <a:rPr lang="en-US" sz="1600" dirty="0">
                <a:solidFill>
                  <a:schemeClr val="bg1"/>
                </a:solidFill>
                <a:latin typeface="Georgia" panose="02040502050405020303" pitchFamily="18" charset="0"/>
              </a:rPr>
              <a:t>.</a:t>
            </a:r>
          </a:p>
          <a:p>
            <a:pPr marL="0" indent="0" algn="ctr">
              <a:buNone/>
            </a:pPr>
            <a:r>
              <a:rPr lang="en-US" sz="1100" dirty="0">
                <a:solidFill>
                  <a:schemeClr val="bg1"/>
                </a:solidFill>
                <a:latin typeface="Georgia" panose="02040502050405020303" pitchFamily="18" charset="0"/>
              </a:rPr>
              <a:t>– Household Rep. </a:t>
            </a:r>
            <a:r>
              <a:rPr lang="en-US" sz="1100" dirty="0" err="1">
                <a:solidFill>
                  <a:schemeClr val="bg1"/>
                </a:solidFill>
                <a:latin typeface="Georgia" panose="02040502050405020303" pitchFamily="18" charset="0"/>
              </a:rPr>
              <a:t>Blacksands</a:t>
            </a:r>
            <a:r>
              <a:rPr lang="en-US" sz="1100" dirty="0">
                <a:solidFill>
                  <a:schemeClr val="bg1"/>
                </a:solidFill>
                <a:latin typeface="Georgia" panose="02040502050405020303" pitchFamily="18" charset="0"/>
              </a:rPr>
              <a:t>, Port Vila (BSHH7) </a:t>
            </a:r>
          </a:p>
        </p:txBody>
      </p:sp>
      <p:sp>
        <p:nvSpPr>
          <p:cNvPr id="14" name="TextBox 13">
            <a:extLst>
              <a:ext uri="{FF2B5EF4-FFF2-40B4-BE49-F238E27FC236}">
                <a16:creationId xmlns:a16="http://schemas.microsoft.com/office/drawing/2014/main" id="{EE7FEB00-71E7-7644-AA44-3B4E480AFE54}"/>
              </a:ext>
            </a:extLst>
          </p:cNvPr>
          <p:cNvSpPr txBox="1"/>
          <p:nvPr/>
        </p:nvSpPr>
        <p:spPr>
          <a:xfrm>
            <a:off x="107572" y="6073115"/>
            <a:ext cx="968535" cy="246221"/>
          </a:xfrm>
          <a:prstGeom prst="rect">
            <a:avLst/>
          </a:prstGeom>
          <a:noFill/>
        </p:spPr>
        <p:txBody>
          <a:bodyPr wrap="none" rtlCol="0">
            <a:spAutoFit/>
          </a:bodyPr>
          <a:lstStyle/>
          <a:p>
            <a:r>
              <a:rPr lang="en-US" sz="1000" dirty="0"/>
              <a:t>Source: Author</a:t>
            </a:r>
          </a:p>
        </p:txBody>
      </p:sp>
    </p:spTree>
    <p:extLst>
      <p:ext uri="{BB962C8B-B14F-4D97-AF65-F5344CB8AC3E}">
        <p14:creationId xmlns:p14="http://schemas.microsoft.com/office/powerpoint/2010/main" val="176162978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E4FE8DF-4901-614E-8A6F-B0F2096BDDFE}"/>
              </a:ext>
            </a:extLst>
          </p:cNvPr>
          <p:cNvSpPr>
            <a:spLocks noGrp="1"/>
          </p:cNvSpPr>
          <p:nvPr>
            <p:ph type="title"/>
          </p:nvPr>
        </p:nvSpPr>
        <p:spPr/>
        <p:txBody>
          <a:bodyPr/>
          <a:lstStyle/>
          <a:p>
            <a:r>
              <a:rPr lang="en-US" sz="2800" dirty="0"/>
              <a:t>Urban Adaptation Pathways: A Need for Support</a:t>
            </a:r>
          </a:p>
        </p:txBody>
      </p:sp>
      <p:pic>
        <p:nvPicPr>
          <p:cNvPr id="5" name="Picture 4" descr="A boat in the water&#10;&#10;Description automatically generated">
            <a:extLst>
              <a:ext uri="{FF2B5EF4-FFF2-40B4-BE49-F238E27FC236}">
                <a16:creationId xmlns:a16="http://schemas.microsoft.com/office/drawing/2014/main" id="{C6FD4CD2-7F69-CC45-B545-27AFBB2975C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982192" y="1148862"/>
            <a:ext cx="5051546" cy="5051546"/>
          </a:xfrm>
          <a:prstGeom prst="rect">
            <a:avLst/>
          </a:prstGeom>
        </p:spPr>
      </p:pic>
      <p:sp>
        <p:nvSpPr>
          <p:cNvPr id="6" name="Rectangle 5">
            <a:extLst>
              <a:ext uri="{FF2B5EF4-FFF2-40B4-BE49-F238E27FC236}">
                <a16:creationId xmlns:a16="http://schemas.microsoft.com/office/drawing/2014/main" id="{134C52FD-3A8E-044B-8759-9E90DA82C6A6}"/>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hevron 6">
            <a:extLst>
              <a:ext uri="{FF2B5EF4-FFF2-40B4-BE49-F238E27FC236}">
                <a16:creationId xmlns:a16="http://schemas.microsoft.com/office/drawing/2014/main" id="{55DE87FA-6DF8-7E48-A38C-693D9235ECF0}"/>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8" name="Chevron 7">
            <a:extLst>
              <a:ext uri="{FF2B5EF4-FFF2-40B4-BE49-F238E27FC236}">
                <a16:creationId xmlns:a16="http://schemas.microsoft.com/office/drawing/2014/main" id="{7A4379D6-519E-9745-9C59-1D7558CC489D}"/>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9" name="Chevron 8">
            <a:extLst>
              <a:ext uri="{FF2B5EF4-FFF2-40B4-BE49-F238E27FC236}">
                <a16:creationId xmlns:a16="http://schemas.microsoft.com/office/drawing/2014/main" id="{8B518520-D462-F344-8F5A-D8DDFFC77D11}"/>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10" name="Chevron 9">
            <a:extLst>
              <a:ext uri="{FF2B5EF4-FFF2-40B4-BE49-F238E27FC236}">
                <a16:creationId xmlns:a16="http://schemas.microsoft.com/office/drawing/2014/main" id="{CD66798D-FB8C-254E-B31F-5DDB5E244359}"/>
              </a:ext>
            </a:extLst>
          </p:cNvPr>
          <p:cNvSpPr/>
          <p:nvPr/>
        </p:nvSpPr>
        <p:spPr>
          <a:xfrm>
            <a:off x="6052713"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tx1"/>
                </a:solidFill>
              </a:rPr>
              <a:t>Impact: Practice &amp; Theory</a:t>
            </a:r>
            <a:endParaRPr lang="en-US" sz="1400" b="1" dirty="0">
              <a:solidFill>
                <a:schemeClr val="tx1"/>
              </a:solidFill>
            </a:endParaRPr>
          </a:p>
        </p:txBody>
      </p:sp>
      <p:sp>
        <p:nvSpPr>
          <p:cNvPr id="11" name="Chevron 10">
            <a:extLst>
              <a:ext uri="{FF2B5EF4-FFF2-40B4-BE49-F238E27FC236}">
                <a16:creationId xmlns:a16="http://schemas.microsoft.com/office/drawing/2014/main" id="{B6673F59-E64D-8D42-A811-CA98DC35F637}"/>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2" name="Text Placeholder 4">
            <a:extLst>
              <a:ext uri="{FF2B5EF4-FFF2-40B4-BE49-F238E27FC236}">
                <a16:creationId xmlns:a16="http://schemas.microsoft.com/office/drawing/2014/main" id="{1D191D17-01B7-7C47-9CBD-38D8354567BC}"/>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21</a:t>
            </a:fld>
            <a:endParaRPr lang="en-AU" sz="700" dirty="0"/>
          </a:p>
        </p:txBody>
      </p:sp>
      <p:sp>
        <p:nvSpPr>
          <p:cNvPr id="13" name="Text Placeholder 4">
            <a:extLst>
              <a:ext uri="{FF2B5EF4-FFF2-40B4-BE49-F238E27FC236}">
                <a16:creationId xmlns:a16="http://schemas.microsoft.com/office/drawing/2014/main" id="{F5B2C580-8373-3644-BAD7-0DA07C2B7F05}"/>
              </a:ext>
            </a:extLst>
          </p:cNvPr>
          <p:cNvSpPr txBox="1">
            <a:spLocks/>
          </p:cNvSpPr>
          <p:nvPr/>
        </p:nvSpPr>
        <p:spPr>
          <a:xfrm>
            <a:off x="10621515" y="5988259"/>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solidFill>
                  <a:schemeClr val="tx1">
                    <a:lumMod val="85000"/>
                    <a:lumOff val="15000"/>
                  </a:schemeClr>
                </a:solidFill>
              </a:rPr>
              <a:t>Source: Alexei Trundle 2018</a:t>
            </a:r>
          </a:p>
        </p:txBody>
      </p:sp>
      <p:sp>
        <p:nvSpPr>
          <p:cNvPr id="15" name="Content Placeholder 2">
            <a:extLst>
              <a:ext uri="{FF2B5EF4-FFF2-40B4-BE49-F238E27FC236}">
                <a16:creationId xmlns:a16="http://schemas.microsoft.com/office/drawing/2014/main" id="{2C8C2EE1-5DAB-B04F-ABEB-960A6C42FE8F}"/>
              </a:ext>
            </a:extLst>
          </p:cNvPr>
          <p:cNvSpPr txBox="1">
            <a:spLocks/>
          </p:cNvSpPr>
          <p:nvPr/>
        </p:nvSpPr>
        <p:spPr>
          <a:xfrm>
            <a:off x="158262" y="1142088"/>
            <a:ext cx="6617676" cy="5051546"/>
          </a:xfrm>
          <a:prstGeom prst="rect">
            <a:avLst/>
          </a:prstGeom>
          <a:solidFill>
            <a:schemeClr val="tx1">
              <a:lumMod val="85000"/>
              <a:lumOff val="15000"/>
            </a:schemeClr>
          </a:solidFill>
          <a:ln>
            <a:noFill/>
          </a:ln>
        </p:spPr>
        <p:txBody>
          <a:bodyPr vert="horz" lIns="288000" tIns="45720" rIns="288000" bIns="45720" rtlCol="0" anchor="ctr">
            <a:normAutofit fontScale="92500" lnSpcReduction="20000"/>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just">
              <a:lnSpc>
                <a:spcPct val="140000"/>
              </a:lnSpc>
              <a:buNone/>
            </a:pPr>
            <a:r>
              <a:rPr lang="en-US" sz="1400" b="1" dirty="0">
                <a:solidFill>
                  <a:schemeClr val="bg1"/>
                </a:solidFill>
                <a:latin typeface="Georgia" panose="02040502050405020303" pitchFamily="18" charset="0"/>
              </a:rPr>
              <a:t>In the islands, you can see, there is visible evidence of change </a:t>
            </a:r>
            <a:r>
              <a:rPr lang="en-US" sz="1400" dirty="0">
                <a:solidFill>
                  <a:schemeClr val="bg1"/>
                </a:solidFill>
                <a:latin typeface="Georgia" panose="02040502050405020303" pitchFamily="18" charset="0"/>
              </a:rPr>
              <a:t>in the islands. And then of course I was telling you about the other village, which is almost completely gone, except for the church building, and one other house, which remain on the site of the old village. </a:t>
            </a:r>
          </a:p>
          <a:p>
            <a:pPr marL="0" indent="0" algn="just">
              <a:lnSpc>
                <a:spcPct val="140000"/>
              </a:lnSpc>
              <a:buNone/>
            </a:pPr>
            <a:r>
              <a:rPr lang="en-US" sz="1400" dirty="0">
                <a:solidFill>
                  <a:schemeClr val="bg1"/>
                </a:solidFill>
                <a:latin typeface="Georgia" panose="02040502050405020303" pitchFamily="18" charset="0"/>
              </a:rPr>
              <a:t>Not everyone would want to leave because of the </a:t>
            </a:r>
            <a:r>
              <a:rPr lang="en-US" sz="1400" b="1" dirty="0">
                <a:solidFill>
                  <a:schemeClr val="bg1"/>
                </a:solidFill>
                <a:latin typeface="Georgia" panose="02040502050405020303" pitchFamily="18" charset="0"/>
              </a:rPr>
              <a:t>ties to the land </a:t>
            </a:r>
            <a:r>
              <a:rPr lang="en-US" sz="1400" dirty="0">
                <a:solidFill>
                  <a:schemeClr val="bg1"/>
                </a:solidFill>
                <a:latin typeface="Georgia" panose="02040502050405020303" pitchFamily="18" charset="0"/>
              </a:rPr>
              <a:t>that they own, and some of the things that belong to them, </a:t>
            </a:r>
            <a:r>
              <a:rPr lang="en-US" sz="1400" b="1" dirty="0">
                <a:solidFill>
                  <a:schemeClr val="bg1"/>
                </a:solidFill>
                <a:latin typeface="Georgia" panose="02040502050405020303" pitchFamily="18" charset="0"/>
              </a:rPr>
              <a:t>tribal land and things</a:t>
            </a:r>
            <a:r>
              <a:rPr lang="en-US" sz="1400" dirty="0">
                <a:solidFill>
                  <a:schemeClr val="bg1"/>
                </a:solidFill>
                <a:latin typeface="Georgia" panose="02040502050405020303" pitchFamily="18" charset="0"/>
              </a:rPr>
              <a:t>, so some of the </a:t>
            </a:r>
            <a:r>
              <a:rPr lang="en-US" sz="1400" b="1" dirty="0">
                <a:solidFill>
                  <a:schemeClr val="bg1"/>
                </a:solidFill>
                <a:latin typeface="Georgia" panose="02040502050405020303" pitchFamily="18" charset="0"/>
              </a:rPr>
              <a:t>members of the family need to stay</a:t>
            </a:r>
            <a:r>
              <a:rPr lang="en-US" sz="1400" dirty="0">
                <a:solidFill>
                  <a:schemeClr val="bg1"/>
                </a:solidFill>
                <a:latin typeface="Georgia" panose="02040502050405020303" pitchFamily="18" charset="0"/>
              </a:rPr>
              <a:t>. [But] </a:t>
            </a:r>
            <a:r>
              <a:rPr lang="en-US" sz="1400" b="1" dirty="0">
                <a:solidFill>
                  <a:schemeClr val="bg1"/>
                </a:solidFill>
                <a:latin typeface="Georgia" panose="02040502050405020303" pitchFamily="18" charset="0"/>
              </a:rPr>
              <a:t>people are not talking about moving out</a:t>
            </a:r>
            <a:r>
              <a:rPr lang="en-US" sz="1400" dirty="0">
                <a:solidFill>
                  <a:schemeClr val="bg1"/>
                </a:solidFill>
                <a:latin typeface="Georgia" panose="02040502050405020303" pitchFamily="18" charset="0"/>
              </a:rPr>
              <a:t>, much less resettlement. </a:t>
            </a:r>
          </a:p>
          <a:p>
            <a:pPr marL="0" indent="0" algn="just">
              <a:lnSpc>
                <a:spcPct val="140000"/>
              </a:lnSpc>
              <a:buNone/>
            </a:pPr>
            <a:r>
              <a:rPr lang="en-US" sz="1400" dirty="0">
                <a:solidFill>
                  <a:schemeClr val="bg1"/>
                </a:solidFill>
                <a:latin typeface="Georgia" panose="02040502050405020303" pitchFamily="18" charset="0"/>
              </a:rPr>
              <a:t>So yes, I think there are issues with what people call migration, </a:t>
            </a:r>
            <a:r>
              <a:rPr lang="en-US" sz="1400" b="1" dirty="0">
                <a:solidFill>
                  <a:schemeClr val="bg1"/>
                </a:solidFill>
                <a:latin typeface="Georgia" panose="02040502050405020303" pitchFamily="18" charset="0"/>
              </a:rPr>
              <a:t>but it is not planned</a:t>
            </a:r>
            <a:r>
              <a:rPr lang="en-US" sz="1400" dirty="0">
                <a:solidFill>
                  <a:schemeClr val="bg1"/>
                </a:solidFill>
                <a:latin typeface="Georgia" panose="02040502050405020303" pitchFamily="18" charset="0"/>
              </a:rPr>
              <a:t>. If we, you know, </a:t>
            </a:r>
            <a:r>
              <a:rPr lang="en-US" sz="1400" b="1" dirty="0">
                <a:solidFill>
                  <a:schemeClr val="bg1"/>
                </a:solidFill>
                <a:latin typeface="Georgia" panose="02040502050405020303" pitchFamily="18" charset="0"/>
              </a:rPr>
              <a:t>what we need to happen is the government, and the province, talking with leaders, plan a consultation with people</a:t>
            </a:r>
            <a:r>
              <a:rPr lang="en-US" sz="1400" dirty="0">
                <a:solidFill>
                  <a:schemeClr val="bg1"/>
                </a:solidFill>
                <a:latin typeface="Georgia" panose="02040502050405020303" pitchFamily="18" charset="0"/>
              </a:rPr>
              <a:t>, a team from the government going out to the island, talking to people, and generally have a feel for what they think about leaving the islands and whether to resettle. </a:t>
            </a:r>
          </a:p>
          <a:p>
            <a:pPr marL="0" indent="0" algn="just">
              <a:lnSpc>
                <a:spcPct val="140000"/>
              </a:lnSpc>
              <a:buNone/>
            </a:pPr>
            <a:r>
              <a:rPr lang="en-US" sz="1400" dirty="0">
                <a:solidFill>
                  <a:schemeClr val="bg1"/>
                </a:solidFill>
                <a:latin typeface="Georgia" panose="02040502050405020303" pitchFamily="18" charset="0"/>
              </a:rPr>
              <a:t>Because more and more people are coming here and as you can see this place is already </a:t>
            </a:r>
            <a:r>
              <a:rPr lang="en-US" sz="1400" b="1" dirty="0">
                <a:solidFill>
                  <a:schemeClr val="bg1"/>
                </a:solidFill>
                <a:latin typeface="Georgia" panose="02040502050405020303" pitchFamily="18" charset="0"/>
              </a:rPr>
              <a:t>very, very full</a:t>
            </a:r>
            <a:r>
              <a:rPr lang="en-US" sz="1400" dirty="0">
                <a:solidFill>
                  <a:schemeClr val="bg1"/>
                </a:solidFill>
                <a:latin typeface="Georgia" panose="02040502050405020303" pitchFamily="18" charset="0"/>
              </a:rPr>
              <a:t>. And </a:t>
            </a:r>
            <a:r>
              <a:rPr lang="en-US" sz="1400" b="1" dirty="0">
                <a:solidFill>
                  <a:schemeClr val="bg1"/>
                </a:solidFill>
                <a:latin typeface="Georgia" panose="02040502050405020303" pitchFamily="18" charset="0"/>
              </a:rPr>
              <a:t>when disaster strikes, it’s a huge task</a:t>
            </a:r>
            <a:r>
              <a:rPr lang="en-US" sz="1400" dirty="0">
                <a:solidFill>
                  <a:schemeClr val="bg1"/>
                </a:solidFill>
                <a:latin typeface="Georgia" panose="02040502050405020303" pitchFamily="18" charset="0"/>
              </a:rPr>
              <a:t> trying to get people into some assemblage of order and make an orderly exit moving out during disasters.</a:t>
            </a:r>
          </a:p>
          <a:p>
            <a:pPr marL="0" indent="0">
              <a:buNone/>
            </a:pPr>
            <a:endParaRPr lang="en-US" sz="100" dirty="0">
              <a:solidFill>
                <a:schemeClr val="bg1"/>
              </a:solidFill>
              <a:latin typeface="Georgia" panose="02040502050405020303" pitchFamily="18" charset="0"/>
            </a:endParaRPr>
          </a:p>
          <a:p>
            <a:pPr marL="0" indent="0" algn="r">
              <a:buNone/>
            </a:pPr>
            <a:r>
              <a:rPr lang="en-US" sz="1200" dirty="0">
                <a:solidFill>
                  <a:schemeClr val="bg1"/>
                </a:solidFill>
                <a:latin typeface="Georgia" panose="02040502050405020303" pitchFamily="18" charset="0"/>
              </a:rPr>
              <a:t>– Community Leader, </a:t>
            </a:r>
            <a:r>
              <a:rPr lang="en-US" sz="1200" dirty="0" err="1">
                <a:solidFill>
                  <a:schemeClr val="bg1"/>
                </a:solidFill>
                <a:latin typeface="Georgia" panose="02040502050405020303" pitchFamily="18" charset="0"/>
              </a:rPr>
              <a:t>Ontong</a:t>
            </a:r>
            <a:r>
              <a:rPr lang="en-US" sz="1200" dirty="0">
                <a:solidFill>
                  <a:schemeClr val="bg1"/>
                </a:solidFill>
                <a:latin typeface="Georgia" panose="02040502050405020303" pitchFamily="18" charset="0"/>
              </a:rPr>
              <a:t> Java Settlement Workshop (November 2017)</a:t>
            </a:r>
          </a:p>
        </p:txBody>
      </p:sp>
    </p:spTree>
    <p:extLst>
      <p:ext uri="{BB962C8B-B14F-4D97-AF65-F5344CB8AC3E}">
        <p14:creationId xmlns:p14="http://schemas.microsoft.com/office/powerpoint/2010/main" val="331854797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5A5CFB03-2EF9-7F41-8F88-868941D5E385}"/>
              </a:ext>
            </a:extLst>
          </p:cNvPr>
          <p:cNvPicPr>
            <a:picLocks noGrp="1" noChangeAspect="1"/>
          </p:cNvPicPr>
          <p:nvPr>
            <p:ph type="pic" sz="quarter" idx="13"/>
          </p:nvPr>
        </p:nvPicPr>
        <p:blipFill rotWithShape="1">
          <a:blip r:embed="rId3">
            <a:extLst>
              <a:ext uri="{28A0092B-C50C-407E-A947-70E740481C1C}">
                <a14:useLocalDpi xmlns:a14="http://schemas.microsoft.com/office/drawing/2010/main" val="0"/>
              </a:ext>
            </a:extLst>
          </a:blip>
          <a:srcRect l="6010" r="6010"/>
          <a:stretch/>
        </p:blipFill>
        <p:spPr>
          <a:xfrm>
            <a:off x="-17532" y="0"/>
            <a:ext cx="12208371" cy="6857999"/>
          </a:xfrm>
        </p:spPr>
      </p:pic>
      <p:sp>
        <p:nvSpPr>
          <p:cNvPr id="4" name="Subtitle 3">
            <a:extLst>
              <a:ext uri="{FF2B5EF4-FFF2-40B4-BE49-F238E27FC236}">
                <a16:creationId xmlns:a16="http://schemas.microsoft.com/office/drawing/2014/main" id="{6BD54E46-2FBF-9D4B-96F2-EF837C7FCCC2}"/>
              </a:ext>
            </a:extLst>
          </p:cNvPr>
          <p:cNvSpPr>
            <a:spLocks noGrp="1"/>
          </p:cNvSpPr>
          <p:nvPr>
            <p:ph type="subTitle" idx="1"/>
          </p:nvPr>
        </p:nvSpPr>
        <p:spPr>
          <a:xfrm flipH="1">
            <a:off x="6573795" y="0"/>
            <a:ext cx="5635736" cy="6857998"/>
          </a:xfrm>
          <a:solidFill>
            <a:schemeClr val="bg1">
              <a:alpha val="65000"/>
            </a:schemeClr>
          </a:solidFill>
        </p:spPr>
        <p:txBody>
          <a:bodyPr lIns="503999" tIns="2232000" rIns="396000"/>
          <a:lstStyle/>
          <a:p>
            <a:pPr algn="r"/>
            <a:endParaRPr lang="en-US" dirty="0">
              <a:solidFill>
                <a:schemeClr val="tx1"/>
              </a:solidFill>
            </a:endParaRPr>
          </a:p>
          <a:p>
            <a:pPr algn="r"/>
            <a:r>
              <a:rPr lang="en-US" dirty="0">
                <a:solidFill>
                  <a:schemeClr val="tx1"/>
                </a:solidFill>
              </a:rPr>
              <a:t>Questions?</a:t>
            </a:r>
          </a:p>
        </p:txBody>
      </p:sp>
      <p:sp>
        <p:nvSpPr>
          <p:cNvPr id="7" name="Text Placeholder 6">
            <a:extLst>
              <a:ext uri="{FF2B5EF4-FFF2-40B4-BE49-F238E27FC236}">
                <a16:creationId xmlns:a16="http://schemas.microsoft.com/office/drawing/2014/main" id="{C3CD84FE-296E-674C-A767-EFF8DC782835}"/>
              </a:ext>
            </a:extLst>
          </p:cNvPr>
          <p:cNvSpPr>
            <a:spLocks noGrp="1"/>
          </p:cNvSpPr>
          <p:nvPr>
            <p:ph type="body" sz="quarter" idx="16"/>
          </p:nvPr>
        </p:nvSpPr>
        <p:spPr>
          <a:xfrm>
            <a:off x="8796886" y="5075852"/>
            <a:ext cx="3060001" cy="596567"/>
          </a:xfrm>
        </p:spPr>
        <p:txBody>
          <a:bodyPr>
            <a:normAutofit fontScale="62500" lnSpcReduction="20000"/>
          </a:bodyPr>
          <a:lstStyle/>
          <a:p>
            <a:pPr lvl="0" algn="r">
              <a:spcBef>
                <a:spcPts val="500"/>
              </a:spcBef>
              <a:spcAft>
                <a:spcPts val="1200"/>
              </a:spcAft>
            </a:pPr>
            <a:r>
              <a:rPr lang="en-US" sz="2800" b="0" dirty="0">
                <a:solidFill>
                  <a:prstClr val="black"/>
                </a:solidFill>
                <a:latin typeface="Georgia"/>
              </a:rPr>
              <a:t>Informality in the Pacific’s Small Island Cities</a:t>
            </a:r>
            <a:endParaRPr lang="en-US" sz="3600" b="0" dirty="0">
              <a:solidFill>
                <a:prstClr val="black"/>
              </a:solidFill>
              <a:latin typeface="Georgia"/>
            </a:endParaRPr>
          </a:p>
        </p:txBody>
      </p:sp>
      <p:sp>
        <p:nvSpPr>
          <p:cNvPr id="8" name="Text Placeholder 7">
            <a:extLst>
              <a:ext uri="{FF2B5EF4-FFF2-40B4-BE49-F238E27FC236}">
                <a16:creationId xmlns:a16="http://schemas.microsoft.com/office/drawing/2014/main" id="{6E4269D7-7A6D-F24A-92B6-59A6A8064813}"/>
              </a:ext>
            </a:extLst>
          </p:cNvPr>
          <p:cNvSpPr>
            <a:spLocks noGrp="1"/>
          </p:cNvSpPr>
          <p:nvPr>
            <p:ph type="body" sz="quarter" idx="17"/>
          </p:nvPr>
        </p:nvSpPr>
        <p:spPr>
          <a:xfrm>
            <a:off x="11484325" y="4962224"/>
            <a:ext cx="288000" cy="10800"/>
          </a:xfrm>
          <a:ln>
            <a:solidFill>
              <a:schemeClr val="tx1"/>
            </a:solidFill>
          </a:ln>
        </p:spPr>
        <p:txBody>
          <a:bodyPr/>
          <a:lstStyle/>
          <a:p>
            <a:endParaRPr lang="en-US"/>
          </a:p>
        </p:txBody>
      </p:sp>
      <p:sp>
        <p:nvSpPr>
          <p:cNvPr id="12" name="Text Placeholder 4">
            <a:extLst>
              <a:ext uri="{FF2B5EF4-FFF2-40B4-BE49-F238E27FC236}">
                <a16:creationId xmlns:a16="http://schemas.microsoft.com/office/drawing/2014/main" id="{984CEF5C-C750-184C-8748-EE77376ED52C}"/>
              </a:ext>
            </a:extLst>
          </p:cNvPr>
          <p:cNvSpPr txBox="1">
            <a:spLocks/>
          </p:cNvSpPr>
          <p:nvPr/>
        </p:nvSpPr>
        <p:spPr>
          <a:xfrm>
            <a:off x="9748762" y="6538951"/>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solidFill>
                  <a:schemeClr val="tx1"/>
                </a:solidFill>
              </a:rPr>
              <a:t>Source: Alexei Trundle 2017</a:t>
            </a:r>
          </a:p>
        </p:txBody>
      </p:sp>
      <p:pic>
        <p:nvPicPr>
          <p:cNvPr id="14" name="Picture 13">
            <a:extLst>
              <a:ext uri="{FF2B5EF4-FFF2-40B4-BE49-F238E27FC236}">
                <a16:creationId xmlns:a16="http://schemas.microsoft.com/office/drawing/2014/main" id="{AA57FADA-229C-B743-A377-DAC7CBF50F84}"/>
              </a:ext>
            </a:extLst>
          </p:cNvPr>
          <p:cNvPicPr>
            <a:picLocks noChangeAspect="1"/>
          </p:cNvPicPr>
          <p:nvPr/>
        </p:nvPicPr>
        <p:blipFill>
          <a:blip r:embed="rId4">
            <a:biLevel thresh="50000"/>
          </a:blip>
          <a:stretch>
            <a:fillRect/>
          </a:stretch>
        </p:blipFill>
        <p:spPr>
          <a:xfrm>
            <a:off x="10779777" y="-12359"/>
            <a:ext cx="1440000" cy="1440000"/>
          </a:xfrm>
          <a:prstGeom prst="rect">
            <a:avLst/>
          </a:prstGeom>
        </p:spPr>
      </p:pic>
      <p:sp>
        <p:nvSpPr>
          <p:cNvPr id="3" name="Rectangle 2">
            <a:extLst>
              <a:ext uri="{FF2B5EF4-FFF2-40B4-BE49-F238E27FC236}">
                <a16:creationId xmlns:a16="http://schemas.microsoft.com/office/drawing/2014/main" id="{46B55B8D-C99F-EF4F-BA31-2FE391F4FF21}"/>
              </a:ext>
            </a:extLst>
          </p:cNvPr>
          <p:cNvSpPr/>
          <p:nvPr/>
        </p:nvSpPr>
        <p:spPr>
          <a:xfrm>
            <a:off x="7938827" y="4576235"/>
            <a:ext cx="3918060" cy="369332"/>
          </a:xfrm>
          <a:prstGeom prst="rect">
            <a:avLst/>
          </a:prstGeom>
        </p:spPr>
        <p:txBody>
          <a:bodyPr wrap="none">
            <a:spAutoFit/>
          </a:bodyPr>
          <a:lstStyle/>
          <a:p>
            <a:pPr algn="r"/>
            <a:r>
              <a:rPr lang="en-AU" b="1" dirty="0">
                <a:latin typeface="Georgia" panose="02040502050405020303" pitchFamily="18" charset="0"/>
              </a:rPr>
              <a:t>Endogenous Climate Resilience</a:t>
            </a:r>
          </a:p>
        </p:txBody>
      </p:sp>
      <p:pic>
        <p:nvPicPr>
          <p:cNvPr id="15" name="Picture 14" descr="A close up of a logo&#10;&#10;Description generated with very high confidence">
            <a:extLst>
              <a:ext uri="{FF2B5EF4-FFF2-40B4-BE49-F238E27FC236}">
                <a16:creationId xmlns:a16="http://schemas.microsoft.com/office/drawing/2014/main" id="{679548C9-1935-5944-9B7F-00EE9FF6FD09}"/>
              </a:ext>
            </a:extLst>
          </p:cNvPr>
          <p:cNvPicPr>
            <a:picLocks noChangeAspect="1"/>
          </p:cNvPicPr>
          <p:nvPr/>
        </p:nvPicPr>
        <p:blipFill rotWithShape="1">
          <a:blip r:embed="rId5" cstate="hqprint">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a:ext>
            </a:extLst>
          </a:blip>
          <a:srcRect/>
          <a:stretch/>
        </p:blipFill>
        <p:spPr>
          <a:xfrm>
            <a:off x="1597397" y="5849151"/>
            <a:ext cx="2192008" cy="1004547"/>
          </a:xfrm>
          <a:prstGeom prst="rect">
            <a:avLst/>
          </a:prstGeom>
        </p:spPr>
      </p:pic>
      <p:cxnSp>
        <p:nvCxnSpPr>
          <p:cNvPr id="16" name="Straight Connector 15">
            <a:extLst>
              <a:ext uri="{FF2B5EF4-FFF2-40B4-BE49-F238E27FC236}">
                <a16:creationId xmlns:a16="http://schemas.microsoft.com/office/drawing/2014/main" id="{775CEBB2-15D7-C34E-AFA5-6CE4FDC057A0}"/>
              </a:ext>
            </a:extLst>
          </p:cNvPr>
          <p:cNvCxnSpPr>
            <a:cxnSpLocks/>
          </p:cNvCxnSpPr>
          <p:nvPr/>
        </p:nvCxnSpPr>
        <p:spPr>
          <a:xfrm flipV="1">
            <a:off x="1522205" y="5965612"/>
            <a:ext cx="0" cy="71259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Text Placeholder 4">
            <a:extLst>
              <a:ext uri="{FF2B5EF4-FFF2-40B4-BE49-F238E27FC236}">
                <a16:creationId xmlns:a16="http://schemas.microsoft.com/office/drawing/2014/main" id="{571FBE0E-9BA0-E44D-A7DF-891055DB008C}"/>
              </a:ext>
            </a:extLst>
          </p:cNvPr>
          <p:cNvSpPr txBox="1">
            <a:spLocks/>
          </p:cNvSpPr>
          <p:nvPr/>
        </p:nvSpPr>
        <p:spPr>
          <a:xfrm>
            <a:off x="-705220" y="5920924"/>
            <a:ext cx="2192009" cy="1368227"/>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spcAft>
                <a:spcPts val="0"/>
              </a:spcAft>
            </a:pPr>
            <a:r>
              <a:rPr lang="en-AU" sz="1200" dirty="0"/>
              <a:t>Melbourne </a:t>
            </a:r>
          </a:p>
          <a:p>
            <a:pPr algn="r">
              <a:spcAft>
                <a:spcPts val="0"/>
              </a:spcAft>
            </a:pPr>
            <a:r>
              <a:rPr lang="en-AU" sz="1200" dirty="0"/>
              <a:t>School of Design</a:t>
            </a:r>
          </a:p>
          <a:p>
            <a:pPr algn="r">
              <a:spcAft>
                <a:spcPts val="0"/>
              </a:spcAft>
            </a:pPr>
            <a:endParaRPr lang="en-AU" sz="300" dirty="0"/>
          </a:p>
          <a:p>
            <a:pPr lvl="1" algn="r"/>
            <a:r>
              <a:rPr lang="en-AU" sz="1050" dirty="0"/>
              <a:t>Faculty of Architecture, </a:t>
            </a:r>
          </a:p>
          <a:p>
            <a:pPr lvl="1" algn="r"/>
            <a:r>
              <a:rPr lang="en-AU" sz="1050" dirty="0"/>
              <a:t>Building &amp; Planning</a:t>
            </a:r>
            <a:endParaRPr lang="en-AU" sz="1100" dirty="0"/>
          </a:p>
          <a:p>
            <a:pPr algn="r"/>
            <a:endParaRPr lang="en-AU" sz="1100" dirty="0"/>
          </a:p>
        </p:txBody>
      </p:sp>
      <p:sp>
        <p:nvSpPr>
          <p:cNvPr id="5" name="Rectangle 4">
            <a:extLst>
              <a:ext uri="{FF2B5EF4-FFF2-40B4-BE49-F238E27FC236}">
                <a16:creationId xmlns:a16="http://schemas.microsoft.com/office/drawing/2014/main" id="{9A2888F1-6FC7-8744-A38B-92700F7F609E}"/>
              </a:ext>
            </a:extLst>
          </p:cNvPr>
          <p:cNvSpPr/>
          <p:nvPr/>
        </p:nvSpPr>
        <p:spPr>
          <a:xfrm>
            <a:off x="8013282" y="1906692"/>
            <a:ext cx="3918060" cy="400110"/>
          </a:xfrm>
          <a:prstGeom prst="rect">
            <a:avLst/>
          </a:prstGeom>
        </p:spPr>
        <p:txBody>
          <a:bodyPr wrap="square">
            <a:spAutoFit/>
          </a:bodyPr>
          <a:lstStyle/>
          <a:p>
            <a:pPr algn="ctr"/>
            <a:r>
              <a:rPr lang="en-US" sz="2000" u="sng" dirty="0" err="1">
                <a:solidFill>
                  <a:schemeClr val="tx1">
                    <a:lumMod val="95000"/>
                    <a:lumOff val="5000"/>
                  </a:schemeClr>
                </a:solidFill>
                <a:latin typeface="Georgia" panose="02040502050405020303" pitchFamily="18" charset="0"/>
              </a:rPr>
              <a:t>alexei.trundle@unimelb.edu.au</a:t>
            </a:r>
            <a:endParaRPr lang="en-US" sz="2000" u="sng" dirty="0">
              <a:solidFill>
                <a:schemeClr val="tx1">
                  <a:lumMod val="95000"/>
                  <a:lumOff val="5000"/>
                </a:schemeClr>
              </a:solidFill>
              <a:latin typeface="Georgia" panose="02040502050405020303" pitchFamily="18" charset="0"/>
            </a:endParaRPr>
          </a:p>
        </p:txBody>
      </p:sp>
      <p:sp>
        <p:nvSpPr>
          <p:cNvPr id="20" name="Rectangle 19">
            <a:extLst>
              <a:ext uri="{FF2B5EF4-FFF2-40B4-BE49-F238E27FC236}">
                <a16:creationId xmlns:a16="http://schemas.microsoft.com/office/drawing/2014/main" id="{25499D55-7F1C-B443-8893-DBADA2CEB4EF}"/>
              </a:ext>
            </a:extLst>
          </p:cNvPr>
          <p:cNvSpPr/>
          <p:nvPr/>
        </p:nvSpPr>
        <p:spPr>
          <a:xfrm>
            <a:off x="188563" y="179793"/>
            <a:ext cx="6632367" cy="2579507"/>
          </a:xfrm>
          <a:prstGeom prst="rect">
            <a:avLst/>
          </a:prstGeom>
          <a:solidFill>
            <a:schemeClr val="tx1">
              <a:alpha val="58000"/>
            </a:schemeClr>
          </a:solidFill>
          <a:ln>
            <a:noFill/>
          </a:ln>
        </p:spPr>
        <p:txBody>
          <a:bodyPr wrap="square" lIns="180000" tIns="180000" rIns="180000" bIns="180000">
            <a:spAutoFit/>
          </a:bodyPr>
          <a:lstStyle/>
          <a:p>
            <a:pPr marL="304800" indent="-304800"/>
            <a:r>
              <a:rPr lang="en-AU" sz="1600" b="1" dirty="0">
                <a:solidFill>
                  <a:schemeClr val="bg1"/>
                </a:solidFill>
                <a:latin typeface="Georgia" panose="02040502050405020303" pitchFamily="18" charset="0"/>
              </a:rPr>
              <a:t>Recent Publications:</a:t>
            </a:r>
          </a:p>
          <a:p>
            <a:pPr marL="304800" indent="-304800"/>
            <a:endParaRPr lang="en-AU" sz="700" b="1" dirty="0">
              <a:solidFill>
                <a:schemeClr val="bg1"/>
              </a:solidFill>
              <a:latin typeface="Georgia" panose="02040502050405020303" pitchFamily="18" charset="0"/>
            </a:endParaRPr>
          </a:p>
          <a:p>
            <a:pPr marL="304800" indent="-304800"/>
            <a:r>
              <a:rPr lang="en-AU" sz="1600" dirty="0">
                <a:solidFill>
                  <a:schemeClr val="bg1"/>
                </a:solidFill>
                <a:latin typeface="Georgia" panose="02040502050405020303" pitchFamily="18" charset="0"/>
              </a:rPr>
              <a:t>Trundle, A. (2020). Resilient cities in a Sea of Islands : Informality and climate change in the South Pacific. </a:t>
            </a:r>
            <a:r>
              <a:rPr lang="en-AU" sz="1600" i="1" dirty="0">
                <a:solidFill>
                  <a:schemeClr val="bg1"/>
                </a:solidFill>
                <a:latin typeface="Georgia" panose="02040502050405020303" pitchFamily="18" charset="0"/>
              </a:rPr>
              <a:t>Cities</a:t>
            </a:r>
            <a:r>
              <a:rPr lang="en-AU" sz="1600" dirty="0">
                <a:solidFill>
                  <a:schemeClr val="bg1"/>
                </a:solidFill>
                <a:latin typeface="Georgia" panose="02040502050405020303" pitchFamily="18" charset="0"/>
              </a:rPr>
              <a:t>, </a:t>
            </a:r>
            <a:r>
              <a:rPr lang="en-AU" sz="1600" i="1" dirty="0">
                <a:solidFill>
                  <a:schemeClr val="bg1"/>
                </a:solidFill>
                <a:latin typeface="Georgia" panose="02040502050405020303" pitchFamily="18" charset="0"/>
              </a:rPr>
              <a:t>97 </a:t>
            </a:r>
            <a:r>
              <a:rPr lang="en-AU" sz="1600" dirty="0">
                <a:solidFill>
                  <a:schemeClr val="bg1"/>
                </a:solidFill>
                <a:latin typeface="Georgia" panose="02040502050405020303" pitchFamily="18" charset="0"/>
              </a:rPr>
              <a:t>(October 2019), 102496. </a:t>
            </a:r>
            <a:r>
              <a:rPr lang="en-AU" sz="1600" u="sng" dirty="0">
                <a:solidFill>
                  <a:schemeClr val="bg1"/>
                </a:solidFill>
                <a:latin typeface="Georgia" panose="02040502050405020303" pitchFamily="18" charset="0"/>
              </a:rPr>
              <a:t>https://</a:t>
            </a:r>
            <a:r>
              <a:rPr lang="en-AU" sz="1600" u="sng" dirty="0" err="1">
                <a:solidFill>
                  <a:schemeClr val="bg1"/>
                </a:solidFill>
                <a:latin typeface="Georgia" panose="02040502050405020303" pitchFamily="18" charset="0"/>
              </a:rPr>
              <a:t>authors.elsevier.com</a:t>
            </a:r>
            <a:r>
              <a:rPr lang="en-AU" sz="1600" u="sng" dirty="0">
                <a:solidFill>
                  <a:schemeClr val="bg1"/>
                </a:solidFill>
                <a:latin typeface="Georgia" panose="02040502050405020303" pitchFamily="18" charset="0"/>
              </a:rPr>
              <a:t>/a/1a3Ziy5jOd0eM</a:t>
            </a:r>
          </a:p>
          <a:p>
            <a:pPr marL="304800" indent="-304800"/>
            <a:endParaRPr lang="en-AU" sz="900" u="sng" dirty="0">
              <a:solidFill>
                <a:schemeClr val="bg1"/>
              </a:solidFill>
              <a:latin typeface="Georgia" panose="02040502050405020303" pitchFamily="18" charset="0"/>
            </a:endParaRPr>
          </a:p>
          <a:p>
            <a:pPr marL="304800" indent="-304800"/>
            <a:r>
              <a:rPr lang="en-AU" sz="1600" dirty="0">
                <a:solidFill>
                  <a:schemeClr val="bg1"/>
                </a:solidFill>
                <a:latin typeface="Georgia" panose="02040502050405020303" pitchFamily="18" charset="0"/>
              </a:rPr>
              <a:t>Trundle, A., Barth, B., &amp; McEvoy, D. (2019). Leveraging endogenous climate resilience: urban adaptation in Pacific Small Island Developing States. </a:t>
            </a:r>
            <a:r>
              <a:rPr lang="en-AU" sz="1600" i="1" dirty="0">
                <a:solidFill>
                  <a:schemeClr val="bg1"/>
                </a:solidFill>
                <a:latin typeface="Georgia" panose="02040502050405020303" pitchFamily="18" charset="0"/>
              </a:rPr>
              <a:t>Environment and Urbanization</a:t>
            </a:r>
            <a:r>
              <a:rPr lang="en-AU" sz="1600" dirty="0">
                <a:solidFill>
                  <a:schemeClr val="bg1"/>
                </a:solidFill>
                <a:latin typeface="Georgia" panose="02040502050405020303" pitchFamily="18" charset="0"/>
              </a:rPr>
              <a:t>, </a:t>
            </a:r>
            <a:r>
              <a:rPr lang="en-AU" sz="1600" i="1" dirty="0">
                <a:solidFill>
                  <a:schemeClr val="bg1"/>
                </a:solidFill>
                <a:latin typeface="Georgia" panose="02040502050405020303" pitchFamily="18" charset="0"/>
              </a:rPr>
              <a:t>31</a:t>
            </a:r>
            <a:r>
              <a:rPr lang="en-AU" sz="1600" dirty="0">
                <a:solidFill>
                  <a:schemeClr val="bg1"/>
                </a:solidFill>
                <a:latin typeface="Georgia" panose="02040502050405020303" pitchFamily="18" charset="0"/>
              </a:rPr>
              <a:t>(1), 53–74. </a:t>
            </a:r>
            <a:r>
              <a:rPr lang="en-AU" sz="1600" u="sng" dirty="0">
                <a:solidFill>
                  <a:schemeClr val="bg1"/>
                </a:solidFill>
                <a:latin typeface="Georgia" panose="02040502050405020303" pitchFamily="18" charset="0"/>
              </a:rPr>
              <a:t>https://</a:t>
            </a:r>
            <a:r>
              <a:rPr lang="en-AU" sz="1600" u="sng" dirty="0" err="1">
                <a:solidFill>
                  <a:schemeClr val="bg1"/>
                </a:solidFill>
                <a:latin typeface="Georgia" panose="02040502050405020303" pitchFamily="18" charset="0"/>
              </a:rPr>
              <a:t>doi.org</a:t>
            </a:r>
            <a:r>
              <a:rPr lang="en-AU" sz="1600" u="sng" dirty="0">
                <a:solidFill>
                  <a:schemeClr val="bg1"/>
                </a:solidFill>
                <a:latin typeface="Georgia" panose="02040502050405020303" pitchFamily="18" charset="0"/>
              </a:rPr>
              <a:t>/10.1177/0956247818816654</a:t>
            </a:r>
          </a:p>
        </p:txBody>
      </p:sp>
    </p:spTree>
    <p:extLst>
      <p:ext uri="{BB962C8B-B14F-4D97-AF65-F5344CB8AC3E}">
        <p14:creationId xmlns:p14="http://schemas.microsoft.com/office/powerpoint/2010/main" val="394626779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a:extLst>
              <a:ext uri="{FF2B5EF4-FFF2-40B4-BE49-F238E27FC236}">
                <a16:creationId xmlns:a16="http://schemas.microsoft.com/office/drawing/2014/main" id="{094DF2E5-AC6B-944B-8130-306A9ADB7C78}"/>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1275" b="11275"/>
          <a:stretch>
            <a:fillRect/>
          </a:stretch>
        </p:blipFill>
        <p:spPr>
          <a:xfrm>
            <a:off x="1" y="1"/>
            <a:ext cx="12204000" cy="6857998"/>
          </a:xfrm>
        </p:spPr>
      </p:pic>
      <p:sp>
        <p:nvSpPr>
          <p:cNvPr id="5" name="Subtitle 4">
            <a:extLst>
              <a:ext uri="{FF2B5EF4-FFF2-40B4-BE49-F238E27FC236}">
                <a16:creationId xmlns:a16="http://schemas.microsoft.com/office/drawing/2014/main" id="{C8DD2E89-0925-3943-9A7D-3457EE80028E}"/>
              </a:ext>
            </a:extLst>
          </p:cNvPr>
          <p:cNvSpPr>
            <a:spLocks noGrp="1"/>
          </p:cNvSpPr>
          <p:nvPr>
            <p:ph type="subTitle" idx="1"/>
          </p:nvPr>
        </p:nvSpPr>
        <p:spPr/>
        <p:txBody>
          <a:bodyPr lIns="396000" tIns="1224000" rIns="1368000" anchor="t"/>
          <a:lstStyle/>
          <a:p>
            <a:pPr marL="457200" indent="-457200">
              <a:spcBef>
                <a:spcPts val="0"/>
              </a:spcBef>
              <a:buSzPct val="100000"/>
            </a:pPr>
            <a:r>
              <a:rPr lang="en-AU" sz="1200" dirty="0"/>
              <a:t>Friday 22</a:t>
            </a:r>
            <a:r>
              <a:rPr lang="en-AU" sz="1200" baseline="30000" dirty="0"/>
              <a:t>nd</a:t>
            </a:r>
            <a:r>
              <a:rPr lang="en-AU" sz="1200" dirty="0"/>
              <a:t> November</a:t>
            </a:r>
          </a:p>
          <a:p>
            <a:pPr marL="457200" indent="-457200">
              <a:spcBef>
                <a:spcPts val="0"/>
              </a:spcBef>
              <a:buSzPct val="100000"/>
            </a:pPr>
            <a:r>
              <a:rPr lang="en-AU" sz="1200" dirty="0"/>
              <a:t>	11am-12pm: Sustainable finance for a de-carbonized economy</a:t>
            </a:r>
          </a:p>
          <a:p>
            <a:pPr marL="457200" indent="-457200">
              <a:spcBef>
                <a:spcPts val="0"/>
              </a:spcBef>
              <a:buSzPct val="100000"/>
            </a:pPr>
            <a:r>
              <a:rPr lang="en-AU" sz="1200" dirty="0"/>
              <a:t>	</a:t>
            </a:r>
            <a:r>
              <a:rPr lang="en-AU" sz="1200" b="0" dirty="0"/>
              <a:t>Prof Tom Heller (Stanford) &amp; Matthew </a:t>
            </a:r>
            <a:r>
              <a:rPr lang="en-AU" sz="1200" b="0" dirty="0" err="1"/>
              <a:t>Huxham</a:t>
            </a:r>
            <a:r>
              <a:rPr lang="en-AU" sz="1200" b="0" dirty="0"/>
              <a:t> (Climate Policy Initiative) </a:t>
            </a:r>
          </a:p>
          <a:p>
            <a:pPr marL="457200" indent="-457200">
              <a:spcBef>
                <a:spcPts val="0"/>
              </a:spcBef>
              <a:buSzPct val="100000"/>
            </a:pPr>
            <a:r>
              <a:rPr lang="en-AU" sz="1200" dirty="0"/>
              <a:t>	1pm-2pm: </a:t>
            </a:r>
            <a:r>
              <a:rPr lang="en-US" sz="1200" dirty="0"/>
              <a:t>The German energy transition: Challenges, opportunities and collaboration with Australia </a:t>
            </a:r>
          </a:p>
          <a:p>
            <a:pPr marL="457200" indent="-457200">
              <a:spcBef>
                <a:spcPts val="0"/>
              </a:spcBef>
              <a:buSzPct val="100000"/>
            </a:pPr>
            <a:r>
              <a:rPr lang="en-US" sz="1200" b="0" dirty="0"/>
              <a:t>	Kristina </a:t>
            </a:r>
            <a:r>
              <a:rPr lang="en-US" sz="1200" b="0" dirty="0" err="1"/>
              <a:t>Haverkamp</a:t>
            </a:r>
            <a:r>
              <a:rPr lang="en-US" sz="1200" b="0" dirty="0"/>
              <a:t> (German Energy Agency)</a:t>
            </a:r>
          </a:p>
          <a:p>
            <a:pPr marL="457200" indent="-457200">
              <a:spcBef>
                <a:spcPts val="0"/>
              </a:spcBef>
              <a:buSzPct val="100000"/>
            </a:pPr>
            <a:r>
              <a:rPr lang="en-AU" sz="1200" dirty="0"/>
              <a:t>Wednesday 27</a:t>
            </a:r>
            <a:r>
              <a:rPr lang="en-AU" sz="1200" baseline="30000" dirty="0"/>
              <a:t>th</a:t>
            </a:r>
            <a:r>
              <a:rPr lang="en-AU" sz="1200" dirty="0"/>
              <a:t> November</a:t>
            </a:r>
          </a:p>
          <a:p>
            <a:pPr marL="457200" indent="-457200">
              <a:spcBef>
                <a:spcPts val="0"/>
              </a:spcBef>
              <a:buSzPct val="100000"/>
            </a:pPr>
            <a:r>
              <a:rPr lang="en-AU" sz="1200" dirty="0"/>
              <a:t>	11am-12pm: </a:t>
            </a:r>
            <a:r>
              <a:rPr lang="en-US" sz="1200" dirty="0"/>
              <a:t>The impact of climate change on armed conflict</a:t>
            </a:r>
          </a:p>
          <a:p>
            <a:pPr marL="457200" indent="-457200">
              <a:spcBef>
                <a:spcPts val="0"/>
              </a:spcBef>
              <a:buSzPct val="100000"/>
            </a:pPr>
            <a:r>
              <a:rPr lang="en-AU" sz="1200" dirty="0"/>
              <a:t>	</a:t>
            </a:r>
            <a:r>
              <a:rPr lang="en-AU" sz="1200" b="0" dirty="0"/>
              <a:t>Dr Tobias Ide (University of Melbourne)</a:t>
            </a:r>
          </a:p>
          <a:p>
            <a:pPr marL="457200" indent="-457200">
              <a:spcBef>
                <a:spcPts val="0"/>
              </a:spcBef>
              <a:buSzPct val="100000"/>
            </a:pPr>
            <a:r>
              <a:rPr lang="en-AU" sz="1200" dirty="0"/>
              <a:t>Wednesday 4</a:t>
            </a:r>
            <a:r>
              <a:rPr lang="en-AU" sz="1200" baseline="30000" dirty="0"/>
              <a:t>th</a:t>
            </a:r>
            <a:r>
              <a:rPr lang="en-AU" sz="1200" dirty="0"/>
              <a:t> December</a:t>
            </a:r>
          </a:p>
          <a:p>
            <a:pPr marL="457200" indent="-457200">
              <a:spcBef>
                <a:spcPts val="0"/>
              </a:spcBef>
              <a:buSzPct val="100000"/>
            </a:pPr>
            <a:r>
              <a:rPr lang="en-AU" sz="1200" dirty="0"/>
              <a:t>	11am-12pm: </a:t>
            </a:r>
            <a:r>
              <a:rPr lang="en-US" sz="1200" dirty="0">
                <a:sym typeface="Arial"/>
              </a:rPr>
              <a:t>Amplification of risks to Melbourne’s water supply at 1.5°C and 2°C</a:t>
            </a:r>
            <a:endParaRPr lang="en-US" sz="1200" b="0" dirty="0">
              <a:solidFill>
                <a:schemeClr val="dk1"/>
              </a:solidFill>
              <a:sym typeface="Arial"/>
            </a:endParaRPr>
          </a:p>
          <a:p>
            <a:pPr marL="457200" indent="-457200">
              <a:spcBef>
                <a:spcPts val="0"/>
              </a:spcBef>
              <a:buSzPct val="100000"/>
            </a:pPr>
            <a:r>
              <a:rPr lang="en-AU" sz="1200" dirty="0"/>
              <a:t>	</a:t>
            </a:r>
            <a:r>
              <a:rPr lang="en-AU" sz="1200" b="0" dirty="0"/>
              <a:t>Dr Ben Henley (Uni. of Melbourne)</a:t>
            </a:r>
            <a:endParaRPr lang="en-AU" sz="1200" dirty="0"/>
          </a:p>
          <a:p>
            <a:pPr>
              <a:spcBef>
                <a:spcPts val="0"/>
              </a:spcBef>
              <a:buSzPct val="100000"/>
            </a:pPr>
            <a:endParaRPr lang="en-AU" sz="1200" dirty="0"/>
          </a:p>
          <a:p>
            <a:pPr>
              <a:spcBef>
                <a:spcPts val="0"/>
              </a:spcBef>
              <a:buSzPct val="100000"/>
            </a:pPr>
            <a:endParaRPr lang="en-AU" sz="1200" dirty="0"/>
          </a:p>
          <a:p>
            <a:pPr marL="457200" indent="-457200">
              <a:spcBef>
                <a:spcPts val="0"/>
              </a:spcBef>
              <a:buSzPct val="100000"/>
            </a:pPr>
            <a:endParaRPr lang="en-AU" sz="1200" dirty="0"/>
          </a:p>
          <a:p>
            <a:pPr marL="457200" indent="-457200">
              <a:spcBef>
                <a:spcPts val="0"/>
              </a:spcBef>
              <a:buSzPct val="100000"/>
            </a:pPr>
            <a:endParaRPr lang="en-AU" sz="1400" b="0" dirty="0">
              <a:solidFill>
                <a:schemeClr val="dk1"/>
              </a:solidFill>
              <a:sym typeface="Arial"/>
            </a:endParaRPr>
          </a:p>
          <a:p>
            <a:endParaRPr lang="en-US" sz="1200" dirty="0"/>
          </a:p>
        </p:txBody>
      </p:sp>
      <p:sp>
        <p:nvSpPr>
          <p:cNvPr id="8" name="Text Placeholder 7">
            <a:extLst>
              <a:ext uri="{FF2B5EF4-FFF2-40B4-BE49-F238E27FC236}">
                <a16:creationId xmlns:a16="http://schemas.microsoft.com/office/drawing/2014/main" id="{CB569655-87FB-584D-9086-9096EE82E40C}"/>
              </a:ext>
            </a:extLst>
          </p:cNvPr>
          <p:cNvSpPr>
            <a:spLocks noGrp="1"/>
          </p:cNvSpPr>
          <p:nvPr>
            <p:ph type="body" sz="quarter" idx="16"/>
          </p:nvPr>
        </p:nvSpPr>
        <p:spPr>
          <a:xfrm>
            <a:off x="2373430" y="6185706"/>
            <a:ext cx="6711706" cy="389456"/>
          </a:xfrm>
        </p:spPr>
        <p:txBody>
          <a:bodyPr>
            <a:normAutofit/>
          </a:bodyPr>
          <a:lstStyle/>
          <a:p>
            <a:pPr>
              <a:buSzPct val="100000"/>
            </a:pPr>
            <a:r>
              <a:rPr lang="en-AU" sz="1800" b="0" u="sng" dirty="0" err="1">
                <a:solidFill>
                  <a:schemeClr val="bg1"/>
                </a:solidFill>
                <a:latin typeface="Georgia" panose="02040502050405020303" pitchFamily="18" charset="0"/>
              </a:rPr>
              <a:t>www.climatecollege.unimelb.edu.au</a:t>
            </a:r>
            <a:r>
              <a:rPr lang="en-AU" sz="1800" b="0" u="sng" dirty="0">
                <a:solidFill>
                  <a:schemeClr val="bg1"/>
                </a:solidFill>
                <a:latin typeface="Georgia" panose="02040502050405020303" pitchFamily="18" charset="0"/>
              </a:rPr>
              <a:t>/seminars</a:t>
            </a:r>
          </a:p>
        </p:txBody>
      </p:sp>
      <p:pic>
        <p:nvPicPr>
          <p:cNvPr id="12" name="Picture 11" descr="A close up of a logo&#10;&#10;Description generated with very high confidence">
            <a:extLst>
              <a:ext uri="{FF2B5EF4-FFF2-40B4-BE49-F238E27FC236}">
                <a16:creationId xmlns:a16="http://schemas.microsoft.com/office/drawing/2014/main" id="{3EE1AA45-50A1-6D46-9DE0-73BDA15DC296}"/>
              </a:ext>
            </a:extLst>
          </p:cNvPr>
          <p:cNvPicPr>
            <a:picLocks noChangeAspect="1"/>
          </p:cNvPicPr>
          <p:nvPr/>
        </p:nvPicPr>
        <p:blipFill rotWithShape="1">
          <a:blip r:embed="rId4" cstate="hqprint">
            <a:extLst>
              <a:ext uri="{28A0092B-C50C-407E-A947-70E740481C1C}">
                <a14:useLocalDpi xmlns:a14="http://schemas.microsoft.com/office/drawing/2010/main"/>
              </a:ext>
            </a:extLst>
          </a:blip>
          <a:srcRect/>
          <a:stretch/>
        </p:blipFill>
        <p:spPr>
          <a:xfrm>
            <a:off x="9584363" y="0"/>
            <a:ext cx="2461133" cy="1127881"/>
          </a:xfrm>
          <a:prstGeom prst="rect">
            <a:avLst/>
          </a:prstGeom>
        </p:spPr>
      </p:pic>
      <p:sp>
        <p:nvSpPr>
          <p:cNvPr id="14" name="Title 2">
            <a:extLst>
              <a:ext uri="{FF2B5EF4-FFF2-40B4-BE49-F238E27FC236}">
                <a16:creationId xmlns:a16="http://schemas.microsoft.com/office/drawing/2014/main" id="{8C6EC85C-C6AA-DA42-B952-A6E5C2FAD626}"/>
              </a:ext>
            </a:extLst>
          </p:cNvPr>
          <p:cNvSpPr txBox="1">
            <a:spLocks/>
          </p:cNvSpPr>
          <p:nvPr/>
        </p:nvSpPr>
        <p:spPr>
          <a:xfrm>
            <a:off x="296562" y="282838"/>
            <a:ext cx="10029711" cy="982639"/>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US" sz="2800" dirty="0"/>
              <a:t>Upcoming College</a:t>
            </a:r>
          </a:p>
          <a:p>
            <a:r>
              <a:rPr lang="en-US" sz="2800" dirty="0"/>
              <a:t>Seminars</a:t>
            </a:r>
          </a:p>
        </p:txBody>
      </p:sp>
    </p:spTree>
    <p:extLst>
      <p:ext uri="{BB962C8B-B14F-4D97-AF65-F5344CB8AC3E}">
        <p14:creationId xmlns:p14="http://schemas.microsoft.com/office/powerpoint/2010/main" val="25025169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0AF3652-A3B6-5945-B466-2A00FCA78913}"/>
              </a:ext>
            </a:extLst>
          </p:cNvPr>
          <p:cNvSpPr>
            <a:spLocks noGrp="1"/>
          </p:cNvSpPr>
          <p:nvPr>
            <p:ph type="sldNum" sz="quarter" idx="4294967295"/>
          </p:nvPr>
        </p:nvSpPr>
        <p:spPr>
          <a:xfrm>
            <a:off x="10960059" y="6172501"/>
            <a:ext cx="846000" cy="365125"/>
          </a:xfrm>
        </p:spPr>
        <p:txBody>
          <a:bodyPr/>
          <a:lstStyle/>
          <a:p>
            <a:fld id="{DC22DD25-61AE-413C-B4D2-EF2365C9B2E1}" type="slidenum">
              <a:rPr lang="en-AU" noProof="0" smtClean="0"/>
              <a:t>3</a:t>
            </a:fld>
            <a:endParaRPr lang="en-AU" noProof="0" dirty="0"/>
          </a:p>
        </p:txBody>
      </p:sp>
      <p:sp>
        <p:nvSpPr>
          <p:cNvPr id="23" name="Title 22">
            <a:extLst>
              <a:ext uri="{FF2B5EF4-FFF2-40B4-BE49-F238E27FC236}">
                <a16:creationId xmlns:a16="http://schemas.microsoft.com/office/drawing/2014/main" id="{C9EB326E-E023-6C47-BB06-EBD24E561E30}"/>
              </a:ext>
            </a:extLst>
          </p:cNvPr>
          <p:cNvSpPr>
            <a:spLocks noGrp="1"/>
          </p:cNvSpPr>
          <p:nvPr>
            <p:ph type="title"/>
          </p:nvPr>
        </p:nvSpPr>
        <p:spPr/>
        <p:txBody>
          <a:bodyPr/>
          <a:lstStyle/>
          <a:p>
            <a:r>
              <a:rPr lang="en-US" dirty="0"/>
              <a:t>Seminar Overview</a:t>
            </a:r>
          </a:p>
        </p:txBody>
      </p:sp>
      <p:pic>
        <p:nvPicPr>
          <p:cNvPr id="25" name="Picture Placeholder 8">
            <a:extLst>
              <a:ext uri="{FF2B5EF4-FFF2-40B4-BE49-F238E27FC236}">
                <a16:creationId xmlns:a16="http://schemas.microsoft.com/office/drawing/2014/main" id="{A2246A22-771F-094C-ADBF-828B4429BCFF}"/>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42" r="18639" b="-1"/>
          <a:stretch/>
        </p:blipFill>
        <p:spPr>
          <a:xfrm>
            <a:off x="6562846" y="1167712"/>
            <a:ext cx="5629154" cy="5187351"/>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p:spPr>
      </p:pic>
      <p:sp>
        <p:nvSpPr>
          <p:cNvPr id="28" name="TextBox 27">
            <a:extLst>
              <a:ext uri="{FF2B5EF4-FFF2-40B4-BE49-F238E27FC236}">
                <a16:creationId xmlns:a16="http://schemas.microsoft.com/office/drawing/2014/main" id="{09B65BC5-DE0A-8643-93EA-42E90E67928C}"/>
              </a:ext>
            </a:extLst>
          </p:cNvPr>
          <p:cNvSpPr txBox="1"/>
          <p:nvPr/>
        </p:nvSpPr>
        <p:spPr>
          <a:xfrm>
            <a:off x="549435" y="1347877"/>
            <a:ext cx="10752250" cy="1938992"/>
          </a:xfrm>
          <a:prstGeom prst="rect">
            <a:avLst/>
          </a:prstGeom>
          <a:noFill/>
        </p:spPr>
        <p:txBody>
          <a:bodyPr wrap="square" rtlCol="0">
            <a:spAutoFit/>
          </a:bodyPr>
          <a:lstStyle/>
          <a:p>
            <a:r>
              <a:rPr lang="en-US" sz="2000" b="1" dirty="0">
                <a:latin typeface="Georgia" panose="02040502050405020303" pitchFamily="18" charset="0"/>
              </a:rPr>
              <a:t>Part 1: Research Overview </a:t>
            </a:r>
          </a:p>
          <a:p>
            <a:pPr marL="285750" indent="-285750">
              <a:buFont typeface="Arial" panose="020B0604020202020204" pitchFamily="34" charset="0"/>
              <a:buChar char="•"/>
            </a:pPr>
            <a:r>
              <a:rPr lang="en-US" sz="2000" dirty="0">
                <a:latin typeface="Georgia" panose="02040502050405020303" pitchFamily="18" charset="0"/>
              </a:rPr>
              <a:t>Pacific Small Island Development States – Case Study Context</a:t>
            </a:r>
          </a:p>
          <a:p>
            <a:pPr marL="285750" indent="-285750">
              <a:buFont typeface="Arial" panose="020B0604020202020204" pitchFamily="34" charset="0"/>
              <a:buChar char="•"/>
            </a:pPr>
            <a:r>
              <a:rPr lang="en-US" sz="2000" dirty="0">
                <a:latin typeface="Georgia" panose="02040502050405020303" pitchFamily="18" charset="0"/>
              </a:rPr>
              <a:t>Research Approach &amp; Key Questions</a:t>
            </a:r>
          </a:p>
          <a:p>
            <a:pPr marL="285750" indent="-285750">
              <a:buFont typeface="Arial" panose="020B0604020202020204" pitchFamily="34" charset="0"/>
              <a:buChar char="•"/>
            </a:pPr>
            <a:r>
              <a:rPr lang="en-US" sz="2000" dirty="0">
                <a:latin typeface="Georgia" panose="02040502050405020303" pitchFamily="18" charset="0"/>
              </a:rPr>
              <a:t>Methodology &amp; Data </a:t>
            </a:r>
          </a:p>
          <a:p>
            <a:pPr marL="285750" indent="-285750">
              <a:buFont typeface="Arial" panose="020B0604020202020204" pitchFamily="34" charset="0"/>
              <a:buChar char="•"/>
            </a:pPr>
            <a:endParaRPr lang="en-US" sz="2000" dirty="0">
              <a:latin typeface="Georgia" panose="02040502050405020303" pitchFamily="18" charset="0"/>
            </a:endParaRPr>
          </a:p>
          <a:p>
            <a:pPr marL="285750" indent="-285750">
              <a:buFont typeface="Arial" panose="020B0604020202020204" pitchFamily="34" charset="0"/>
              <a:buChar char="•"/>
            </a:pPr>
            <a:endParaRPr lang="en-US" sz="2000" dirty="0">
              <a:latin typeface="Georgia" panose="02040502050405020303" pitchFamily="18" charset="0"/>
            </a:endParaRPr>
          </a:p>
        </p:txBody>
      </p:sp>
      <p:sp>
        <p:nvSpPr>
          <p:cNvPr id="29" name="TextBox 28">
            <a:extLst>
              <a:ext uri="{FF2B5EF4-FFF2-40B4-BE49-F238E27FC236}">
                <a16:creationId xmlns:a16="http://schemas.microsoft.com/office/drawing/2014/main" id="{3254213D-188F-D34D-94DE-967BEF7814A7}"/>
              </a:ext>
            </a:extLst>
          </p:cNvPr>
          <p:cNvSpPr txBox="1"/>
          <p:nvPr/>
        </p:nvSpPr>
        <p:spPr>
          <a:xfrm>
            <a:off x="549435" y="2907994"/>
            <a:ext cx="6735062" cy="1323439"/>
          </a:xfrm>
          <a:prstGeom prst="rect">
            <a:avLst/>
          </a:prstGeom>
          <a:noFill/>
        </p:spPr>
        <p:txBody>
          <a:bodyPr wrap="square" rtlCol="0">
            <a:spAutoFit/>
          </a:bodyPr>
          <a:lstStyle/>
          <a:p>
            <a:r>
              <a:rPr lang="en-US" sz="2000" b="1" dirty="0">
                <a:latin typeface="Georgia" panose="02040502050405020303" pitchFamily="18" charset="0"/>
              </a:rPr>
              <a:t>Part 2: Research Findings</a:t>
            </a:r>
          </a:p>
          <a:p>
            <a:pPr marL="285750" indent="-285750">
              <a:buFont typeface="Arial" panose="020B0604020202020204" pitchFamily="34" charset="0"/>
              <a:buChar char="•"/>
            </a:pPr>
            <a:r>
              <a:rPr lang="en-US" sz="2000" dirty="0">
                <a:latin typeface="Georgia" panose="02040502050405020303" pitchFamily="18" charset="0"/>
              </a:rPr>
              <a:t>Climate Resilient Development in the Pacific</a:t>
            </a:r>
          </a:p>
          <a:p>
            <a:pPr marL="285750" indent="-285750">
              <a:buFont typeface="Arial" panose="020B0604020202020204" pitchFamily="34" charset="0"/>
              <a:buChar char="•"/>
            </a:pPr>
            <a:r>
              <a:rPr lang="en-US" sz="2000" dirty="0">
                <a:latin typeface="Georgia" panose="02040502050405020303" pitchFamily="18" charset="0"/>
              </a:rPr>
              <a:t>Evidence of Endogenous Climate Resilience</a:t>
            </a:r>
          </a:p>
          <a:p>
            <a:pPr marL="285750" indent="-285750">
              <a:buFont typeface="Arial" panose="020B0604020202020204" pitchFamily="34" charset="0"/>
              <a:buChar char="•"/>
            </a:pPr>
            <a:r>
              <a:rPr lang="en-US" sz="2000" dirty="0">
                <a:latin typeface="Georgia" panose="02040502050405020303" pitchFamily="18" charset="0"/>
              </a:rPr>
              <a:t>Engaging Informality for Urban Climate Resilience</a:t>
            </a:r>
          </a:p>
        </p:txBody>
      </p:sp>
      <p:sp>
        <p:nvSpPr>
          <p:cNvPr id="30" name="Text Placeholder 4">
            <a:extLst>
              <a:ext uri="{FF2B5EF4-FFF2-40B4-BE49-F238E27FC236}">
                <a16:creationId xmlns:a16="http://schemas.microsoft.com/office/drawing/2014/main" id="{045906C5-BF7A-2F49-AA31-AF0B05D305A7}"/>
              </a:ext>
            </a:extLst>
          </p:cNvPr>
          <p:cNvSpPr txBox="1">
            <a:spLocks/>
          </p:cNvSpPr>
          <p:nvPr/>
        </p:nvSpPr>
        <p:spPr>
          <a:xfrm>
            <a:off x="10779777" y="6134391"/>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Lorraine Livia 2017</a:t>
            </a:r>
          </a:p>
        </p:txBody>
      </p:sp>
      <p:sp>
        <p:nvSpPr>
          <p:cNvPr id="15" name="TextBox 14">
            <a:extLst>
              <a:ext uri="{FF2B5EF4-FFF2-40B4-BE49-F238E27FC236}">
                <a16:creationId xmlns:a16="http://schemas.microsoft.com/office/drawing/2014/main" id="{9CEE794A-FBBB-994B-B5D3-2A84E6F73D7C}"/>
              </a:ext>
            </a:extLst>
          </p:cNvPr>
          <p:cNvSpPr txBox="1"/>
          <p:nvPr/>
        </p:nvSpPr>
        <p:spPr>
          <a:xfrm>
            <a:off x="514311" y="4492915"/>
            <a:ext cx="6805310" cy="1323439"/>
          </a:xfrm>
          <a:prstGeom prst="rect">
            <a:avLst/>
          </a:prstGeom>
          <a:noFill/>
        </p:spPr>
        <p:txBody>
          <a:bodyPr wrap="square" rtlCol="0">
            <a:spAutoFit/>
          </a:bodyPr>
          <a:lstStyle/>
          <a:p>
            <a:r>
              <a:rPr lang="en-US" sz="2000" b="1" dirty="0">
                <a:latin typeface="Georgia" panose="02040502050405020303" pitchFamily="18" charset="0"/>
              </a:rPr>
              <a:t>Part 3: Implications for Practice &amp; Theory</a:t>
            </a:r>
          </a:p>
          <a:p>
            <a:pPr marL="285750" indent="-285750">
              <a:buFont typeface="Arial" panose="020B0604020202020204" pitchFamily="34" charset="0"/>
              <a:buChar char="•"/>
            </a:pPr>
            <a:r>
              <a:rPr lang="en-US" sz="2000" dirty="0">
                <a:latin typeface="Georgia" panose="02040502050405020303" pitchFamily="18" charset="0"/>
              </a:rPr>
              <a:t>Negotiating a Melanesian Migrant Dialectic</a:t>
            </a:r>
          </a:p>
          <a:p>
            <a:pPr marL="285750" indent="-285750">
              <a:buFont typeface="Arial" panose="020B0604020202020204" pitchFamily="34" charset="0"/>
              <a:buChar char="•"/>
            </a:pPr>
            <a:r>
              <a:rPr lang="en-US" sz="2000" dirty="0">
                <a:latin typeface="Georgia" panose="02040502050405020303" pitchFamily="18" charset="0"/>
              </a:rPr>
              <a:t>Informal Limits, External Actors &amp; the State</a:t>
            </a:r>
          </a:p>
          <a:p>
            <a:pPr marL="285750" indent="-285750">
              <a:buFont typeface="Arial" panose="020B0604020202020204" pitchFamily="34" charset="0"/>
              <a:buChar char="•"/>
            </a:pPr>
            <a:r>
              <a:rPr lang="en-US" sz="2000" dirty="0">
                <a:latin typeface="Georgia" panose="02040502050405020303" pitchFamily="18" charset="0"/>
              </a:rPr>
              <a:t>Laterally Nested Dynamics &amp; Urban</a:t>
            </a:r>
          </a:p>
        </p:txBody>
      </p:sp>
      <p:sp>
        <p:nvSpPr>
          <p:cNvPr id="35" name="Rectangle 34">
            <a:extLst>
              <a:ext uri="{FF2B5EF4-FFF2-40B4-BE49-F238E27FC236}">
                <a16:creationId xmlns:a16="http://schemas.microsoft.com/office/drawing/2014/main" id="{004DAE93-5874-7F4D-9C50-68F2AE6811EF}"/>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Chevron 35">
            <a:extLst>
              <a:ext uri="{FF2B5EF4-FFF2-40B4-BE49-F238E27FC236}">
                <a16:creationId xmlns:a16="http://schemas.microsoft.com/office/drawing/2014/main" id="{DA9A373A-7D67-6445-B51C-A69704852D55}"/>
              </a:ext>
            </a:extLst>
          </p:cNvPr>
          <p:cNvSpPr/>
          <p:nvPr/>
        </p:nvSpPr>
        <p:spPr>
          <a:xfrm>
            <a:off x="107572" y="6470131"/>
            <a:ext cx="2061882" cy="268941"/>
          </a:xfrm>
          <a:prstGeom prst="chevron">
            <a:avLst/>
          </a:prstGeom>
          <a:solidFill>
            <a:schemeClr val="bg1">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tx1"/>
                </a:solidFill>
              </a:rPr>
              <a:t>Introduction</a:t>
            </a:r>
          </a:p>
        </p:txBody>
      </p:sp>
      <p:sp>
        <p:nvSpPr>
          <p:cNvPr id="37" name="Chevron 36">
            <a:extLst>
              <a:ext uri="{FF2B5EF4-FFF2-40B4-BE49-F238E27FC236}">
                <a16:creationId xmlns:a16="http://schemas.microsoft.com/office/drawing/2014/main" id="{D1B94A49-195A-AD45-A727-D9554032F01A}"/>
              </a:ext>
            </a:extLst>
          </p:cNvPr>
          <p:cNvSpPr/>
          <p:nvPr/>
        </p:nvSpPr>
        <p:spPr>
          <a:xfrm>
            <a:off x="2091784"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Research Overview</a:t>
            </a:r>
          </a:p>
        </p:txBody>
      </p:sp>
      <p:sp>
        <p:nvSpPr>
          <p:cNvPr id="38" name="Chevron 37">
            <a:extLst>
              <a:ext uri="{FF2B5EF4-FFF2-40B4-BE49-F238E27FC236}">
                <a16:creationId xmlns:a16="http://schemas.microsoft.com/office/drawing/2014/main" id="{E1ACC4FC-1D11-5E45-8315-C624B37788A4}"/>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39" name="Chevron 38">
            <a:extLst>
              <a:ext uri="{FF2B5EF4-FFF2-40B4-BE49-F238E27FC236}">
                <a16:creationId xmlns:a16="http://schemas.microsoft.com/office/drawing/2014/main" id="{21C1DA2E-5E0A-5D4A-97E1-399B4358FD87}"/>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40" name="Chevron 39">
            <a:extLst>
              <a:ext uri="{FF2B5EF4-FFF2-40B4-BE49-F238E27FC236}">
                <a16:creationId xmlns:a16="http://schemas.microsoft.com/office/drawing/2014/main" id="{0E8DA716-92B5-CF47-A326-8F57F6732ED6}"/>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6" name="Text Placeholder 4">
            <a:extLst>
              <a:ext uri="{FF2B5EF4-FFF2-40B4-BE49-F238E27FC236}">
                <a16:creationId xmlns:a16="http://schemas.microsoft.com/office/drawing/2014/main" id="{97717780-2124-BC47-82ED-84ABF607B1D7}"/>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3</a:t>
            </a:fld>
            <a:endParaRPr lang="en-AU" sz="700" dirty="0"/>
          </a:p>
        </p:txBody>
      </p:sp>
    </p:spTree>
    <p:extLst>
      <p:ext uri="{BB962C8B-B14F-4D97-AF65-F5344CB8AC3E}">
        <p14:creationId xmlns:p14="http://schemas.microsoft.com/office/powerpoint/2010/main" val="13554076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5A5CFB03-2EF9-7F41-8F88-868941D5E385}"/>
              </a:ext>
            </a:extLst>
          </p:cNvPr>
          <p:cNvPicPr>
            <a:picLocks noGrp="1" noChangeAspect="1"/>
          </p:cNvPicPr>
          <p:nvPr>
            <p:ph type="pic" sz="quarter" idx="13"/>
          </p:nvPr>
        </p:nvPicPr>
        <p:blipFill>
          <a:blip r:embed="rId3">
            <a:extLst>
              <a:ext uri="{BEBA8EAE-BF5A-486C-A8C5-ECC9F3942E4B}">
                <a14:imgProps xmlns:a14="http://schemas.microsoft.com/office/drawing/2010/main">
                  <a14:imgLayer>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160" y="1"/>
            <a:ext cx="12194569" cy="6866598"/>
          </a:xfrm>
        </p:spPr>
      </p:pic>
      <p:sp>
        <p:nvSpPr>
          <p:cNvPr id="4" name="Subtitle 3">
            <a:extLst>
              <a:ext uri="{FF2B5EF4-FFF2-40B4-BE49-F238E27FC236}">
                <a16:creationId xmlns:a16="http://schemas.microsoft.com/office/drawing/2014/main" id="{6BD54E46-2FBF-9D4B-96F2-EF837C7FCCC2}"/>
              </a:ext>
            </a:extLst>
          </p:cNvPr>
          <p:cNvSpPr>
            <a:spLocks noGrp="1"/>
          </p:cNvSpPr>
          <p:nvPr>
            <p:ph type="subTitle" idx="1"/>
          </p:nvPr>
        </p:nvSpPr>
        <p:spPr>
          <a:solidFill>
            <a:schemeClr val="bg1">
              <a:alpha val="65000"/>
            </a:schemeClr>
          </a:solidFill>
        </p:spPr>
        <p:txBody>
          <a:bodyPr/>
          <a:lstStyle/>
          <a:p>
            <a:r>
              <a:rPr lang="en-US" dirty="0">
                <a:solidFill>
                  <a:schemeClr val="tx1"/>
                </a:solidFill>
              </a:rPr>
              <a:t>Part 1: </a:t>
            </a:r>
          </a:p>
          <a:p>
            <a:r>
              <a:rPr lang="en-US" dirty="0">
                <a:solidFill>
                  <a:schemeClr val="tx1"/>
                </a:solidFill>
              </a:rPr>
              <a:t>Research Approach</a:t>
            </a:r>
          </a:p>
        </p:txBody>
      </p:sp>
      <p:sp>
        <p:nvSpPr>
          <p:cNvPr id="7" name="Text Placeholder 6">
            <a:extLst>
              <a:ext uri="{FF2B5EF4-FFF2-40B4-BE49-F238E27FC236}">
                <a16:creationId xmlns:a16="http://schemas.microsoft.com/office/drawing/2014/main" id="{C3CD84FE-296E-674C-A767-EFF8DC782835}"/>
              </a:ext>
            </a:extLst>
          </p:cNvPr>
          <p:cNvSpPr>
            <a:spLocks noGrp="1"/>
          </p:cNvSpPr>
          <p:nvPr>
            <p:ph type="body" sz="quarter" idx="16"/>
          </p:nvPr>
        </p:nvSpPr>
        <p:spPr>
          <a:xfrm>
            <a:off x="500063" y="5265337"/>
            <a:ext cx="3060001" cy="596567"/>
          </a:xfrm>
        </p:spPr>
        <p:txBody>
          <a:bodyPr>
            <a:normAutofit fontScale="62500" lnSpcReduction="20000"/>
          </a:bodyPr>
          <a:lstStyle/>
          <a:p>
            <a:pPr lvl="0">
              <a:spcBef>
                <a:spcPts val="500"/>
              </a:spcBef>
              <a:spcAft>
                <a:spcPts val="1200"/>
              </a:spcAft>
            </a:pPr>
            <a:r>
              <a:rPr lang="en-US" sz="2800" b="0" dirty="0">
                <a:solidFill>
                  <a:prstClr val="black"/>
                </a:solidFill>
                <a:latin typeface="Georgia"/>
              </a:rPr>
              <a:t>Informality in the Pacific’s Small Island Cities</a:t>
            </a:r>
            <a:endParaRPr lang="en-US" sz="3600" b="0" dirty="0">
              <a:solidFill>
                <a:prstClr val="black"/>
              </a:solidFill>
              <a:latin typeface="Georgia"/>
            </a:endParaRPr>
          </a:p>
        </p:txBody>
      </p:sp>
      <p:sp>
        <p:nvSpPr>
          <p:cNvPr id="8" name="Text Placeholder 7">
            <a:extLst>
              <a:ext uri="{FF2B5EF4-FFF2-40B4-BE49-F238E27FC236}">
                <a16:creationId xmlns:a16="http://schemas.microsoft.com/office/drawing/2014/main" id="{6E4269D7-7A6D-F24A-92B6-59A6A8064813}"/>
              </a:ext>
            </a:extLst>
          </p:cNvPr>
          <p:cNvSpPr>
            <a:spLocks noGrp="1"/>
          </p:cNvSpPr>
          <p:nvPr>
            <p:ph type="body" sz="quarter" idx="17"/>
          </p:nvPr>
        </p:nvSpPr>
        <p:spPr>
          <a:ln>
            <a:solidFill>
              <a:schemeClr val="tx1"/>
            </a:solidFill>
          </a:ln>
        </p:spPr>
        <p:txBody>
          <a:bodyPr/>
          <a:lstStyle/>
          <a:p>
            <a:endParaRPr lang="en-US"/>
          </a:p>
        </p:txBody>
      </p:sp>
      <p:sp>
        <p:nvSpPr>
          <p:cNvPr id="12" name="Text Placeholder 4">
            <a:extLst>
              <a:ext uri="{FF2B5EF4-FFF2-40B4-BE49-F238E27FC236}">
                <a16:creationId xmlns:a16="http://schemas.microsoft.com/office/drawing/2014/main" id="{984CEF5C-C750-184C-8748-EE77376ED52C}"/>
              </a:ext>
            </a:extLst>
          </p:cNvPr>
          <p:cNvSpPr txBox="1">
            <a:spLocks/>
          </p:cNvSpPr>
          <p:nvPr/>
        </p:nvSpPr>
        <p:spPr>
          <a:xfrm>
            <a:off x="10779777" y="6605038"/>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Alexei Trundle 2017</a:t>
            </a:r>
          </a:p>
        </p:txBody>
      </p:sp>
      <p:pic>
        <p:nvPicPr>
          <p:cNvPr id="9" name="Picture 8" descr="A close up of a logo&#10;&#10;Description generated with very high confidence">
            <a:extLst>
              <a:ext uri="{FF2B5EF4-FFF2-40B4-BE49-F238E27FC236}">
                <a16:creationId xmlns:a16="http://schemas.microsoft.com/office/drawing/2014/main" id="{3F7D7ECD-E8C2-5547-AD67-172DA4BCA559}"/>
              </a:ext>
            </a:extLst>
          </p:cNvPr>
          <p:cNvPicPr>
            <a:picLocks noChangeAspect="1"/>
          </p:cNvPicPr>
          <p:nvPr/>
        </p:nvPicPr>
        <p:blipFill rotWithShape="1">
          <a:blip r:embed="rId4" cstate="hqprint">
            <a:biLevel thresh="75000"/>
            <a:extLst>
              <a:ext uri="{BEBA8EAE-BF5A-486C-A8C5-ECC9F3942E4B}">
                <a14:imgProps xmlns:a14="http://schemas.microsoft.com/office/drawing/2010/main">
                  <a14:imgLayer r:embed="rId5">
                    <a14:imgEffect>
                      <a14:brightnessContrast bright="-40000" contrast="40000"/>
                    </a14:imgEffect>
                  </a14:imgLayer>
                </a14:imgProps>
              </a:ext>
              <a:ext uri="{28A0092B-C50C-407E-A947-70E740481C1C}">
                <a14:useLocalDpi xmlns:a14="http://schemas.microsoft.com/office/drawing/2010/main"/>
              </a:ext>
            </a:extLst>
          </a:blip>
          <a:srcRect/>
          <a:stretch/>
        </p:blipFill>
        <p:spPr>
          <a:xfrm>
            <a:off x="9999641" y="0"/>
            <a:ext cx="2192008" cy="1004547"/>
          </a:xfrm>
          <a:prstGeom prst="rect">
            <a:avLst/>
          </a:prstGeom>
        </p:spPr>
      </p:pic>
      <p:cxnSp>
        <p:nvCxnSpPr>
          <p:cNvPr id="11" name="Straight Connector 10">
            <a:extLst>
              <a:ext uri="{FF2B5EF4-FFF2-40B4-BE49-F238E27FC236}">
                <a16:creationId xmlns:a16="http://schemas.microsoft.com/office/drawing/2014/main" id="{1A72DE2D-237C-A247-8BCD-1E4F9A971574}"/>
              </a:ext>
            </a:extLst>
          </p:cNvPr>
          <p:cNvCxnSpPr>
            <a:cxnSpLocks/>
          </p:cNvCxnSpPr>
          <p:nvPr/>
        </p:nvCxnSpPr>
        <p:spPr>
          <a:xfrm flipV="1">
            <a:off x="9924449" y="116461"/>
            <a:ext cx="0" cy="7125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 Placeholder 4">
            <a:extLst>
              <a:ext uri="{FF2B5EF4-FFF2-40B4-BE49-F238E27FC236}">
                <a16:creationId xmlns:a16="http://schemas.microsoft.com/office/drawing/2014/main" id="{715110F2-6A30-B544-B89F-0E33C582BF50}"/>
              </a:ext>
            </a:extLst>
          </p:cNvPr>
          <p:cNvSpPr txBox="1">
            <a:spLocks/>
          </p:cNvSpPr>
          <p:nvPr/>
        </p:nvSpPr>
        <p:spPr>
          <a:xfrm>
            <a:off x="7697024" y="71773"/>
            <a:ext cx="2192009" cy="1368227"/>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spcAft>
                <a:spcPts val="0"/>
              </a:spcAft>
            </a:pPr>
            <a:r>
              <a:rPr lang="en-AU" sz="1200" dirty="0">
                <a:solidFill>
                  <a:schemeClr val="tx1"/>
                </a:solidFill>
              </a:rPr>
              <a:t>Melbourne </a:t>
            </a:r>
          </a:p>
          <a:p>
            <a:pPr algn="r">
              <a:spcAft>
                <a:spcPts val="0"/>
              </a:spcAft>
            </a:pPr>
            <a:r>
              <a:rPr lang="en-AU" sz="1200" dirty="0">
                <a:solidFill>
                  <a:schemeClr val="tx1"/>
                </a:solidFill>
              </a:rPr>
              <a:t>School of Design</a:t>
            </a:r>
          </a:p>
          <a:p>
            <a:pPr algn="r">
              <a:spcAft>
                <a:spcPts val="0"/>
              </a:spcAft>
            </a:pPr>
            <a:endParaRPr lang="en-AU" sz="300" dirty="0">
              <a:solidFill>
                <a:schemeClr val="tx1"/>
              </a:solidFill>
            </a:endParaRPr>
          </a:p>
          <a:p>
            <a:pPr lvl="1" algn="r"/>
            <a:r>
              <a:rPr lang="en-AU" sz="1050" dirty="0">
                <a:solidFill>
                  <a:schemeClr val="tx1"/>
                </a:solidFill>
              </a:rPr>
              <a:t>Faculty of Architecture, </a:t>
            </a:r>
          </a:p>
          <a:p>
            <a:pPr lvl="1" algn="r"/>
            <a:r>
              <a:rPr lang="en-AU" sz="1050" dirty="0">
                <a:solidFill>
                  <a:schemeClr val="tx1"/>
                </a:solidFill>
              </a:rPr>
              <a:t>Building &amp; Planning</a:t>
            </a:r>
            <a:endParaRPr lang="en-AU" sz="1100" dirty="0">
              <a:solidFill>
                <a:schemeClr val="tx1"/>
              </a:solidFill>
            </a:endParaRPr>
          </a:p>
          <a:p>
            <a:pPr algn="r"/>
            <a:endParaRPr lang="en-AU" sz="1100" dirty="0">
              <a:solidFill>
                <a:schemeClr val="tx1"/>
              </a:solidFill>
            </a:endParaRPr>
          </a:p>
        </p:txBody>
      </p:sp>
      <p:pic>
        <p:nvPicPr>
          <p:cNvPr id="14" name="Picture 13">
            <a:extLst>
              <a:ext uri="{FF2B5EF4-FFF2-40B4-BE49-F238E27FC236}">
                <a16:creationId xmlns:a16="http://schemas.microsoft.com/office/drawing/2014/main" id="{AA57FADA-229C-B743-A377-DAC7CBF50F84}"/>
              </a:ext>
            </a:extLst>
          </p:cNvPr>
          <p:cNvPicPr>
            <a:picLocks noChangeAspect="1"/>
          </p:cNvPicPr>
          <p:nvPr/>
        </p:nvPicPr>
        <p:blipFill>
          <a:blip r:embed="rId6">
            <a:biLevel thresh="50000"/>
          </a:blip>
          <a:stretch>
            <a:fillRect/>
          </a:stretch>
        </p:blipFill>
        <p:spPr>
          <a:xfrm>
            <a:off x="1160" y="-8601"/>
            <a:ext cx="1440000" cy="1440000"/>
          </a:xfrm>
          <a:prstGeom prst="rect">
            <a:avLst/>
          </a:prstGeom>
        </p:spPr>
      </p:pic>
      <p:sp>
        <p:nvSpPr>
          <p:cNvPr id="3" name="Rectangle 2">
            <a:extLst>
              <a:ext uri="{FF2B5EF4-FFF2-40B4-BE49-F238E27FC236}">
                <a16:creationId xmlns:a16="http://schemas.microsoft.com/office/drawing/2014/main" id="{46B55B8D-C99F-EF4F-BA31-2FE391F4FF21}"/>
              </a:ext>
            </a:extLst>
          </p:cNvPr>
          <p:cNvSpPr/>
          <p:nvPr/>
        </p:nvSpPr>
        <p:spPr>
          <a:xfrm>
            <a:off x="500063" y="4840028"/>
            <a:ext cx="3918060" cy="369332"/>
          </a:xfrm>
          <a:prstGeom prst="rect">
            <a:avLst/>
          </a:prstGeom>
        </p:spPr>
        <p:txBody>
          <a:bodyPr wrap="none">
            <a:spAutoFit/>
          </a:bodyPr>
          <a:lstStyle/>
          <a:p>
            <a:r>
              <a:rPr lang="en-AU" b="1" dirty="0">
                <a:latin typeface="Georgia" panose="02040502050405020303" pitchFamily="18" charset="0"/>
              </a:rPr>
              <a:t>Endogenous Climate Resilience</a:t>
            </a:r>
          </a:p>
        </p:txBody>
      </p:sp>
    </p:spTree>
    <p:extLst>
      <p:ext uri="{BB962C8B-B14F-4D97-AF65-F5344CB8AC3E}">
        <p14:creationId xmlns:p14="http://schemas.microsoft.com/office/powerpoint/2010/main" val="302263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3D28355-DC78-FC4C-8077-D4F69080D080}"/>
              </a:ext>
            </a:extLst>
          </p:cNvPr>
          <p:cNvSpPr>
            <a:spLocks noGrp="1"/>
          </p:cNvSpPr>
          <p:nvPr>
            <p:ph type="title"/>
          </p:nvPr>
        </p:nvSpPr>
        <p:spPr>
          <a:xfrm>
            <a:off x="1146629" y="0"/>
            <a:ext cx="10155056" cy="982639"/>
          </a:xfrm>
        </p:spPr>
        <p:txBody>
          <a:bodyPr/>
          <a:lstStyle/>
          <a:p>
            <a:r>
              <a:rPr lang="en-US" dirty="0"/>
              <a:t>Pacific Small Island Developing States (SIDS)</a:t>
            </a:r>
          </a:p>
        </p:txBody>
      </p:sp>
      <p:pic>
        <p:nvPicPr>
          <p:cNvPr id="5" name="Picture 4" descr="A close up of a map&#10;&#10;Description automatically generated">
            <a:extLst>
              <a:ext uri="{FF2B5EF4-FFF2-40B4-BE49-F238E27FC236}">
                <a16:creationId xmlns:a16="http://schemas.microsoft.com/office/drawing/2014/main" id="{1809E521-1507-D641-B246-3CE73DB52FA3}"/>
              </a:ext>
            </a:extLst>
          </p:cNvPr>
          <p:cNvPicPr>
            <a:picLocks noChangeAspect="1"/>
          </p:cNvPicPr>
          <p:nvPr/>
        </p:nvPicPr>
        <p:blipFill rotWithShape="1">
          <a:blip r:embed="rId3">
            <a:extLst>
              <a:ext uri="{28A0092B-C50C-407E-A947-70E740481C1C}">
                <a14:useLocalDpi xmlns:a14="http://schemas.microsoft.com/office/drawing/2010/main" val="0"/>
              </a:ext>
            </a:extLst>
          </a:blip>
          <a:srcRect b="33323"/>
          <a:stretch/>
        </p:blipFill>
        <p:spPr>
          <a:xfrm>
            <a:off x="-2905" y="994995"/>
            <a:ext cx="12207262" cy="5393448"/>
          </a:xfrm>
          <a:prstGeom prst="rect">
            <a:avLst/>
          </a:prstGeom>
        </p:spPr>
      </p:pic>
      <p:sp>
        <p:nvSpPr>
          <p:cNvPr id="6" name="Rectangle 5">
            <a:extLst>
              <a:ext uri="{FF2B5EF4-FFF2-40B4-BE49-F238E27FC236}">
                <a16:creationId xmlns:a16="http://schemas.microsoft.com/office/drawing/2014/main" id="{3549FB8F-19C7-FC49-ACF2-DDEBA7688DA8}"/>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hevron 6">
            <a:extLst>
              <a:ext uri="{FF2B5EF4-FFF2-40B4-BE49-F238E27FC236}">
                <a16:creationId xmlns:a16="http://schemas.microsoft.com/office/drawing/2014/main" id="{01F5F88C-1ED6-ED46-9617-1059F69EB753}"/>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8" name="Chevron 7">
            <a:extLst>
              <a:ext uri="{FF2B5EF4-FFF2-40B4-BE49-F238E27FC236}">
                <a16:creationId xmlns:a16="http://schemas.microsoft.com/office/drawing/2014/main" id="{79A91F0A-932A-3E44-BBBE-5B76989A5AC1}"/>
              </a:ext>
            </a:extLst>
          </p:cNvPr>
          <p:cNvSpPr/>
          <p:nvPr/>
        </p:nvSpPr>
        <p:spPr>
          <a:xfrm>
            <a:off x="2091784"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Research Overview</a:t>
            </a:r>
          </a:p>
        </p:txBody>
      </p:sp>
      <p:sp>
        <p:nvSpPr>
          <p:cNvPr id="9" name="Chevron 8">
            <a:extLst>
              <a:ext uri="{FF2B5EF4-FFF2-40B4-BE49-F238E27FC236}">
                <a16:creationId xmlns:a16="http://schemas.microsoft.com/office/drawing/2014/main" id="{2EF0C4AB-1786-9844-9381-6E02E285F130}"/>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10" name="Chevron 9">
            <a:extLst>
              <a:ext uri="{FF2B5EF4-FFF2-40B4-BE49-F238E27FC236}">
                <a16:creationId xmlns:a16="http://schemas.microsoft.com/office/drawing/2014/main" id="{7CB3A23B-EE54-FC40-983C-8BD33238AB70}"/>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11" name="Chevron 10">
            <a:extLst>
              <a:ext uri="{FF2B5EF4-FFF2-40B4-BE49-F238E27FC236}">
                <a16:creationId xmlns:a16="http://schemas.microsoft.com/office/drawing/2014/main" id="{F0531434-D1AF-D842-8F55-831A265D649E}"/>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grpSp>
        <p:nvGrpSpPr>
          <p:cNvPr id="17" name="Group 16">
            <a:extLst>
              <a:ext uri="{FF2B5EF4-FFF2-40B4-BE49-F238E27FC236}">
                <a16:creationId xmlns:a16="http://schemas.microsoft.com/office/drawing/2014/main" id="{1771AFCD-EB6F-8E41-82AD-DFEDD4CF9D8D}"/>
              </a:ext>
            </a:extLst>
          </p:cNvPr>
          <p:cNvGrpSpPr/>
          <p:nvPr/>
        </p:nvGrpSpPr>
        <p:grpSpPr>
          <a:xfrm>
            <a:off x="593123" y="1972677"/>
            <a:ext cx="5980672" cy="2698182"/>
            <a:chOff x="593123" y="1972677"/>
            <a:chExt cx="5980672" cy="2698182"/>
          </a:xfrm>
        </p:grpSpPr>
        <p:pic>
          <p:nvPicPr>
            <p:cNvPr id="12" name="Picture 11" descr="A close up of a map&#10;&#10;Description automatically generated">
              <a:extLst>
                <a:ext uri="{FF2B5EF4-FFF2-40B4-BE49-F238E27FC236}">
                  <a16:creationId xmlns:a16="http://schemas.microsoft.com/office/drawing/2014/main" id="{A878E0EE-1DD7-DC48-A728-850D8E9F53F0}"/>
                </a:ext>
              </a:extLst>
            </p:cNvPr>
            <p:cNvPicPr>
              <a:picLocks noChangeAspect="1"/>
            </p:cNvPicPr>
            <p:nvPr/>
          </p:nvPicPr>
          <p:blipFill rotWithShape="1">
            <a:blip r:embed="rId3">
              <a:extLst>
                <a:ext uri="{28A0092B-C50C-407E-A947-70E740481C1C}">
                  <a14:useLocalDpi xmlns:a14="http://schemas.microsoft.com/office/drawing/2010/main" val="0"/>
                </a:ext>
              </a:extLst>
            </a:blip>
            <a:srcRect l="33875" t="69806" r="33990" b="466"/>
            <a:stretch/>
          </p:blipFill>
          <p:spPr>
            <a:xfrm>
              <a:off x="593123" y="1972677"/>
              <a:ext cx="4401529" cy="2698182"/>
            </a:xfrm>
            <a:prstGeom prst="rect">
              <a:avLst/>
            </a:prstGeom>
            <a:ln>
              <a:solidFill>
                <a:schemeClr val="tx1"/>
              </a:solidFill>
            </a:ln>
          </p:spPr>
        </p:pic>
        <p:sp>
          <p:nvSpPr>
            <p:cNvPr id="16" name="Triangle 15">
              <a:extLst>
                <a:ext uri="{FF2B5EF4-FFF2-40B4-BE49-F238E27FC236}">
                  <a16:creationId xmlns:a16="http://schemas.microsoft.com/office/drawing/2014/main" id="{061B4EB5-AA86-FC41-A768-48E4A9954C2B}"/>
                </a:ext>
              </a:extLst>
            </p:cNvPr>
            <p:cNvSpPr/>
            <p:nvPr/>
          </p:nvSpPr>
          <p:spPr>
            <a:xfrm rot="5400000">
              <a:off x="4435133" y="2532197"/>
              <a:ext cx="2698182" cy="1579142"/>
            </a:xfrm>
            <a:prstGeom prst="triangle">
              <a:avLst>
                <a:gd name="adj" fmla="val 80665"/>
              </a:avLst>
            </a:prstGeom>
            <a:solidFill>
              <a:schemeClr val="tx1">
                <a:lumMod val="85000"/>
                <a:lumOff val="1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D13853F5-10FC-174C-BBD5-30082A4194AF}"/>
              </a:ext>
            </a:extLst>
          </p:cNvPr>
          <p:cNvGrpSpPr/>
          <p:nvPr/>
        </p:nvGrpSpPr>
        <p:grpSpPr>
          <a:xfrm>
            <a:off x="2091784" y="1121669"/>
            <a:ext cx="9930369" cy="5154217"/>
            <a:chOff x="2091784" y="1121669"/>
            <a:chExt cx="9930369" cy="5154217"/>
          </a:xfrm>
        </p:grpSpPr>
        <p:pic>
          <p:nvPicPr>
            <p:cNvPr id="14" name="Picture 13" descr="A close up of a map&#10;&#10;Description automatically generated">
              <a:extLst>
                <a:ext uri="{FF2B5EF4-FFF2-40B4-BE49-F238E27FC236}">
                  <a16:creationId xmlns:a16="http://schemas.microsoft.com/office/drawing/2014/main" id="{0BE1E275-34A2-F84B-8FCF-79C98D0DB531}"/>
                </a:ext>
              </a:extLst>
            </p:cNvPr>
            <p:cNvPicPr>
              <a:picLocks noChangeAspect="1"/>
            </p:cNvPicPr>
            <p:nvPr/>
          </p:nvPicPr>
          <p:blipFill rotWithShape="1">
            <a:blip r:embed="rId3">
              <a:extLst>
                <a:ext uri="{28A0092B-C50C-407E-A947-70E740481C1C}">
                  <a14:useLocalDpi xmlns:a14="http://schemas.microsoft.com/office/drawing/2010/main" val="0"/>
                </a:ext>
              </a:extLst>
            </a:blip>
            <a:srcRect l="257" t="69804" r="68891" b="515"/>
            <a:stretch/>
          </p:blipFill>
          <p:spPr>
            <a:xfrm>
              <a:off x="8114595" y="1134025"/>
              <a:ext cx="3907558" cy="2490782"/>
            </a:xfrm>
            <a:prstGeom prst="rect">
              <a:avLst/>
            </a:prstGeom>
            <a:ln>
              <a:solidFill>
                <a:schemeClr val="tx1"/>
              </a:solidFill>
            </a:ln>
          </p:spPr>
        </p:pic>
        <p:pic>
          <p:nvPicPr>
            <p:cNvPr id="15" name="Picture 14" descr="A close up of a map&#10;&#10;Description automatically generated">
              <a:extLst>
                <a:ext uri="{FF2B5EF4-FFF2-40B4-BE49-F238E27FC236}">
                  <a16:creationId xmlns:a16="http://schemas.microsoft.com/office/drawing/2014/main" id="{8F2F11F3-84ED-0A40-9895-123659B075CD}"/>
                </a:ext>
              </a:extLst>
            </p:cNvPr>
            <p:cNvPicPr>
              <a:picLocks noChangeAspect="1"/>
            </p:cNvPicPr>
            <p:nvPr/>
          </p:nvPicPr>
          <p:blipFill rotWithShape="1">
            <a:blip r:embed="rId3">
              <a:extLst>
                <a:ext uri="{28A0092B-C50C-407E-A947-70E740481C1C}">
                  <a14:useLocalDpi xmlns:a14="http://schemas.microsoft.com/office/drawing/2010/main" val="0"/>
                </a:ext>
              </a:extLst>
            </a:blip>
            <a:srcRect l="68773" t="70049" r="375" b="271"/>
            <a:stretch/>
          </p:blipFill>
          <p:spPr>
            <a:xfrm>
              <a:off x="8114594" y="3763837"/>
              <a:ext cx="3907559" cy="2490782"/>
            </a:xfrm>
            <a:prstGeom prst="rect">
              <a:avLst/>
            </a:prstGeom>
            <a:ln>
              <a:solidFill>
                <a:schemeClr val="tx1"/>
              </a:solidFill>
            </a:ln>
          </p:spPr>
        </p:pic>
        <p:sp>
          <p:nvSpPr>
            <p:cNvPr id="18" name="Triangle 17">
              <a:extLst>
                <a:ext uri="{FF2B5EF4-FFF2-40B4-BE49-F238E27FC236}">
                  <a16:creationId xmlns:a16="http://schemas.microsoft.com/office/drawing/2014/main" id="{A925D9A0-3A29-8449-B267-D471E12D95AC}"/>
                </a:ext>
              </a:extLst>
            </p:cNvPr>
            <p:cNvSpPr/>
            <p:nvPr/>
          </p:nvSpPr>
          <p:spPr>
            <a:xfrm rot="16200000">
              <a:off x="3857798" y="-644345"/>
              <a:ext cx="2490782" cy="6022810"/>
            </a:xfrm>
            <a:prstGeom prst="triangle">
              <a:avLst>
                <a:gd name="adj" fmla="val 35939"/>
              </a:avLst>
            </a:prstGeom>
            <a:solidFill>
              <a:schemeClr val="tx1">
                <a:lumMod val="85000"/>
                <a:lumOff val="1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riangle 18">
              <a:extLst>
                <a:ext uri="{FF2B5EF4-FFF2-40B4-BE49-F238E27FC236}">
                  <a16:creationId xmlns:a16="http://schemas.microsoft.com/office/drawing/2014/main" id="{9602F1A4-8AEC-0044-9DF9-3EC00CEA9FC8}"/>
                </a:ext>
              </a:extLst>
            </p:cNvPr>
            <p:cNvSpPr/>
            <p:nvPr/>
          </p:nvSpPr>
          <p:spPr>
            <a:xfrm rot="16200000">
              <a:off x="4597457" y="2758749"/>
              <a:ext cx="2490782" cy="4543491"/>
            </a:xfrm>
            <a:prstGeom prst="triangle">
              <a:avLst>
                <a:gd name="adj" fmla="val 78604"/>
              </a:avLst>
            </a:prstGeom>
            <a:solidFill>
              <a:schemeClr val="tx1">
                <a:lumMod val="85000"/>
                <a:lumOff val="1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 Placeholder 4">
            <a:extLst>
              <a:ext uri="{FF2B5EF4-FFF2-40B4-BE49-F238E27FC236}">
                <a16:creationId xmlns:a16="http://schemas.microsoft.com/office/drawing/2014/main" id="{9D1397DB-2A82-514E-9932-9062F67C2DF9}"/>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5</a:t>
            </a:fld>
            <a:endParaRPr lang="en-AU" sz="700" dirty="0"/>
          </a:p>
        </p:txBody>
      </p:sp>
      <p:sp>
        <p:nvSpPr>
          <p:cNvPr id="22" name="Text Placeholder 4">
            <a:extLst>
              <a:ext uri="{FF2B5EF4-FFF2-40B4-BE49-F238E27FC236}">
                <a16:creationId xmlns:a16="http://schemas.microsoft.com/office/drawing/2014/main" id="{15B5E728-C6A4-E949-85FE-0B24C0182F99}"/>
              </a:ext>
            </a:extLst>
          </p:cNvPr>
          <p:cNvSpPr txBox="1">
            <a:spLocks/>
          </p:cNvSpPr>
          <p:nvPr/>
        </p:nvSpPr>
        <p:spPr>
          <a:xfrm>
            <a:off x="-598540" y="1007544"/>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Author</a:t>
            </a:r>
          </a:p>
        </p:txBody>
      </p:sp>
    </p:spTree>
    <p:extLst>
      <p:ext uri="{BB962C8B-B14F-4D97-AF65-F5344CB8AC3E}">
        <p14:creationId xmlns:p14="http://schemas.microsoft.com/office/powerpoint/2010/main" val="447240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E9CAADA-087F-EC47-968E-D0597565801A}"/>
              </a:ext>
            </a:extLst>
          </p:cNvPr>
          <p:cNvSpPr>
            <a:spLocks noGrp="1"/>
          </p:cNvSpPr>
          <p:nvPr>
            <p:ph type="title"/>
          </p:nvPr>
        </p:nvSpPr>
        <p:spPr/>
        <p:txBody>
          <a:bodyPr/>
          <a:lstStyle/>
          <a:p>
            <a:r>
              <a:rPr lang="en-US" dirty="0"/>
              <a:t>Research Overview &amp; Aim</a:t>
            </a:r>
          </a:p>
        </p:txBody>
      </p:sp>
      <p:sp>
        <p:nvSpPr>
          <p:cNvPr id="12" name="Content Placeholder 2">
            <a:extLst>
              <a:ext uri="{FF2B5EF4-FFF2-40B4-BE49-F238E27FC236}">
                <a16:creationId xmlns:a16="http://schemas.microsoft.com/office/drawing/2014/main" id="{E471E5ED-72DC-A74D-8324-074A014F2CC9}"/>
              </a:ext>
            </a:extLst>
          </p:cNvPr>
          <p:cNvSpPr txBox="1">
            <a:spLocks/>
          </p:cNvSpPr>
          <p:nvPr/>
        </p:nvSpPr>
        <p:spPr>
          <a:xfrm>
            <a:off x="227000" y="1388173"/>
            <a:ext cx="5363572" cy="4563867"/>
          </a:xfrm>
          <a:prstGeom prst="rect">
            <a:avLst/>
          </a:prstGeom>
          <a:solidFill>
            <a:schemeClr val="tx1">
              <a:lumMod val="85000"/>
              <a:lumOff val="15000"/>
            </a:schemeClr>
          </a:solidFill>
          <a:ln>
            <a:noFill/>
          </a:ln>
        </p:spPr>
        <p:txBody>
          <a:bodyPr vert="horz" lIns="288000" tIns="144000" rIns="288000" bIns="144000" rtlCol="0" anchor="ctr">
            <a:normAutofit fontScale="92500" lnSpcReduction="20000"/>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lnSpc>
                <a:spcPct val="150000"/>
              </a:lnSpc>
              <a:buNone/>
            </a:pPr>
            <a:r>
              <a:rPr lang="en-US" sz="1600" b="1" dirty="0">
                <a:solidFill>
                  <a:schemeClr val="bg1"/>
                </a:solidFill>
                <a:latin typeface="Georgia" panose="02040502050405020303" pitchFamily="18" charset="0"/>
              </a:rPr>
              <a:t>Research Problem: </a:t>
            </a:r>
          </a:p>
          <a:p>
            <a:pPr marL="0" indent="0" algn="ctr">
              <a:lnSpc>
                <a:spcPct val="150000"/>
              </a:lnSpc>
              <a:buNone/>
            </a:pPr>
            <a:r>
              <a:rPr lang="en-US" sz="1600" dirty="0">
                <a:solidFill>
                  <a:schemeClr val="bg1"/>
                </a:solidFill>
                <a:latin typeface="Georgia" panose="02040502050405020303" pitchFamily="18" charset="0"/>
              </a:rPr>
              <a:t>Efforts to build climate resilience in urban systems lack effective mechanisms for engaging with the informal systems that are prevalent in the rapid-growth cities of least developed, climate-exposed countries.</a:t>
            </a:r>
          </a:p>
          <a:p>
            <a:pPr marL="0" indent="0" algn="ctr">
              <a:lnSpc>
                <a:spcPct val="150000"/>
              </a:lnSpc>
              <a:buNone/>
            </a:pPr>
            <a:endParaRPr lang="en-US" sz="300" dirty="0">
              <a:solidFill>
                <a:schemeClr val="bg1"/>
              </a:solidFill>
              <a:latin typeface="Georgia" panose="02040502050405020303" pitchFamily="18" charset="0"/>
            </a:endParaRPr>
          </a:p>
          <a:p>
            <a:pPr marL="0" indent="0" algn="ctr">
              <a:lnSpc>
                <a:spcPct val="150000"/>
              </a:lnSpc>
              <a:buNone/>
            </a:pPr>
            <a:r>
              <a:rPr lang="en-US" sz="1600" b="1" dirty="0">
                <a:solidFill>
                  <a:schemeClr val="bg1"/>
                </a:solidFill>
                <a:latin typeface="Georgia" panose="02040502050405020303" pitchFamily="18" charset="0"/>
              </a:rPr>
              <a:t>Research Aim: </a:t>
            </a:r>
          </a:p>
          <a:p>
            <a:pPr marL="0" indent="0" algn="ctr">
              <a:lnSpc>
                <a:spcPct val="150000"/>
              </a:lnSpc>
              <a:buNone/>
            </a:pPr>
            <a:r>
              <a:rPr lang="en-US" sz="1600" dirty="0">
                <a:solidFill>
                  <a:schemeClr val="bg1"/>
                </a:solidFill>
                <a:latin typeface="Georgia" panose="02040502050405020303" pitchFamily="18" charset="0"/>
              </a:rPr>
              <a:t>The aim of this research is to understand how the endogenous forms of climate resilience that are prevalent in informal settlements interact with donor-driven, exogenous climate resilient development initiatives, with specific reference to climate vulnerable Small Island Developing States (SIDS). </a:t>
            </a:r>
          </a:p>
        </p:txBody>
      </p:sp>
      <p:sp>
        <p:nvSpPr>
          <p:cNvPr id="20" name="Rectangle 19">
            <a:extLst>
              <a:ext uri="{FF2B5EF4-FFF2-40B4-BE49-F238E27FC236}">
                <a16:creationId xmlns:a16="http://schemas.microsoft.com/office/drawing/2014/main" id="{797AA1C1-E555-594B-A2B7-76172B24D610}"/>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Chevron 20">
            <a:extLst>
              <a:ext uri="{FF2B5EF4-FFF2-40B4-BE49-F238E27FC236}">
                <a16:creationId xmlns:a16="http://schemas.microsoft.com/office/drawing/2014/main" id="{142E0FF2-0552-4149-B1E4-0CCD2AAC0271}"/>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22" name="Chevron 21">
            <a:extLst>
              <a:ext uri="{FF2B5EF4-FFF2-40B4-BE49-F238E27FC236}">
                <a16:creationId xmlns:a16="http://schemas.microsoft.com/office/drawing/2014/main" id="{D7DA4E0E-411E-9B4C-AEFA-BC377A08A19C}"/>
              </a:ext>
            </a:extLst>
          </p:cNvPr>
          <p:cNvSpPr/>
          <p:nvPr/>
        </p:nvSpPr>
        <p:spPr>
          <a:xfrm>
            <a:off x="2091784"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Research Overview</a:t>
            </a:r>
          </a:p>
        </p:txBody>
      </p:sp>
      <p:sp>
        <p:nvSpPr>
          <p:cNvPr id="23" name="Chevron 22">
            <a:extLst>
              <a:ext uri="{FF2B5EF4-FFF2-40B4-BE49-F238E27FC236}">
                <a16:creationId xmlns:a16="http://schemas.microsoft.com/office/drawing/2014/main" id="{B8B81D13-AFD7-2B42-911F-279C7E5B2D35}"/>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24" name="Chevron 23">
            <a:extLst>
              <a:ext uri="{FF2B5EF4-FFF2-40B4-BE49-F238E27FC236}">
                <a16:creationId xmlns:a16="http://schemas.microsoft.com/office/drawing/2014/main" id="{677E100D-56B4-C240-BAB1-8FE0774065D1}"/>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25" name="Chevron 24">
            <a:extLst>
              <a:ext uri="{FF2B5EF4-FFF2-40B4-BE49-F238E27FC236}">
                <a16:creationId xmlns:a16="http://schemas.microsoft.com/office/drawing/2014/main" id="{90C40C96-6B30-6F47-ADD9-79E22E498700}"/>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pic>
        <p:nvPicPr>
          <p:cNvPr id="26" name="Picture 25">
            <a:extLst>
              <a:ext uri="{FF2B5EF4-FFF2-40B4-BE49-F238E27FC236}">
                <a16:creationId xmlns:a16="http://schemas.microsoft.com/office/drawing/2014/main" id="{A21AB0BF-0C5D-8844-8984-68DE4398C44D}"/>
              </a:ext>
            </a:extLst>
          </p:cNvPr>
          <p:cNvPicPr/>
          <p:nvPr/>
        </p:nvPicPr>
        <p:blipFill>
          <a:blip r:embed="rId3">
            <a:extLst>
              <a:ext uri="{28A0092B-C50C-407E-A947-70E740481C1C}">
                <a14:useLocalDpi xmlns:a14="http://schemas.microsoft.com/office/drawing/2010/main" val="0"/>
              </a:ext>
            </a:extLst>
          </a:blip>
          <a:stretch>
            <a:fillRect/>
          </a:stretch>
        </p:blipFill>
        <p:spPr bwMode="auto">
          <a:xfrm>
            <a:off x="5732326" y="1129921"/>
            <a:ext cx="6665056" cy="4880379"/>
          </a:xfrm>
          <a:prstGeom prst="rect">
            <a:avLst/>
          </a:prstGeom>
          <a:ln>
            <a:noFill/>
          </a:ln>
          <a:extLst>
            <a:ext uri="{53640926-AAD7-44D8-BBD7-CCE9431645EC}">
              <a14:shadowObscured xmlns:a14="http://schemas.microsoft.com/office/drawing/2010/main"/>
            </a:ext>
          </a:extLst>
        </p:spPr>
      </p:pic>
      <p:grpSp>
        <p:nvGrpSpPr>
          <p:cNvPr id="35" name="Group 34">
            <a:extLst>
              <a:ext uri="{FF2B5EF4-FFF2-40B4-BE49-F238E27FC236}">
                <a16:creationId xmlns:a16="http://schemas.microsoft.com/office/drawing/2014/main" id="{9D63B111-0974-DA41-924A-2F63C9D9F50B}"/>
              </a:ext>
            </a:extLst>
          </p:cNvPr>
          <p:cNvGrpSpPr/>
          <p:nvPr/>
        </p:nvGrpSpPr>
        <p:grpSpPr>
          <a:xfrm>
            <a:off x="8629755" y="1826842"/>
            <a:ext cx="3143021" cy="1561229"/>
            <a:chOff x="8629755" y="1826842"/>
            <a:chExt cx="3143021" cy="1561229"/>
          </a:xfrm>
        </p:grpSpPr>
        <p:sp>
          <p:nvSpPr>
            <p:cNvPr id="28" name="Up-down Arrow 27">
              <a:extLst>
                <a:ext uri="{FF2B5EF4-FFF2-40B4-BE49-F238E27FC236}">
                  <a16:creationId xmlns:a16="http://schemas.microsoft.com/office/drawing/2014/main" id="{F0D38F33-9237-C84C-8766-9F424ED85F11}"/>
                </a:ext>
              </a:extLst>
            </p:cNvPr>
            <p:cNvSpPr/>
            <p:nvPr/>
          </p:nvSpPr>
          <p:spPr>
            <a:xfrm rot="824483">
              <a:off x="8629755" y="1844621"/>
              <a:ext cx="335665" cy="1543450"/>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07E6168B-F71F-C043-A4C6-213514B8E56A}"/>
                </a:ext>
              </a:extLst>
            </p:cNvPr>
            <p:cNvSpPr txBox="1"/>
            <p:nvPr/>
          </p:nvSpPr>
          <p:spPr>
            <a:xfrm>
              <a:off x="9940203" y="1826842"/>
              <a:ext cx="1832573" cy="1200329"/>
            </a:xfrm>
            <a:prstGeom prst="rect">
              <a:avLst/>
            </a:prstGeom>
            <a:noFill/>
          </p:spPr>
          <p:txBody>
            <a:bodyPr wrap="square" rtlCol="0">
              <a:spAutoFit/>
            </a:bodyPr>
            <a:lstStyle/>
            <a:p>
              <a:pPr algn="r"/>
              <a:r>
                <a:rPr lang="en-US" dirty="0">
                  <a:solidFill>
                    <a:srgbClr val="C00000"/>
                  </a:solidFill>
                  <a:latin typeface="Georgia" panose="02040502050405020303" pitchFamily="18" charset="0"/>
                </a:rPr>
                <a:t>1. Resilience Discourse &amp;</a:t>
              </a:r>
            </a:p>
            <a:p>
              <a:pPr algn="r"/>
              <a:r>
                <a:rPr lang="en-US" dirty="0">
                  <a:solidFill>
                    <a:srgbClr val="C00000"/>
                  </a:solidFill>
                  <a:latin typeface="Georgia" panose="02040502050405020303" pitchFamily="18" charset="0"/>
                </a:rPr>
                <a:t>Exogenous Development</a:t>
              </a:r>
            </a:p>
          </p:txBody>
        </p:sp>
      </p:grpSp>
      <p:grpSp>
        <p:nvGrpSpPr>
          <p:cNvPr id="36" name="Group 35">
            <a:extLst>
              <a:ext uri="{FF2B5EF4-FFF2-40B4-BE49-F238E27FC236}">
                <a16:creationId xmlns:a16="http://schemas.microsoft.com/office/drawing/2014/main" id="{7EE032F8-6483-3B4C-952C-3418FA093FCB}"/>
              </a:ext>
            </a:extLst>
          </p:cNvPr>
          <p:cNvGrpSpPr/>
          <p:nvPr/>
        </p:nvGrpSpPr>
        <p:grpSpPr>
          <a:xfrm>
            <a:off x="6782765" y="5403989"/>
            <a:ext cx="5179549" cy="879703"/>
            <a:chOff x="6782765" y="5403989"/>
            <a:chExt cx="5179549" cy="879703"/>
          </a:xfrm>
        </p:grpSpPr>
        <p:sp>
          <p:nvSpPr>
            <p:cNvPr id="30" name="Up-down Arrow 29">
              <a:extLst>
                <a:ext uri="{FF2B5EF4-FFF2-40B4-BE49-F238E27FC236}">
                  <a16:creationId xmlns:a16="http://schemas.microsoft.com/office/drawing/2014/main" id="{1D63A596-D8BD-054E-B5C2-5EE37E286BC5}"/>
                </a:ext>
              </a:extLst>
            </p:cNvPr>
            <p:cNvSpPr/>
            <p:nvPr/>
          </p:nvSpPr>
          <p:spPr>
            <a:xfrm rot="5400000">
              <a:off x="9363446" y="4755485"/>
              <a:ext cx="335665" cy="1632673"/>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7377F3BF-1DBA-084B-A638-54728593A146}"/>
                </a:ext>
              </a:extLst>
            </p:cNvPr>
            <p:cNvSpPr txBox="1"/>
            <p:nvPr/>
          </p:nvSpPr>
          <p:spPr>
            <a:xfrm>
              <a:off x="6782765" y="5914360"/>
              <a:ext cx="5179549" cy="369332"/>
            </a:xfrm>
            <a:prstGeom prst="rect">
              <a:avLst/>
            </a:prstGeom>
            <a:noFill/>
          </p:spPr>
          <p:txBody>
            <a:bodyPr wrap="square" rtlCol="0">
              <a:spAutoFit/>
            </a:bodyPr>
            <a:lstStyle/>
            <a:p>
              <a:pPr algn="r"/>
              <a:r>
                <a:rPr lang="en-US" dirty="0">
                  <a:solidFill>
                    <a:srgbClr val="C00000"/>
                  </a:solidFill>
                  <a:latin typeface="Georgia" panose="02040502050405020303" pitchFamily="18" charset="0"/>
                </a:rPr>
                <a:t>2. Endogenous, Informal Resilience Enactments</a:t>
              </a:r>
            </a:p>
          </p:txBody>
        </p:sp>
      </p:grpSp>
      <p:grpSp>
        <p:nvGrpSpPr>
          <p:cNvPr id="37" name="Group 36">
            <a:extLst>
              <a:ext uri="{FF2B5EF4-FFF2-40B4-BE49-F238E27FC236}">
                <a16:creationId xmlns:a16="http://schemas.microsoft.com/office/drawing/2014/main" id="{2D30A223-9CD8-3E4D-8CED-6398CDDDB1D5}"/>
              </a:ext>
            </a:extLst>
          </p:cNvPr>
          <p:cNvGrpSpPr/>
          <p:nvPr/>
        </p:nvGrpSpPr>
        <p:grpSpPr>
          <a:xfrm>
            <a:off x="5590572" y="3655263"/>
            <a:ext cx="2756950" cy="1200329"/>
            <a:chOff x="5590572" y="3655263"/>
            <a:chExt cx="2756950" cy="1200329"/>
          </a:xfrm>
        </p:grpSpPr>
        <p:sp>
          <p:nvSpPr>
            <p:cNvPr id="32" name="Up-down Arrow 31">
              <a:extLst>
                <a:ext uri="{FF2B5EF4-FFF2-40B4-BE49-F238E27FC236}">
                  <a16:creationId xmlns:a16="http://schemas.microsoft.com/office/drawing/2014/main" id="{A373854B-13A7-DD4C-B162-7CD1C2982375}"/>
                </a:ext>
              </a:extLst>
            </p:cNvPr>
            <p:cNvSpPr/>
            <p:nvPr/>
          </p:nvSpPr>
          <p:spPr>
            <a:xfrm rot="10800000">
              <a:off x="7819780" y="3670106"/>
              <a:ext cx="335665" cy="7198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Up-down Arrow 32">
              <a:extLst>
                <a:ext uri="{FF2B5EF4-FFF2-40B4-BE49-F238E27FC236}">
                  <a16:creationId xmlns:a16="http://schemas.microsoft.com/office/drawing/2014/main" id="{4B3B264A-C034-E747-AC48-5C267082305C}"/>
                </a:ext>
              </a:extLst>
            </p:cNvPr>
            <p:cNvSpPr/>
            <p:nvPr/>
          </p:nvSpPr>
          <p:spPr>
            <a:xfrm rot="16200000">
              <a:off x="7819779" y="3670105"/>
              <a:ext cx="335665" cy="7198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8F5C658B-6E68-FB48-AF67-B491C2495E64}"/>
                </a:ext>
              </a:extLst>
            </p:cNvPr>
            <p:cNvSpPr txBox="1"/>
            <p:nvPr/>
          </p:nvSpPr>
          <p:spPr>
            <a:xfrm>
              <a:off x="5590572" y="3655263"/>
              <a:ext cx="2024651" cy="1200329"/>
            </a:xfrm>
            <a:prstGeom prst="rect">
              <a:avLst/>
            </a:prstGeom>
            <a:solidFill>
              <a:srgbClr val="FFFFFF">
                <a:alpha val="74902"/>
              </a:srgbClr>
            </a:solidFill>
          </p:spPr>
          <p:txBody>
            <a:bodyPr wrap="square" rtlCol="0">
              <a:spAutoFit/>
            </a:bodyPr>
            <a:lstStyle/>
            <a:p>
              <a:pPr algn="r"/>
              <a:r>
                <a:rPr lang="en-US" dirty="0">
                  <a:solidFill>
                    <a:srgbClr val="C00000"/>
                  </a:solidFill>
                  <a:latin typeface="Georgia" panose="02040502050405020303" pitchFamily="18" charset="0"/>
                </a:rPr>
                <a:t>3. Implications of Exo/Endogenous Interactions for Theory &amp; Practice</a:t>
              </a:r>
            </a:p>
          </p:txBody>
        </p:sp>
      </p:grpSp>
      <p:sp>
        <p:nvSpPr>
          <p:cNvPr id="27" name="Text Placeholder 4">
            <a:extLst>
              <a:ext uri="{FF2B5EF4-FFF2-40B4-BE49-F238E27FC236}">
                <a16:creationId xmlns:a16="http://schemas.microsoft.com/office/drawing/2014/main" id="{E088906A-CD18-434B-9BAC-C5A85B7D3495}"/>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6</a:t>
            </a:fld>
            <a:endParaRPr lang="en-AU" sz="700" dirty="0"/>
          </a:p>
        </p:txBody>
      </p:sp>
    </p:spTree>
    <p:extLst>
      <p:ext uri="{BB962C8B-B14F-4D97-AF65-F5344CB8AC3E}">
        <p14:creationId xmlns:p14="http://schemas.microsoft.com/office/powerpoint/2010/main" val="2856396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E9CAADA-087F-EC47-968E-D0597565801A}"/>
              </a:ext>
            </a:extLst>
          </p:cNvPr>
          <p:cNvSpPr>
            <a:spLocks noGrp="1"/>
          </p:cNvSpPr>
          <p:nvPr>
            <p:ph type="title"/>
          </p:nvPr>
        </p:nvSpPr>
        <p:spPr/>
        <p:txBody>
          <a:bodyPr/>
          <a:lstStyle/>
          <a:p>
            <a:r>
              <a:rPr lang="en-US" dirty="0"/>
              <a:t>Theory in Brief: Resilience Thinking</a:t>
            </a:r>
          </a:p>
        </p:txBody>
      </p:sp>
      <p:sp>
        <p:nvSpPr>
          <p:cNvPr id="11" name="Rectangle 10">
            <a:extLst>
              <a:ext uri="{FF2B5EF4-FFF2-40B4-BE49-F238E27FC236}">
                <a16:creationId xmlns:a16="http://schemas.microsoft.com/office/drawing/2014/main" id="{141BEF28-45C0-B14B-A2C5-171876B095D2}"/>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Chevron 19">
            <a:extLst>
              <a:ext uri="{FF2B5EF4-FFF2-40B4-BE49-F238E27FC236}">
                <a16:creationId xmlns:a16="http://schemas.microsoft.com/office/drawing/2014/main" id="{24EAAD33-CF64-9D4C-9C7C-B6699455ED3C}"/>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21" name="Chevron 20">
            <a:extLst>
              <a:ext uri="{FF2B5EF4-FFF2-40B4-BE49-F238E27FC236}">
                <a16:creationId xmlns:a16="http://schemas.microsoft.com/office/drawing/2014/main" id="{9C9E4B68-5DE5-5C4C-8C88-F018BE4E3F27}"/>
              </a:ext>
            </a:extLst>
          </p:cNvPr>
          <p:cNvSpPr/>
          <p:nvPr/>
        </p:nvSpPr>
        <p:spPr>
          <a:xfrm>
            <a:off x="2091784"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Research Overview</a:t>
            </a:r>
          </a:p>
        </p:txBody>
      </p:sp>
      <p:sp>
        <p:nvSpPr>
          <p:cNvPr id="22" name="Chevron 21">
            <a:extLst>
              <a:ext uri="{FF2B5EF4-FFF2-40B4-BE49-F238E27FC236}">
                <a16:creationId xmlns:a16="http://schemas.microsoft.com/office/drawing/2014/main" id="{C8C06A3F-DC20-9E43-8E90-36104EA41F6A}"/>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23" name="Chevron 22">
            <a:extLst>
              <a:ext uri="{FF2B5EF4-FFF2-40B4-BE49-F238E27FC236}">
                <a16:creationId xmlns:a16="http://schemas.microsoft.com/office/drawing/2014/main" id="{786C7D73-2BDB-E740-B576-35D14C06F645}"/>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24" name="Chevron 23">
            <a:extLst>
              <a:ext uri="{FF2B5EF4-FFF2-40B4-BE49-F238E27FC236}">
                <a16:creationId xmlns:a16="http://schemas.microsoft.com/office/drawing/2014/main" id="{507BA282-7674-DF43-95F7-FDF752E68C88}"/>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pic>
        <p:nvPicPr>
          <p:cNvPr id="4" name="Picture 3" descr="A close up of a map&#10;&#10;Description automatically generated">
            <a:extLst>
              <a:ext uri="{FF2B5EF4-FFF2-40B4-BE49-F238E27FC236}">
                <a16:creationId xmlns:a16="http://schemas.microsoft.com/office/drawing/2014/main" id="{2E300D1A-1A3D-E94C-B6F0-AAA90721A0D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8640" y="1096800"/>
            <a:ext cx="11691033" cy="4123892"/>
          </a:xfrm>
          <a:prstGeom prst="rect">
            <a:avLst/>
          </a:prstGeom>
        </p:spPr>
      </p:pic>
      <p:sp>
        <p:nvSpPr>
          <p:cNvPr id="12" name="Content Placeholder 2">
            <a:extLst>
              <a:ext uri="{FF2B5EF4-FFF2-40B4-BE49-F238E27FC236}">
                <a16:creationId xmlns:a16="http://schemas.microsoft.com/office/drawing/2014/main" id="{D0949E22-C737-7C4A-B134-7345F59033DA}"/>
              </a:ext>
            </a:extLst>
          </p:cNvPr>
          <p:cNvSpPr txBox="1">
            <a:spLocks/>
          </p:cNvSpPr>
          <p:nvPr/>
        </p:nvSpPr>
        <p:spPr>
          <a:xfrm>
            <a:off x="864409" y="5149653"/>
            <a:ext cx="10437275" cy="856827"/>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lnSpc>
                <a:spcPct val="100000"/>
              </a:lnSpc>
              <a:buNone/>
            </a:pPr>
            <a:r>
              <a:rPr lang="en-US" sz="1600" dirty="0">
                <a:solidFill>
                  <a:schemeClr val="bg1"/>
                </a:solidFill>
                <a:latin typeface="Georgia" panose="02040502050405020303" pitchFamily="18" charset="0"/>
              </a:rPr>
              <a:t>Resilience, as defined in this research, is the ability of a system to cope with, recover from, adapt, or transform in response to a shock or stress, as measured by an acceptable return to or maintenance of system function </a:t>
            </a:r>
          </a:p>
        </p:txBody>
      </p:sp>
      <p:sp>
        <p:nvSpPr>
          <p:cNvPr id="13" name="Text Placeholder 4">
            <a:extLst>
              <a:ext uri="{FF2B5EF4-FFF2-40B4-BE49-F238E27FC236}">
                <a16:creationId xmlns:a16="http://schemas.microsoft.com/office/drawing/2014/main" id="{48F0E6C5-FDEA-1947-80E2-DB3B9D840B88}"/>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7</a:t>
            </a:fld>
            <a:endParaRPr lang="en-AU" sz="700" dirty="0"/>
          </a:p>
        </p:txBody>
      </p:sp>
      <p:sp>
        <p:nvSpPr>
          <p:cNvPr id="14" name="TextBox 13">
            <a:extLst>
              <a:ext uri="{FF2B5EF4-FFF2-40B4-BE49-F238E27FC236}">
                <a16:creationId xmlns:a16="http://schemas.microsoft.com/office/drawing/2014/main" id="{337DCDF1-9FA6-B541-8209-D7A0511F9E9A}"/>
              </a:ext>
            </a:extLst>
          </p:cNvPr>
          <p:cNvSpPr txBox="1"/>
          <p:nvPr/>
        </p:nvSpPr>
        <p:spPr>
          <a:xfrm>
            <a:off x="10394934" y="4767298"/>
            <a:ext cx="968535" cy="246221"/>
          </a:xfrm>
          <a:prstGeom prst="rect">
            <a:avLst/>
          </a:prstGeom>
          <a:noFill/>
        </p:spPr>
        <p:txBody>
          <a:bodyPr wrap="none" rtlCol="0">
            <a:spAutoFit/>
          </a:bodyPr>
          <a:lstStyle/>
          <a:p>
            <a:r>
              <a:rPr lang="en-US" sz="1000" dirty="0"/>
              <a:t>Source: Author</a:t>
            </a:r>
          </a:p>
        </p:txBody>
      </p:sp>
    </p:spTree>
    <p:extLst>
      <p:ext uri="{BB962C8B-B14F-4D97-AF65-F5344CB8AC3E}">
        <p14:creationId xmlns:p14="http://schemas.microsoft.com/office/powerpoint/2010/main" val="11733230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82992C0-F6A8-1949-A300-817FB72627FC}"/>
              </a:ext>
            </a:extLst>
          </p:cNvPr>
          <p:cNvSpPr>
            <a:spLocks noGrp="1"/>
          </p:cNvSpPr>
          <p:nvPr>
            <p:ph type="title"/>
          </p:nvPr>
        </p:nvSpPr>
        <p:spPr/>
        <p:txBody>
          <a:bodyPr/>
          <a:lstStyle/>
          <a:p>
            <a:r>
              <a:rPr lang="en-US" dirty="0"/>
              <a:t>Climate Shocks as an Exploratory Focal Point</a:t>
            </a:r>
          </a:p>
        </p:txBody>
      </p:sp>
      <p:pic>
        <p:nvPicPr>
          <p:cNvPr id="5" name="Picture 4" descr="A close up of a logo&#10;&#10;Description automatically generated">
            <a:extLst>
              <a:ext uri="{FF2B5EF4-FFF2-40B4-BE49-F238E27FC236}">
                <a16:creationId xmlns:a16="http://schemas.microsoft.com/office/drawing/2014/main" id="{1C01C113-1243-A648-A7E3-AC544A5C15E9}"/>
              </a:ext>
            </a:extLst>
          </p:cNvPr>
          <p:cNvPicPr>
            <a:picLocks noChangeAspect="1"/>
          </p:cNvPicPr>
          <p:nvPr/>
        </p:nvPicPr>
        <p:blipFill rotWithShape="1">
          <a:blip r:embed="rId2">
            <a:extLst>
              <a:ext uri="{28A0092B-C50C-407E-A947-70E740481C1C}">
                <a14:useLocalDpi xmlns:a14="http://schemas.microsoft.com/office/drawing/2010/main" val="0"/>
              </a:ext>
            </a:extLst>
          </a:blip>
          <a:srcRect l="12933" t="12542" r="15931" b="9866"/>
          <a:stretch/>
        </p:blipFill>
        <p:spPr>
          <a:xfrm>
            <a:off x="368300" y="1624855"/>
            <a:ext cx="5727700" cy="2946400"/>
          </a:xfrm>
          <a:prstGeom prst="rect">
            <a:avLst/>
          </a:prstGeom>
        </p:spPr>
      </p:pic>
      <p:sp>
        <p:nvSpPr>
          <p:cNvPr id="6" name="Content Placeholder 2">
            <a:extLst>
              <a:ext uri="{FF2B5EF4-FFF2-40B4-BE49-F238E27FC236}">
                <a16:creationId xmlns:a16="http://schemas.microsoft.com/office/drawing/2014/main" id="{97662CC8-540A-3540-8356-6160B7FECCBD}"/>
              </a:ext>
            </a:extLst>
          </p:cNvPr>
          <p:cNvSpPr txBox="1">
            <a:spLocks/>
          </p:cNvSpPr>
          <p:nvPr/>
        </p:nvSpPr>
        <p:spPr>
          <a:xfrm>
            <a:off x="278028" y="4834202"/>
            <a:ext cx="11673829" cy="1342760"/>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600" b="1" dirty="0" err="1">
                <a:solidFill>
                  <a:schemeClr val="bg1"/>
                </a:solidFill>
                <a:latin typeface="Georgia" panose="02040502050405020303" pitchFamily="18" charset="0"/>
              </a:rPr>
              <a:t>Panarchy</a:t>
            </a:r>
            <a:r>
              <a:rPr lang="en-US" sz="1600" b="1" dirty="0">
                <a:solidFill>
                  <a:schemeClr val="bg1"/>
                </a:solidFill>
                <a:latin typeface="Georgia" panose="02040502050405020303" pitchFamily="18" charset="0"/>
              </a:rPr>
              <a:t>: </a:t>
            </a:r>
            <a:r>
              <a:rPr lang="en-US" sz="1600" dirty="0">
                <a:solidFill>
                  <a:schemeClr val="bg1"/>
                </a:solidFill>
                <a:latin typeface="Georgia" panose="02040502050405020303" pitchFamily="18" charset="0"/>
              </a:rPr>
              <a:t>From </a:t>
            </a:r>
            <a:r>
              <a:rPr lang="en-US" sz="1600" i="1" dirty="0">
                <a:solidFill>
                  <a:schemeClr val="bg1"/>
                </a:solidFill>
                <a:latin typeface="Georgia" panose="02040502050405020303" pitchFamily="18" charset="0"/>
              </a:rPr>
              <a:t>Pan</a:t>
            </a:r>
            <a:r>
              <a:rPr lang="en-US" sz="1600" b="1" i="1" dirty="0">
                <a:solidFill>
                  <a:schemeClr val="bg1"/>
                </a:solidFill>
                <a:latin typeface="Georgia" panose="02040502050405020303" pitchFamily="18" charset="0"/>
              </a:rPr>
              <a:t>,</a:t>
            </a:r>
            <a:r>
              <a:rPr lang="en-US" sz="1600" dirty="0">
                <a:solidFill>
                  <a:schemeClr val="bg1"/>
                </a:solidFill>
                <a:latin typeface="Georgia" panose="02040502050405020303" pitchFamily="18" charset="0"/>
              </a:rPr>
              <a:t> “the </a:t>
            </a:r>
            <a:r>
              <a:rPr lang="en-US" sz="1600" dirty="0" err="1">
                <a:solidFill>
                  <a:schemeClr val="bg1"/>
                </a:solidFill>
                <a:latin typeface="Georgia" panose="02040502050405020303" pitchFamily="18" charset="0"/>
              </a:rPr>
              <a:t>epitoma</a:t>
            </a:r>
            <a:r>
              <a:rPr lang="en-US" sz="1600" dirty="0">
                <a:solidFill>
                  <a:schemeClr val="bg1"/>
                </a:solidFill>
                <a:latin typeface="Georgia" panose="02040502050405020303" pitchFamily="18" charset="0"/>
              </a:rPr>
              <a:t> of unpredictable change with the notion of hierarchies across scales to invent a new term that could represent structures that sustain experiment, test its results, and allow adaptive evolution” (</a:t>
            </a:r>
            <a:r>
              <a:rPr lang="en-US" sz="1600" dirty="0" err="1">
                <a:solidFill>
                  <a:schemeClr val="bg1"/>
                </a:solidFill>
                <a:latin typeface="Georgia" panose="02040502050405020303" pitchFamily="18" charset="0"/>
              </a:rPr>
              <a:t>Holling</a:t>
            </a:r>
            <a:r>
              <a:rPr lang="en-US" sz="1600" dirty="0">
                <a:solidFill>
                  <a:schemeClr val="bg1"/>
                </a:solidFill>
                <a:latin typeface="Georgia" panose="02040502050405020303" pitchFamily="18" charset="0"/>
              </a:rPr>
              <a:t>, 2001, p. 396).</a:t>
            </a:r>
          </a:p>
          <a:p>
            <a:pPr marL="0" indent="0" algn="ctr">
              <a:buNone/>
            </a:pPr>
            <a:r>
              <a:rPr lang="en-US" sz="1600" dirty="0">
                <a:solidFill>
                  <a:schemeClr val="bg1"/>
                </a:solidFill>
                <a:latin typeface="Georgia" panose="02040502050405020303" pitchFamily="18" charset="0"/>
              </a:rPr>
              <a:t>“The </a:t>
            </a:r>
            <a:r>
              <a:rPr lang="el-GR" sz="1600" b="1" dirty="0">
                <a:solidFill>
                  <a:schemeClr val="bg1"/>
                </a:solidFill>
                <a:latin typeface="Georgia" panose="02040502050405020303" pitchFamily="18" charset="0"/>
              </a:rPr>
              <a:t>α </a:t>
            </a:r>
            <a:r>
              <a:rPr lang="en-US" sz="1600" b="1" dirty="0">
                <a:solidFill>
                  <a:schemeClr val="bg1"/>
                </a:solidFill>
                <a:latin typeface="Georgia" panose="02040502050405020303" pitchFamily="18" charset="0"/>
              </a:rPr>
              <a:t>phase </a:t>
            </a:r>
            <a:r>
              <a:rPr lang="en-US" sz="1600" dirty="0">
                <a:solidFill>
                  <a:schemeClr val="bg1"/>
                </a:solidFill>
                <a:latin typeface="Georgia" panose="02040502050405020303" pitchFamily="18" charset="0"/>
              </a:rPr>
              <a:t>is the stage that is least examined and the least known. It is the beginning of a process of reorganization … a fertile environment for experiments … a time of both crisis and opportunity. (p. 395)</a:t>
            </a:r>
          </a:p>
        </p:txBody>
      </p:sp>
      <p:sp>
        <p:nvSpPr>
          <p:cNvPr id="7" name="Rectangle 6">
            <a:extLst>
              <a:ext uri="{FF2B5EF4-FFF2-40B4-BE49-F238E27FC236}">
                <a16:creationId xmlns:a16="http://schemas.microsoft.com/office/drawing/2014/main" id="{2359145E-7EC4-4348-981A-EB18B908AADC}"/>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hevron 7">
            <a:extLst>
              <a:ext uri="{FF2B5EF4-FFF2-40B4-BE49-F238E27FC236}">
                <a16:creationId xmlns:a16="http://schemas.microsoft.com/office/drawing/2014/main" id="{2A2A0DF0-7231-894B-8BD9-6F7BE7B72A24}"/>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9" name="Chevron 8">
            <a:extLst>
              <a:ext uri="{FF2B5EF4-FFF2-40B4-BE49-F238E27FC236}">
                <a16:creationId xmlns:a16="http://schemas.microsoft.com/office/drawing/2014/main" id="{C6CA3D1A-5B4C-814D-85B0-97273486B7B3}"/>
              </a:ext>
            </a:extLst>
          </p:cNvPr>
          <p:cNvSpPr/>
          <p:nvPr/>
        </p:nvSpPr>
        <p:spPr>
          <a:xfrm>
            <a:off x="2091784"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Research Overview</a:t>
            </a:r>
          </a:p>
        </p:txBody>
      </p:sp>
      <p:sp>
        <p:nvSpPr>
          <p:cNvPr id="10" name="Chevron 9">
            <a:extLst>
              <a:ext uri="{FF2B5EF4-FFF2-40B4-BE49-F238E27FC236}">
                <a16:creationId xmlns:a16="http://schemas.microsoft.com/office/drawing/2014/main" id="{F3617119-CC85-D24C-94B0-F8C5A0B7F187}"/>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11" name="Chevron 10">
            <a:extLst>
              <a:ext uri="{FF2B5EF4-FFF2-40B4-BE49-F238E27FC236}">
                <a16:creationId xmlns:a16="http://schemas.microsoft.com/office/drawing/2014/main" id="{A99807D1-DF25-AB4D-BA90-D904E51167FB}"/>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12" name="Chevron 11">
            <a:extLst>
              <a:ext uri="{FF2B5EF4-FFF2-40B4-BE49-F238E27FC236}">
                <a16:creationId xmlns:a16="http://schemas.microsoft.com/office/drawing/2014/main" id="{A3B4006E-AAC9-B74A-B97C-2EBBD0CBDBDA}"/>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3" name="Text Placeholder 4">
            <a:extLst>
              <a:ext uri="{FF2B5EF4-FFF2-40B4-BE49-F238E27FC236}">
                <a16:creationId xmlns:a16="http://schemas.microsoft.com/office/drawing/2014/main" id="{AC921470-6A0B-8848-AD2D-12E7FF08A274}"/>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8</a:t>
            </a:fld>
            <a:endParaRPr lang="en-AU" sz="700" dirty="0"/>
          </a:p>
        </p:txBody>
      </p:sp>
      <p:pic>
        <p:nvPicPr>
          <p:cNvPr id="16" name="Picture 15" descr="A house with trees in the background&#10;&#10;Description automatically generated">
            <a:extLst>
              <a:ext uri="{FF2B5EF4-FFF2-40B4-BE49-F238E27FC236}">
                <a16:creationId xmlns:a16="http://schemas.microsoft.com/office/drawing/2014/main" id="{5788CC6D-E6A7-EA42-AA1B-FFC77BE986C1}"/>
              </a:ext>
            </a:extLst>
          </p:cNvPr>
          <p:cNvPicPr>
            <a:picLocks noChangeAspect="1"/>
          </p:cNvPicPr>
          <p:nvPr/>
        </p:nvPicPr>
        <p:blipFill rotWithShape="1">
          <a:blip r:embed="rId3">
            <a:extLst>
              <a:ext uri="{28A0092B-C50C-407E-A947-70E740481C1C}">
                <a14:useLocalDpi xmlns:a14="http://schemas.microsoft.com/office/drawing/2010/main" val="0"/>
              </a:ext>
            </a:extLst>
          </a:blip>
          <a:srcRect l="9378" t="15436"/>
          <a:stretch/>
        </p:blipFill>
        <p:spPr>
          <a:xfrm>
            <a:off x="6224157" y="1162521"/>
            <a:ext cx="5727700" cy="3436154"/>
          </a:xfrm>
          <a:prstGeom prst="rect">
            <a:avLst/>
          </a:prstGeom>
        </p:spPr>
      </p:pic>
      <p:sp>
        <p:nvSpPr>
          <p:cNvPr id="17" name="Text Placeholder 4">
            <a:extLst>
              <a:ext uri="{FF2B5EF4-FFF2-40B4-BE49-F238E27FC236}">
                <a16:creationId xmlns:a16="http://schemas.microsoft.com/office/drawing/2014/main" id="{2DEB4B17-9F53-2348-ABD5-91C66686358D}"/>
              </a:ext>
            </a:extLst>
          </p:cNvPr>
          <p:cNvSpPr txBox="1">
            <a:spLocks/>
          </p:cNvSpPr>
          <p:nvPr/>
        </p:nvSpPr>
        <p:spPr>
          <a:xfrm>
            <a:off x="10539634" y="4345713"/>
            <a:ext cx="1412223" cy="25296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r>
              <a:rPr lang="en-AU" sz="800" b="0" dirty="0"/>
              <a:t>Source: Alexei Trundle 2017</a:t>
            </a:r>
          </a:p>
        </p:txBody>
      </p:sp>
      <p:pic>
        <p:nvPicPr>
          <p:cNvPr id="18" name="Picture 17">
            <a:extLst>
              <a:ext uri="{FF2B5EF4-FFF2-40B4-BE49-F238E27FC236}">
                <a16:creationId xmlns:a16="http://schemas.microsoft.com/office/drawing/2014/main" id="{CC7CD6AF-02C8-F248-B42C-DB56B12938BC}"/>
              </a:ext>
            </a:extLst>
          </p:cNvPr>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0143" y="1063414"/>
            <a:ext cx="6192367" cy="3535261"/>
          </a:xfrm>
          <a:prstGeom prst="rect">
            <a:avLst/>
          </a:prstGeom>
          <a:noFill/>
          <a:ln>
            <a:noFill/>
          </a:ln>
        </p:spPr>
      </p:pic>
      <p:sp>
        <p:nvSpPr>
          <p:cNvPr id="19" name="TextBox 18">
            <a:extLst>
              <a:ext uri="{FF2B5EF4-FFF2-40B4-BE49-F238E27FC236}">
                <a16:creationId xmlns:a16="http://schemas.microsoft.com/office/drawing/2014/main" id="{9718EDAB-AB4E-CD49-809D-BB3B69DFA322}"/>
              </a:ext>
            </a:extLst>
          </p:cNvPr>
          <p:cNvSpPr txBox="1"/>
          <p:nvPr/>
        </p:nvSpPr>
        <p:spPr>
          <a:xfrm>
            <a:off x="240143" y="4505646"/>
            <a:ext cx="968535" cy="246221"/>
          </a:xfrm>
          <a:prstGeom prst="rect">
            <a:avLst/>
          </a:prstGeom>
          <a:noFill/>
        </p:spPr>
        <p:txBody>
          <a:bodyPr wrap="none" rtlCol="0">
            <a:spAutoFit/>
          </a:bodyPr>
          <a:lstStyle/>
          <a:p>
            <a:r>
              <a:rPr lang="en-US" sz="1000" dirty="0"/>
              <a:t>Source: Author</a:t>
            </a:r>
          </a:p>
        </p:txBody>
      </p:sp>
    </p:spTree>
    <p:extLst>
      <p:ext uri="{BB962C8B-B14F-4D97-AF65-F5344CB8AC3E}">
        <p14:creationId xmlns:p14="http://schemas.microsoft.com/office/powerpoint/2010/main" val="483773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7D4D25C-72F0-F741-B75D-BE0A8282FEB5}"/>
              </a:ext>
            </a:extLst>
          </p:cNvPr>
          <p:cNvSpPr>
            <a:spLocks noGrp="1"/>
          </p:cNvSpPr>
          <p:nvPr>
            <p:ph type="title"/>
          </p:nvPr>
        </p:nvSpPr>
        <p:spPr>
          <a:xfrm>
            <a:off x="1146628" y="0"/>
            <a:ext cx="10405011" cy="982639"/>
          </a:xfrm>
        </p:spPr>
        <p:txBody>
          <a:bodyPr/>
          <a:lstStyle/>
          <a:p>
            <a:r>
              <a:rPr lang="en-US" sz="2400" dirty="0"/>
              <a:t>Research Sites &amp; Key Data Sources</a:t>
            </a:r>
          </a:p>
        </p:txBody>
      </p:sp>
      <p:sp>
        <p:nvSpPr>
          <p:cNvPr id="2" name="Rectangle 1">
            <a:extLst>
              <a:ext uri="{FF2B5EF4-FFF2-40B4-BE49-F238E27FC236}">
                <a16:creationId xmlns:a16="http://schemas.microsoft.com/office/drawing/2014/main" id="{14DF3978-3D61-B346-9163-5314EA7EDE6A}"/>
              </a:ext>
            </a:extLst>
          </p:cNvPr>
          <p:cNvSpPr/>
          <p:nvPr/>
        </p:nvSpPr>
        <p:spPr>
          <a:xfrm>
            <a:off x="7907857" y="1181569"/>
            <a:ext cx="4284141" cy="4939814"/>
          </a:xfrm>
          <a:prstGeom prst="rect">
            <a:avLst/>
          </a:prstGeom>
        </p:spPr>
        <p:txBody>
          <a:bodyPr wrap="square">
            <a:spAutoFit/>
          </a:bodyPr>
          <a:lstStyle/>
          <a:p>
            <a:pPr marL="285750" indent="-285750">
              <a:spcAft>
                <a:spcPts val="600"/>
              </a:spcAft>
              <a:buFont typeface="Arial" panose="020B0604020202020204" pitchFamily="34" charset="0"/>
              <a:buChar char="•"/>
            </a:pPr>
            <a:r>
              <a:rPr lang="en-US" sz="2000" dirty="0">
                <a:latin typeface="Georgia" panose="02040502050405020303" pitchFamily="18" charset="0"/>
              </a:rPr>
              <a:t>Semi-Structured Interviews:</a:t>
            </a:r>
          </a:p>
          <a:p>
            <a:pPr marL="742950" lvl="1" indent="-285750">
              <a:spcAft>
                <a:spcPts val="600"/>
              </a:spcAft>
              <a:buFont typeface="Arial" panose="020B0604020202020204" pitchFamily="34" charset="0"/>
              <a:buChar char="•"/>
            </a:pPr>
            <a:r>
              <a:rPr lang="en-US" sz="2000" dirty="0">
                <a:latin typeface="Georgia" panose="02040502050405020303" pitchFamily="18" charset="0"/>
              </a:rPr>
              <a:t>77 informal community members (57 households)</a:t>
            </a:r>
          </a:p>
          <a:p>
            <a:pPr marL="742950" lvl="1" indent="-285750">
              <a:spcAft>
                <a:spcPts val="600"/>
              </a:spcAft>
              <a:buFont typeface="Arial" panose="020B0604020202020204" pitchFamily="34" charset="0"/>
              <a:buChar char="•"/>
            </a:pPr>
            <a:r>
              <a:rPr lang="en-US" sz="2000" dirty="0">
                <a:latin typeface="Georgia" panose="02040502050405020303" pitchFamily="18" charset="0"/>
              </a:rPr>
              <a:t>26 formal institutional representatives</a:t>
            </a:r>
          </a:p>
          <a:p>
            <a:pPr marL="285750" indent="-285750">
              <a:spcAft>
                <a:spcPts val="600"/>
              </a:spcAft>
              <a:buFont typeface="Arial" panose="020B0604020202020204" pitchFamily="34" charset="0"/>
              <a:buChar char="•"/>
            </a:pPr>
            <a:r>
              <a:rPr lang="en-US" sz="2000" dirty="0">
                <a:latin typeface="Georgia" panose="02040502050405020303" pitchFamily="18" charset="0"/>
              </a:rPr>
              <a:t>7 Community Follow-up /Feedback Workshops</a:t>
            </a:r>
          </a:p>
          <a:p>
            <a:pPr marL="742950" lvl="1" indent="-285750">
              <a:spcAft>
                <a:spcPts val="600"/>
              </a:spcAft>
              <a:buFont typeface="Arial" panose="020B0604020202020204" pitchFamily="34" charset="0"/>
              <a:buChar char="•"/>
            </a:pPr>
            <a:r>
              <a:rPr lang="en-US" sz="2000" dirty="0">
                <a:latin typeface="Georgia" panose="02040502050405020303" pitchFamily="18" charset="0"/>
              </a:rPr>
              <a:t>140 community participants</a:t>
            </a:r>
          </a:p>
          <a:p>
            <a:pPr marL="742950" lvl="1" indent="-285750">
              <a:spcAft>
                <a:spcPts val="600"/>
              </a:spcAft>
              <a:buFont typeface="Arial" panose="020B0604020202020204" pitchFamily="34" charset="0"/>
              <a:buChar char="•"/>
            </a:pPr>
            <a:r>
              <a:rPr lang="en-US" sz="2000" dirty="0">
                <a:latin typeface="Georgia" panose="02040502050405020303" pitchFamily="18" charset="0"/>
              </a:rPr>
              <a:t>18 customary land owners</a:t>
            </a:r>
          </a:p>
          <a:p>
            <a:pPr marL="285750" indent="-285750">
              <a:spcAft>
                <a:spcPts val="600"/>
              </a:spcAft>
              <a:buFont typeface="Arial" panose="020B0604020202020204" pitchFamily="34" charset="0"/>
              <a:buChar char="•"/>
            </a:pPr>
            <a:r>
              <a:rPr lang="en-US" sz="2000" dirty="0">
                <a:latin typeface="Georgia" panose="02040502050405020303" pitchFamily="18" charset="0"/>
              </a:rPr>
              <a:t>41 supplementary meetings</a:t>
            </a:r>
          </a:p>
          <a:p>
            <a:pPr marL="285750" indent="-285750">
              <a:spcAft>
                <a:spcPts val="600"/>
              </a:spcAft>
              <a:buFont typeface="Arial" panose="020B0604020202020204" pitchFamily="34" charset="0"/>
              <a:buChar char="•"/>
            </a:pPr>
            <a:r>
              <a:rPr lang="en-US" sz="2000" dirty="0">
                <a:latin typeface="Georgia" panose="02040502050405020303" pitchFamily="18" charset="0"/>
              </a:rPr>
              <a:t>Quantitative analysis of  secondary socio-economic data, climate resilient development projects &amp; climate finance</a:t>
            </a:r>
          </a:p>
        </p:txBody>
      </p:sp>
      <p:sp>
        <p:nvSpPr>
          <p:cNvPr id="15" name="Rectangle 14">
            <a:extLst>
              <a:ext uri="{FF2B5EF4-FFF2-40B4-BE49-F238E27FC236}">
                <a16:creationId xmlns:a16="http://schemas.microsoft.com/office/drawing/2014/main" id="{C1053119-E2D1-5D47-B5B8-E852D7A30F18}"/>
              </a:ext>
            </a:extLst>
          </p:cNvPr>
          <p:cNvSpPr/>
          <p:nvPr/>
        </p:nvSpPr>
        <p:spPr>
          <a:xfrm>
            <a:off x="1" y="6357574"/>
            <a:ext cx="12191999" cy="5126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hevron 15">
            <a:extLst>
              <a:ext uri="{FF2B5EF4-FFF2-40B4-BE49-F238E27FC236}">
                <a16:creationId xmlns:a16="http://schemas.microsoft.com/office/drawing/2014/main" id="{9ABF2602-36AA-EC4E-AFDC-A8174970FD66}"/>
              </a:ext>
            </a:extLst>
          </p:cNvPr>
          <p:cNvSpPr/>
          <p:nvPr/>
        </p:nvSpPr>
        <p:spPr>
          <a:xfrm>
            <a:off x="107572"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bg1"/>
                </a:solidFill>
              </a:rPr>
              <a:t>Introduction</a:t>
            </a:r>
          </a:p>
        </p:txBody>
      </p:sp>
      <p:sp>
        <p:nvSpPr>
          <p:cNvPr id="17" name="Chevron 16">
            <a:extLst>
              <a:ext uri="{FF2B5EF4-FFF2-40B4-BE49-F238E27FC236}">
                <a16:creationId xmlns:a16="http://schemas.microsoft.com/office/drawing/2014/main" id="{F605279F-9D3E-904C-9429-891576ED1A53}"/>
              </a:ext>
            </a:extLst>
          </p:cNvPr>
          <p:cNvSpPr/>
          <p:nvPr/>
        </p:nvSpPr>
        <p:spPr>
          <a:xfrm>
            <a:off x="2091784" y="6470131"/>
            <a:ext cx="2061882" cy="268941"/>
          </a:xfrm>
          <a:prstGeom prst="chevron">
            <a:avLst/>
          </a:prstGeom>
          <a:solidFill>
            <a:schemeClr val="bg1">
              <a:lumMod val="9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Research Overview</a:t>
            </a:r>
          </a:p>
        </p:txBody>
      </p:sp>
      <p:sp>
        <p:nvSpPr>
          <p:cNvPr id="18" name="Chevron 17">
            <a:extLst>
              <a:ext uri="{FF2B5EF4-FFF2-40B4-BE49-F238E27FC236}">
                <a16:creationId xmlns:a16="http://schemas.microsoft.com/office/drawing/2014/main" id="{7C12BC79-C0F7-9948-AD64-704597FF2B73}"/>
              </a:ext>
            </a:extLst>
          </p:cNvPr>
          <p:cNvSpPr/>
          <p:nvPr/>
        </p:nvSpPr>
        <p:spPr>
          <a:xfrm>
            <a:off x="40715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Findings</a:t>
            </a:r>
            <a:endParaRPr lang="en-US" sz="1400" b="1" dirty="0">
              <a:solidFill>
                <a:schemeClr val="bg1"/>
              </a:solidFill>
            </a:endParaRPr>
          </a:p>
        </p:txBody>
      </p:sp>
      <p:sp>
        <p:nvSpPr>
          <p:cNvPr id="19" name="Chevron 18">
            <a:extLst>
              <a:ext uri="{FF2B5EF4-FFF2-40B4-BE49-F238E27FC236}">
                <a16:creationId xmlns:a16="http://schemas.microsoft.com/office/drawing/2014/main" id="{7B1BCA2E-0F1A-DE43-B280-BBDB18700AAD}"/>
              </a:ext>
            </a:extLst>
          </p:cNvPr>
          <p:cNvSpPr/>
          <p:nvPr/>
        </p:nvSpPr>
        <p:spPr>
          <a:xfrm>
            <a:off x="60527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US" sz="1200" b="1" dirty="0">
                <a:solidFill>
                  <a:schemeClr val="bg1"/>
                </a:solidFill>
              </a:rPr>
              <a:t>Impact: Practice &amp; Theory</a:t>
            </a:r>
            <a:endParaRPr lang="en-US" sz="1400" b="1" dirty="0">
              <a:solidFill>
                <a:schemeClr val="bg1"/>
              </a:solidFill>
            </a:endParaRPr>
          </a:p>
        </p:txBody>
      </p:sp>
      <p:sp>
        <p:nvSpPr>
          <p:cNvPr id="20" name="Chevron 19">
            <a:extLst>
              <a:ext uri="{FF2B5EF4-FFF2-40B4-BE49-F238E27FC236}">
                <a16:creationId xmlns:a16="http://schemas.microsoft.com/office/drawing/2014/main" id="{934DABC3-8BDF-6B41-8F85-2207EFE41DF9}"/>
              </a:ext>
            </a:extLst>
          </p:cNvPr>
          <p:cNvSpPr/>
          <p:nvPr/>
        </p:nvSpPr>
        <p:spPr>
          <a:xfrm>
            <a:off x="8033913" y="6470131"/>
            <a:ext cx="2061882" cy="268941"/>
          </a:xfrm>
          <a:prstGeom prst="chevron">
            <a:avLst/>
          </a:prstGeom>
          <a:solidFill>
            <a:schemeClr val="tx1">
              <a:lumMod val="85000"/>
              <a:lumOff val="15000"/>
              <a:alpha val="89804"/>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Q&amp;A</a:t>
            </a:r>
            <a:endParaRPr lang="en-US" sz="1400" b="1" dirty="0">
              <a:solidFill>
                <a:schemeClr val="bg1"/>
              </a:solidFill>
            </a:endParaRPr>
          </a:p>
        </p:txBody>
      </p:sp>
      <p:sp>
        <p:nvSpPr>
          <p:cNvPr id="10" name="Text Placeholder 4">
            <a:extLst>
              <a:ext uri="{FF2B5EF4-FFF2-40B4-BE49-F238E27FC236}">
                <a16:creationId xmlns:a16="http://schemas.microsoft.com/office/drawing/2014/main" id="{917C6EB3-6521-6341-A7A3-08E9C041949C}"/>
              </a:ext>
            </a:extLst>
          </p:cNvPr>
          <p:cNvSpPr txBox="1">
            <a:spLocks/>
          </p:cNvSpPr>
          <p:nvPr/>
        </p:nvSpPr>
        <p:spPr>
          <a:xfrm>
            <a:off x="7564583" y="6331527"/>
            <a:ext cx="4627417" cy="526473"/>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1600" b="1" kern="1200">
                <a:solidFill>
                  <a:schemeClr val="bg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2pPr>
            <a:lvl3pPr marL="0" indent="0" algn="l" defTabSz="914400" rtl="0" eaLnBrk="1" latinLnBrk="0" hangingPunct="1">
              <a:lnSpc>
                <a:spcPct val="100000"/>
              </a:lnSpc>
              <a:spcBef>
                <a:spcPts val="0"/>
              </a:spcBef>
              <a:buFont typeface="Calibri" panose="020F0502020204030204" pitchFamily="34" charset="0"/>
              <a:buNone/>
              <a:defRPr sz="1600" b="0" kern="1200">
                <a:solidFill>
                  <a:schemeClr val="bg1"/>
                </a:solidFill>
                <a:latin typeface="+mn-lt"/>
                <a:ea typeface="+mn-ea"/>
                <a:cs typeface="+mn-cs"/>
              </a:defRPr>
            </a:lvl3pPr>
            <a:lvl4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4pPr>
            <a:lvl5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5pPr>
            <a:lvl6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6pPr>
            <a:lvl7pPr marL="0" indent="0" algn="l" defTabSz="914400" rtl="0" eaLnBrk="1" latinLnBrk="0" hangingPunct="1">
              <a:lnSpc>
                <a:spcPct val="100000"/>
              </a:lnSpc>
              <a:spcBef>
                <a:spcPts val="0"/>
              </a:spcBef>
              <a:buFont typeface="Arial" panose="020B0604020202020204" pitchFamily="34" charset="0"/>
              <a:buNone/>
              <a:defRPr sz="1600" b="0" kern="1200">
                <a:solidFill>
                  <a:schemeClr val="bg1"/>
                </a:solidFill>
                <a:latin typeface="+mn-lt"/>
                <a:ea typeface="+mn-ea"/>
                <a:cs typeface="+mn-cs"/>
              </a:defRPr>
            </a:lvl7pPr>
            <a:lvl8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8pPr>
            <a:lvl9pPr marL="0" indent="0" algn="l" defTabSz="914400" rtl="0" eaLnBrk="1" latinLnBrk="0" hangingPunct="1">
              <a:lnSpc>
                <a:spcPct val="100000"/>
              </a:lnSpc>
              <a:spcBef>
                <a:spcPts val="0"/>
              </a:spcBef>
              <a:buFont typeface="Arial" panose="020B0604020202020204" pitchFamily="34" charset="0"/>
              <a:buNone/>
              <a:defRPr sz="1600" kern="1200">
                <a:solidFill>
                  <a:schemeClr val="bg1"/>
                </a:solidFill>
                <a:latin typeface="+mn-lt"/>
                <a:ea typeface="+mn-ea"/>
                <a:cs typeface="+mn-cs"/>
              </a:defRPr>
            </a:lvl9pPr>
          </a:lstStyle>
          <a:p>
            <a:pPr algn="r">
              <a:lnSpc>
                <a:spcPct val="120000"/>
              </a:lnSpc>
              <a:spcAft>
                <a:spcPts val="0"/>
              </a:spcAft>
            </a:pPr>
            <a:r>
              <a:rPr lang="en-AU" sz="800" dirty="0" err="1"/>
              <a:t>alexei.trundle@unimelb.edu.au</a:t>
            </a:r>
            <a:r>
              <a:rPr lang="en-AU" sz="800" dirty="0"/>
              <a:t>.</a:t>
            </a:r>
          </a:p>
          <a:p>
            <a:pPr algn="r">
              <a:lnSpc>
                <a:spcPct val="120000"/>
              </a:lnSpc>
              <a:spcAft>
                <a:spcPts val="0"/>
              </a:spcAft>
            </a:pPr>
            <a:r>
              <a:rPr lang="en-AU" sz="700" dirty="0"/>
              <a:t>10/07/2018 | Slide </a:t>
            </a:r>
            <a:fld id="{E6AA6E26-F19F-8040-BD5A-8448F354DF46}" type="slidenum">
              <a:rPr lang="en-AU" sz="700" smtClean="0"/>
              <a:pPr algn="r">
                <a:lnSpc>
                  <a:spcPct val="120000"/>
                </a:lnSpc>
                <a:spcAft>
                  <a:spcPts val="0"/>
                </a:spcAft>
              </a:pPr>
              <a:t>9</a:t>
            </a:fld>
            <a:endParaRPr lang="en-AU" sz="700" dirty="0"/>
          </a:p>
        </p:txBody>
      </p:sp>
      <p:pic>
        <p:nvPicPr>
          <p:cNvPr id="11" name="Picture 10">
            <a:extLst>
              <a:ext uri="{FF2B5EF4-FFF2-40B4-BE49-F238E27FC236}">
                <a16:creationId xmlns:a16="http://schemas.microsoft.com/office/drawing/2014/main" id="{621DDE53-1718-794A-9C53-5C798C7B2CF5}"/>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2128" y="2453314"/>
            <a:ext cx="7578147" cy="3747094"/>
          </a:xfrm>
          <a:prstGeom prst="rect">
            <a:avLst/>
          </a:prstGeom>
          <a:noFill/>
          <a:ln>
            <a:noFill/>
          </a:ln>
        </p:spPr>
      </p:pic>
      <p:sp>
        <p:nvSpPr>
          <p:cNvPr id="23" name="Content Placeholder 2">
            <a:extLst>
              <a:ext uri="{FF2B5EF4-FFF2-40B4-BE49-F238E27FC236}">
                <a16:creationId xmlns:a16="http://schemas.microsoft.com/office/drawing/2014/main" id="{62B89C19-33C0-CE44-83DF-2AF63C5AA735}"/>
              </a:ext>
            </a:extLst>
          </p:cNvPr>
          <p:cNvSpPr txBox="1">
            <a:spLocks/>
          </p:cNvSpPr>
          <p:nvPr/>
        </p:nvSpPr>
        <p:spPr>
          <a:xfrm>
            <a:off x="192128" y="1181569"/>
            <a:ext cx="7578147" cy="1140626"/>
          </a:xfrm>
          <a:prstGeom prst="rect">
            <a:avLst/>
          </a:prstGeom>
          <a:solidFill>
            <a:schemeClr val="tx1">
              <a:lumMod val="85000"/>
              <a:lumOff val="15000"/>
            </a:schemeClr>
          </a:solidFill>
          <a:ln>
            <a:noFill/>
          </a:ln>
        </p:spPr>
        <p:txBody>
          <a:bodyPr vert="horz" lIns="180000" tIns="45720" rIns="180000" bIns="45720" rtlCol="0" anchor="ctr">
            <a:norm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indent="0" algn="ctr">
              <a:buNone/>
            </a:pPr>
            <a:r>
              <a:rPr lang="en-US" sz="1400" dirty="0">
                <a:solidFill>
                  <a:schemeClr val="bg1"/>
                </a:solidFill>
                <a:latin typeface="Georgia" panose="02040502050405020303" pitchFamily="18" charset="0"/>
              </a:rPr>
              <a:t>The central unit of analysis in this project is the </a:t>
            </a:r>
            <a:r>
              <a:rPr lang="en-US" sz="1400" b="1" dirty="0">
                <a:solidFill>
                  <a:schemeClr val="bg1"/>
                </a:solidFill>
                <a:latin typeface="Georgia" panose="02040502050405020303" pitchFamily="18" charset="0"/>
              </a:rPr>
              <a:t>informal migrant household</a:t>
            </a:r>
            <a:r>
              <a:rPr lang="en-US" sz="1400" dirty="0">
                <a:solidFill>
                  <a:schemeClr val="bg1"/>
                </a:solidFill>
                <a:latin typeface="Georgia" panose="02040502050405020303" pitchFamily="18" charset="0"/>
              </a:rPr>
              <a:t>, whose inhabitants exhibit a unique ‘otherness’ – the migrant dialectic – within the urban form, capable of eliciting particular attributes of endogenous resilience as exhibited in each case study city’s informal settlements </a:t>
            </a:r>
          </a:p>
        </p:txBody>
      </p:sp>
      <p:sp>
        <p:nvSpPr>
          <p:cNvPr id="24" name="TextBox 23">
            <a:extLst>
              <a:ext uri="{FF2B5EF4-FFF2-40B4-BE49-F238E27FC236}">
                <a16:creationId xmlns:a16="http://schemas.microsoft.com/office/drawing/2014/main" id="{503A6F84-CE90-DF40-92C5-A82B5A141FA1}"/>
              </a:ext>
            </a:extLst>
          </p:cNvPr>
          <p:cNvSpPr txBox="1"/>
          <p:nvPr/>
        </p:nvSpPr>
        <p:spPr>
          <a:xfrm>
            <a:off x="6895245" y="6129834"/>
            <a:ext cx="968535" cy="246221"/>
          </a:xfrm>
          <a:prstGeom prst="rect">
            <a:avLst/>
          </a:prstGeom>
          <a:noFill/>
        </p:spPr>
        <p:txBody>
          <a:bodyPr wrap="none" rtlCol="0">
            <a:spAutoFit/>
          </a:bodyPr>
          <a:lstStyle/>
          <a:p>
            <a:r>
              <a:rPr lang="en-US" sz="1000" dirty="0"/>
              <a:t>Source: Author</a:t>
            </a:r>
          </a:p>
        </p:txBody>
      </p:sp>
    </p:spTree>
    <p:extLst>
      <p:ext uri="{BB962C8B-B14F-4D97-AF65-F5344CB8AC3E}">
        <p14:creationId xmlns:p14="http://schemas.microsoft.com/office/powerpoint/2010/main" val="3865120180"/>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29ABBF2A-76D0-664A-BFFF-BD37A3ECD78D}" vid="{BC49EC54-3C7B-A440-9471-8432A80E796F}"/>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29ABBF2A-76D0-664A-BFFF-BD37A3ECD78D}" vid="{530B3C75-784D-9149-9453-CDE181314F28}"/>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29ABBF2A-76D0-664A-BFFF-BD37A3ECD78D}" vid="{532FCC16-52B2-BF49-82F6-630351467B91}"/>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University of Melbourne</Template>
  <TotalTime>5516</TotalTime>
  <Words>2803</Words>
  <Application>Microsoft Macintosh PowerPoint</Application>
  <PresentationFormat>Widescreen</PresentationFormat>
  <Paragraphs>358</Paragraphs>
  <Slides>23</Slides>
  <Notes>14</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23</vt:i4>
      </vt:variant>
    </vt:vector>
  </HeadingPairs>
  <TitlesOfParts>
    <vt:vector size="31" baseType="lpstr">
      <vt:lpstr>Arial</vt:lpstr>
      <vt:lpstr>Calibri</vt:lpstr>
      <vt:lpstr>Georgia</vt:lpstr>
      <vt:lpstr>Gill Sans MT</vt:lpstr>
      <vt:lpstr>Wingdings</vt:lpstr>
      <vt:lpstr>University of Melbourne</vt:lpstr>
      <vt:lpstr>University of Melbourne Patterns</vt:lpstr>
      <vt:lpstr>University of Melbourne-Layout B</vt:lpstr>
      <vt:lpstr>PowerPoint Presentation</vt:lpstr>
      <vt:lpstr>Acknowledgments &amp; Thanks</vt:lpstr>
      <vt:lpstr>Seminar Overview</vt:lpstr>
      <vt:lpstr>PowerPoint Presentation</vt:lpstr>
      <vt:lpstr>Pacific Small Island Developing States (SIDS)</vt:lpstr>
      <vt:lpstr>Research Overview &amp; Aim</vt:lpstr>
      <vt:lpstr>Theory in Brief: Resilience Thinking</vt:lpstr>
      <vt:lpstr>Climate Shocks as an Exploratory Focal Point</vt:lpstr>
      <vt:lpstr>Research Sites &amp; Key Data Sources</vt:lpstr>
      <vt:lpstr>PowerPoint Presentation</vt:lpstr>
      <vt:lpstr>Municipal Boundaries: Colonialism &amp; Kastom</vt:lpstr>
      <vt:lpstr>Climate Resilience &amp; Development: Global Finance</vt:lpstr>
      <vt:lpstr>Urban Governance – Ineffective Formal Structures</vt:lpstr>
      <vt:lpstr>Endogenous Climate Resilience</vt:lpstr>
      <vt:lpstr>The Endogenous | Exogenous Climate Resilience Interface</vt:lpstr>
      <vt:lpstr>PowerPoint Presentation</vt:lpstr>
      <vt:lpstr>Differentiating Informality &amp; Climate Resilient Development</vt:lpstr>
      <vt:lpstr>An Example: The Tina Hydropower Project</vt:lpstr>
      <vt:lpstr>Resilience Theory: Lateral (&amp; un-nested) Adaptive Cycles</vt:lpstr>
      <vt:lpstr>One Critical Example of Panarchy, Informality &amp; the State: School Fees</vt:lpstr>
      <vt:lpstr>Urban Adaptation Pathways: A Need for Support</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Alexei Trundle</cp:lastModifiedBy>
  <cp:revision>164</cp:revision>
  <dcterms:created xsi:type="dcterms:W3CDTF">2018-03-22T00:53:04Z</dcterms:created>
  <dcterms:modified xsi:type="dcterms:W3CDTF">2019-11-19T00:06:38Z</dcterms:modified>
</cp:coreProperties>
</file>