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88" r:id="rId2"/>
    <p:sldId id="1205" r:id="rId3"/>
    <p:sldId id="1204" r:id="rId4"/>
    <p:sldId id="1372" r:id="rId5"/>
    <p:sldId id="1374" r:id="rId6"/>
    <p:sldId id="1196" r:id="rId7"/>
    <p:sldId id="1162" r:id="rId8"/>
    <p:sldId id="1355" r:id="rId9"/>
    <p:sldId id="1079" r:id="rId10"/>
    <p:sldId id="1054" r:id="rId11"/>
    <p:sldId id="1052" r:id="rId12"/>
    <p:sldId id="1060" r:id="rId13"/>
    <p:sldId id="1059" r:id="rId14"/>
    <p:sldId id="1056" r:id="rId15"/>
    <p:sldId id="1357" r:id="rId16"/>
    <p:sldId id="1358" r:id="rId17"/>
    <p:sldId id="1359" r:id="rId18"/>
    <p:sldId id="1377" r:id="rId19"/>
    <p:sldId id="1368" r:id="rId20"/>
    <p:sldId id="1171" r:id="rId21"/>
    <p:sldId id="1369" r:id="rId22"/>
    <p:sldId id="1370" r:id="rId23"/>
    <p:sldId id="1160" r:id="rId24"/>
    <p:sldId id="1378" r:id="rId25"/>
    <p:sldId id="1362" r:id="rId26"/>
    <p:sldId id="1363" r:id="rId27"/>
    <p:sldId id="1375" r:id="rId28"/>
    <p:sldId id="1367" r:id="rId29"/>
    <p:sldId id="375" r:id="rId30"/>
    <p:sldId id="1376" r:id="rId31"/>
    <p:sldId id="1207" r:id="rId32"/>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C4"/>
    <a:srgbClr val="EEEFE1"/>
    <a:srgbClr val="E9E6D7"/>
    <a:srgbClr val="FFFFCC"/>
    <a:srgbClr val="FFFF99"/>
    <a:srgbClr val="CC3300"/>
    <a:srgbClr val="BA3807"/>
    <a:srgbClr val="FF6600"/>
    <a:srgbClr val="000099"/>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709" autoAdjust="0"/>
  </p:normalViewPr>
  <p:slideViewPr>
    <p:cSldViewPr showGuides="1">
      <p:cViewPr varScale="1">
        <p:scale>
          <a:sx n="94" d="100"/>
          <a:sy n="94" d="100"/>
        </p:scale>
        <p:origin x="75" y="189"/>
      </p:cViewPr>
      <p:guideLst>
        <p:guide pos="7680"/>
        <p:guide orient="horz" pos="2160"/>
      </p:guideLst>
    </p:cSldViewPr>
  </p:slideViewPr>
  <p:notesTextViewPr>
    <p:cViewPr>
      <p:scale>
        <a:sx n="1" d="1"/>
        <a:sy n="1" d="1"/>
      </p:scale>
      <p:origin x="0" y="0"/>
    </p:cViewPr>
  </p:notesTextViewPr>
  <p:sorterViewPr>
    <p:cViewPr>
      <p:scale>
        <a:sx n="120" d="100"/>
        <a:sy n="120" d="100"/>
      </p:scale>
      <p:origin x="0" y="0"/>
    </p:cViewPr>
  </p:sorterViewPr>
  <p:notesViewPr>
    <p:cSldViewPr showGuides="1">
      <p:cViewPr varScale="1">
        <p:scale>
          <a:sx n="52" d="100"/>
          <a:sy n="52" d="100"/>
        </p:scale>
        <p:origin x="-2856" y="-96"/>
      </p:cViewPr>
      <p:guideLst>
        <p:guide orient="horz" pos="3133"/>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Final%20Report%20Analysis\Graphics%20-%20Nov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abrielle%20B-Sicotte\AppData\Local\Microsoft\Windows\INetCache\Content.Outlook\ZQTRENA5\Emission%20breakdow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Gabrielle%20B-Sicotte\AppData\Local\Microsoft\Windows\INetCache\Content.Outlook\ZQTRENA5\AU%20(5).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Gabrielle%20B-Sicotte\AppData\Local\Microsoft\Windows\INetCache\Content.Outlook\ZQTRENA5\AU%20(5).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Henry%20Nkeng\Desktop\Steel%20Modelling%20-%20Docs\Steel%20Model%20v.0.1%20-%20bi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Henry%20Nkeng\Desktop\Steel%20Modelling%20-%20Docs\Steel%20Model%20v.0.1%20-%20bi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Final%20Report%20Analysis\Graphics%20-%20Nov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Final%20Report%20Analysis\Graphics%20-%20Nov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Analysis\Coal\Domestic%20Coal%20Spot%20Market\Output\Total%20Power%20Plant%20Coal%20Cost%20-%20Nov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Analysis\Coal\Domestic%20Coal%20Spot%20Market\Output\Total%20Power%20Plant%20Coal%20Cost%20-%20Nov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Analysis\Coal\Domestic%20Coal%20Spot%20Market\Output\Total%20Power%20Plant%20Coal%20Cost%20-%20Nov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Analysis\Coal\Domestic%20Coal%20Spot%20Market\Output\Total%20Power%20Plant%20Coal%20Cost%20-%20Nov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Final%20Report%20Analysis\Graphics%20-%20Nov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PI\Dropbox%20(CPI)\Energy%20Finance\Projects%20Current\AFD\South%20Africa%20Project\Final%20Report%20Analysis\Graphics%20-%20Nov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dirty="0">
                <a:solidFill>
                  <a:schemeClr val="tx1"/>
                </a:solidFill>
              </a:rPr>
              <a:t>South African CO2 emissions by sector</a:t>
            </a:r>
          </a:p>
        </c:rich>
      </c:tx>
      <c:layout>
        <c:manualLayout>
          <c:xMode val="edge"/>
          <c:yMode val="edge"/>
          <c:x val="0.2314277922358266"/>
          <c:y val="1.42857142857142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712270341207349"/>
          <c:y val="0.10028440194975628"/>
          <c:w val="0.85232174103237091"/>
          <c:h val="0.83429508811398578"/>
        </c:manualLayout>
      </c:layout>
      <c:areaChart>
        <c:grouping val="stacked"/>
        <c:varyColors val="0"/>
        <c:ser>
          <c:idx val="0"/>
          <c:order val="0"/>
          <c:tx>
            <c:strRef>
              <c:f>'Slide 7'!$P$5</c:f>
              <c:strCache>
                <c:ptCount val="1"/>
                <c:pt idx="0">
                  <c:v>Other</c:v>
                </c:pt>
              </c:strCache>
            </c:strRef>
          </c:tx>
          <c:spPr>
            <a:solidFill>
              <a:sysClr val="window" lastClr="FFFFFF">
                <a:lumMod val="50000"/>
              </a:sysClr>
            </a:solidFill>
            <a:ln>
              <a:noFill/>
            </a:ln>
            <a:effectLst/>
          </c:spPr>
          <c:cat>
            <c:numRef>
              <c:f>'Slide 7'!$Q$4:$S$4</c:f>
              <c:numCache>
                <c:formatCode>General</c:formatCode>
                <c:ptCount val="3"/>
                <c:pt idx="0">
                  <c:v>2000</c:v>
                </c:pt>
                <c:pt idx="1">
                  <c:v>2005</c:v>
                </c:pt>
                <c:pt idx="2">
                  <c:v>2010</c:v>
                </c:pt>
              </c:numCache>
            </c:numRef>
          </c:cat>
          <c:val>
            <c:numRef>
              <c:f>'Slide 7'!$Q$5:$S$5</c:f>
              <c:numCache>
                <c:formatCode>#,##0.0</c:formatCode>
                <c:ptCount val="3"/>
                <c:pt idx="0">
                  <c:v>27.8</c:v>
                </c:pt>
                <c:pt idx="1">
                  <c:v>41.4</c:v>
                </c:pt>
                <c:pt idx="2">
                  <c:v>38.299999999999997</c:v>
                </c:pt>
              </c:numCache>
            </c:numRef>
          </c:val>
          <c:extLst>
            <c:ext xmlns:c16="http://schemas.microsoft.com/office/drawing/2014/chart" uri="{C3380CC4-5D6E-409C-BE32-E72D297353CC}">
              <c16:uniqueId val="{00000000-9305-4B85-9BFE-3D8E4EAD5202}"/>
            </c:ext>
          </c:extLst>
        </c:ser>
        <c:ser>
          <c:idx val="1"/>
          <c:order val="1"/>
          <c:tx>
            <c:strRef>
              <c:f>'Slide 7'!$P$6</c:f>
              <c:strCache>
                <c:ptCount val="1"/>
                <c:pt idx="0">
                  <c:v>Transport</c:v>
                </c:pt>
              </c:strCache>
            </c:strRef>
          </c:tx>
          <c:spPr>
            <a:solidFill>
              <a:srgbClr val="4F81BD">
                <a:lumMod val="40000"/>
                <a:lumOff val="60000"/>
              </a:srgbClr>
            </a:solidFill>
            <a:ln>
              <a:noFill/>
            </a:ln>
            <a:effectLst/>
          </c:spPr>
          <c:cat>
            <c:numRef>
              <c:f>'Slide 7'!$Q$4:$S$4</c:f>
              <c:numCache>
                <c:formatCode>General</c:formatCode>
                <c:ptCount val="3"/>
                <c:pt idx="0">
                  <c:v>2000</c:v>
                </c:pt>
                <c:pt idx="1">
                  <c:v>2005</c:v>
                </c:pt>
                <c:pt idx="2">
                  <c:v>2010</c:v>
                </c:pt>
              </c:numCache>
            </c:numRef>
          </c:cat>
          <c:val>
            <c:numRef>
              <c:f>'Slide 7'!$Q$6:$S$6</c:f>
              <c:numCache>
                <c:formatCode>#,##0.0</c:formatCode>
                <c:ptCount val="3"/>
                <c:pt idx="0">
                  <c:v>36.015999999999998</c:v>
                </c:pt>
                <c:pt idx="1">
                  <c:v>41.628</c:v>
                </c:pt>
                <c:pt idx="2">
                  <c:v>47.606999999999999</c:v>
                </c:pt>
              </c:numCache>
            </c:numRef>
          </c:val>
          <c:extLst>
            <c:ext xmlns:c16="http://schemas.microsoft.com/office/drawing/2014/chart" uri="{C3380CC4-5D6E-409C-BE32-E72D297353CC}">
              <c16:uniqueId val="{00000001-9305-4B85-9BFE-3D8E4EAD5202}"/>
            </c:ext>
          </c:extLst>
        </c:ser>
        <c:ser>
          <c:idx val="2"/>
          <c:order val="2"/>
          <c:tx>
            <c:strRef>
              <c:f>'Slide 7'!$P$7</c:f>
              <c:strCache>
                <c:ptCount val="1"/>
                <c:pt idx="0">
                  <c:v>Buildings</c:v>
                </c:pt>
              </c:strCache>
            </c:strRef>
          </c:tx>
          <c:spPr>
            <a:solidFill>
              <a:schemeClr val="accent3"/>
            </a:solidFill>
            <a:ln>
              <a:noFill/>
            </a:ln>
            <a:effectLst/>
          </c:spPr>
          <c:cat>
            <c:numRef>
              <c:f>'Slide 7'!$Q$4:$S$4</c:f>
              <c:numCache>
                <c:formatCode>General</c:formatCode>
                <c:ptCount val="3"/>
                <c:pt idx="0">
                  <c:v>2000</c:v>
                </c:pt>
                <c:pt idx="1">
                  <c:v>2005</c:v>
                </c:pt>
                <c:pt idx="2">
                  <c:v>2010</c:v>
                </c:pt>
              </c:numCache>
            </c:numRef>
          </c:cat>
          <c:val>
            <c:numRef>
              <c:f>'Slide 7'!$Q$7:$S$7</c:f>
              <c:numCache>
                <c:formatCode>#,##0.0</c:formatCode>
                <c:ptCount val="3"/>
                <c:pt idx="0">
                  <c:v>16.657</c:v>
                </c:pt>
                <c:pt idx="1">
                  <c:v>30.25</c:v>
                </c:pt>
                <c:pt idx="2">
                  <c:v>41.954000000000001</c:v>
                </c:pt>
              </c:numCache>
            </c:numRef>
          </c:val>
          <c:extLst>
            <c:ext xmlns:c16="http://schemas.microsoft.com/office/drawing/2014/chart" uri="{C3380CC4-5D6E-409C-BE32-E72D297353CC}">
              <c16:uniqueId val="{00000002-9305-4B85-9BFE-3D8E4EAD5202}"/>
            </c:ext>
          </c:extLst>
        </c:ser>
        <c:ser>
          <c:idx val="3"/>
          <c:order val="3"/>
          <c:tx>
            <c:strRef>
              <c:f>'Slide 7'!$P$8</c:f>
              <c:strCache>
                <c:ptCount val="1"/>
              </c:strCache>
            </c:strRef>
          </c:tx>
          <c:spPr>
            <a:solidFill>
              <a:srgbClr val="EEECE1">
                <a:lumMod val="50000"/>
              </a:srgbClr>
            </a:solidFill>
            <a:ln>
              <a:noFill/>
            </a:ln>
            <a:effectLst/>
          </c:spPr>
          <c:cat>
            <c:numRef>
              <c:f>'Slide 7'!$Q$4:$S$4</c:f>
              <c:numCache>
                <c:formatCode>General</c:formatCode>
                <c:ptCount val="3"/>
                <c:pt idx="0">
                  <c:v>2000</c:v>
                </c:pt>
                <c:pt idx="1">
                  <c:v>2005</c:v>
                </c:pt>
                <c:pt idx="2">
                  <c:v>2010</c:v>
                </c:pt>
              </c:numCache>
            </c:numRef>
          </c:cat>
          <c:val>
            <c:numRef>
              <c:f>'Slide 7'!$Q$8:$S$8</c:f>
              <c:numCache>
                <c:formatCode>General</c:formatCode>
                <c:ptCount val="3"/>
              </c:numCache>
            </c:numRef>
          </c:val>
          <c:extLst>
            <c:ext xmlns:c16="http://schemas.microsoft.com/office/drawing/2014/chart" uri="{C3380CC4-5D6E-409C-BE32-E72D297353CC}">
              <c16:uniqueId val="{00000003-9305-4B85-9BFE-3D8E4EAD5202}"/>
            </c:ext>
          </c:extLst>
        </c:ser>
        <c:ser>
          <c:idx val="4"/>
          <c:order val="4"/>
          <c:tx>
            <c:strRef>
              <c:f>'Slide 7'!$P$9</c:f>
              <c:strCache>
                <c:ptCount val="1"/>
                <c:pt idx="0">
                  <c:v>Iron and steel production</c:v>
                </c:pt>
              </c:strCache>
            </c:strRef>
          </c:tx>
          <c:spPr>
            <a:solidFill>
              <a:srgbClr val="EEECE1">
                <a:lumMod val="90000"/>
              </a:srgbClr>
            </a:solidFill>
            <a:ln>
              <a:noFill/>
            </a:ln>
            <a:effectLst/>
          </c:spPr>
          <c:cat>
            <c:numRef>
              <c:f>'Slide 7'!$Q$4:$S$4</c:f>
              <c:numCache>
                <c:formatCode>General</c:formatCode>
                <c:ptCount val="3"/>
                <c:pt idx="0">
                  <c:v>2000</c:v>
                </c:pt>
                <c:pt idx="1">
                  <c:v>2005</c:v>
                </c:pt>
                <c:pt idx="2">
                  <c:v>2010</c:v>
                </c:pt>
              </c:numCache>
            </c:numRef>
          </c:cat>
          <c:val>
            <c:numRef>
              <c:f>'Slide 7'!$Q$9:$S$9</c:f>
              <c:numCache>
                <c:formatCode>#,##0.0</c:formatCode>
                <c:ptCount val="3"/>
                <c:pt idx="0">
                  <c:v>27.754000000000001</c:v>
                </c:pt>
                <c:pt idx="1">
                  <c:v>29.751000000000001</c:v>
                </c:pt>
                <c:pt idx="2">
                  <c:v>24.146999999999998</c:v>
                </c:pt>
              </c:numCache>
            </c:numRef>
          </c:val>
          <c:extLst>
            <c:ext xmlns:c16="http://schemas.microsoft.com/office/drawing/2014/chart" uri="{C3380CC4-5D6E-409C-BE32-E72D297353CC}">
              <c16:uniqueId val="{00000004-9305-4B85-9BFE-3D8E4EAD5202}"/>
            </c:ext>
          </c:extLst>
        </c:ser>
        <c:ser>
          <c:idx val="5"/>
          <c:order val="5"/>
          <c:tx>
            <c:strRef>
              <c:f>'Slide 7'!$P$10</c:f>
              <c:strCache>
                <c:ptCount val="1"/>
                <c:pt idx="0">
                  <c:v>CTL</c:v>
                </c:pt>
              </c:strCache>
            </c:strRef>
          </c:tx>
          <c:spPr>
            <a:solidFill>
              <a:srgbClr val="4F81BD">
                <a:lumMod val="60000"/>
                <a:lumOff val="40000"/>
              </a:srgbClr>
            </a:solidFill>
            <a:ln>
              <a:noFill/>
            </a:ln>
            <a:effectLst/>
          </c:spPr>
          <c:cat>
            <c:numRef>
              <c:f>'Slide 7'!$Q$4:$S$4</c:f>
              <c:numCache>
                <c:formatCode>General</c:formatCode>
                <c:ptCount val="3"/>
                <c:pt idx="0">
                  <c:v>2000</c:v>
                </c:pt>
                <c:pt idx="1">
                  <c:v>2005</c:v>
                </c:pt>
                <c:pt idx="2">
                  <c:v>2010</c:v>
                </c:pt>
              </c:numCache>
            </c:numRef>
          </c:cat>
          <c:val>
            <c:numRef>
              <c:f>'Slide 7'!$Q$10:$S$10</c:f>
              <c:numCache>
                <c:formatCode>#,##0.0</c:formatCode>
                <c:ptCount val="3"/>
                <c:pt idx="0">
                  <c:v>56.6</c:v>
                </c:pt>
                <c:pt idx="1">
                  <c:v>51.9</c:v>
                </c:pt>
                <c:pt idx="2">
                  <c:v>51.3</c:v>
                </c:pt>
              </c:numCache>
            </c:numRef>
          </c:val>
          <c:extLst>
            <c:ext xmlns:c16="http://schemas.microsoft.com/office/drawing/2014/chart" uri="{C3380CC4-5D6E-409C-BE32-E72D297353CC}">
              <c16:uniqueId val="{00000005-9305-4B85-9BFE-3D8E4EAD5202}"/>
            </c:ext>
          </c:extLst>
        </c:ser>
        <c:ser>
          <c:idx val="6"/>
          <c:order val="6"/>
          <c:tx>
            <c:strRef>
              <c:f>'Slide 7'!$P$11</c:f>
              <c:strCache>
                <c:ptCount val="1"/>
                <c:pt idx="0">
                  <c:v>Electricity generation</c:v>
                </c:pt>
              </c:strCache>
            </c:strRef>
          </c:tx>
          <c:spPr>
            <a:solidFill>
              <a:sysClr val="window" lastClr="FFFFFF">
                <a:lumMod val="50000"/>
              </a:sysClr>
            </a:solidFill>
            <a:ln>
              <a:noFill/>
            </a:ln>
            <a:effectLst/>
          </c:spPr>
          <c:cat>
            <c:numRef>
              <c:f>'Slide 7'!$Q$4:$S$4</c:f>
              <c:numCache>
                <c:formatCode>General</c:formatCode>
                <c:ptCount val="3"/>
                <c:pt idx="0">
                  <c:v>2000</c:v>
                </c:pt>
                <c:pt idx="1">
                  <c:v>2005</c:v>
                </c:pt>
                <c:pt idx="2">
                  <c:v>2010</c:v>
                </c:pt>
              </c:numCache>
            </c:numRef>
          </c:cat>
          <c:val>
            <c:numRef>
              <c:f>'Slide 7'!$Q$11:$S$11</c:f>
              <c:numCache>
                <c:formatCode>#,##0.0</c:formatCode>
                <c:ptCount val="3"/>
                <c:pt idx="0">
                  <c:v>185.9</c:v>
                </c:pt>
                <c:pt idx="1">
                  <c:v>209.9</c:v>
                </c:pt>
                <c:pt idx="2">
                  <c:v>236.8</c:v>
                </c:pt>
              </c:numCache>
            </c:numRef>
          </c:val>
          <c:extLst>
            <c:ext xmlns:c16="http://schemas.microsoft.com/office/drawing/2014/chart" uri="{C3380CC4-5D6E-409C-BE32-E72D297353CC}">
              <c16:uniqueId val="{00000006-9305-4B85-9BFE-3D8E4EAD5202}"/>
            </c:ext>
          </c:extLst>
        </c:ser>
        <c:ser>
          <c:idx val="7"/>
          <c:order val="7"/>
          <c:tx>
            <c:strRef>
              <c:f>'Slide 7'!$P$12</c:f>
              <c:strCache>
                <c:ptCount val="1"/>
                <c:pt idx="0">
                  <c:v>Emissions from combustion of exported coal (not included)</c:v>
                </c:pt>
              </c:strCache>
            </c:strRef>
          </c:tx>
          <c:spPr>
            <a:solidFill>
              <a:sysClr val="window" lastClr="FFFFFF"/>
            </a:solidFill>
            <a:ln>
              <a:solidFill>
                <a:sysClr val="windowText" lastClr="000000"/>
              </a:solidFill>
              <a:prstDash val="dash"/>
            </a:ln>
            <a:effectLst/>
          </c:spPr>
          <c:cat>
            <c:numRef>
              <c:f>'Slide 7'!$Q$4:$S$4</c:f>
              <c:numCache>
                <c:formatCode>General</c:formatCode>
                <c:ptCount val="3"/>
                <c:pt idx="0">
                  <c:v>2000</c:v>
                </c:pt>
                <c:pt idx="1">
                  <c:v>2005</c:v>
                </c:pt>
                <c:pt idx="2">
                  <c:v>2010</c:v>
                </c:pt>
              </c:numCache>
            </c:numRef>
          </c:cat>
          <c:val>
            <c:numRef>
              <c:f>'Slide 7'!$Q$12:$S$12</c:f>
              <c:numCache>
                <c:formatCode>#,##0.0</c:formatCode>
                <c:ptCount val="3"/>
                <c:pt idx="0">
                  <c:v>174</c:v>
                </c:pt>
                <c:pt idx="1">
                  <c:v>171</c:v>
                </c:pt>
                <c:pt idx="2">
                  <c:v>161</c:v>
                </c:pt>
              </c:numCache>
            </c:numRef>
          </c:val>
          <c:extLst>
            <c:ext xmlns:c16="http://schemas.microsoft.com/office/drawing/2014/chart" uri="{C3380CC4-5D6E-409C-BE32-E72D297353CC}">
              <c16:uniqueId val="{00000007-9305-4B85-9BFE-3D8E4EAD5202}"/>
            </c:ext>
          </c:extLst>
        </c:ser>
        <c:dLbls>
          <c:showLegendKey val="0"/>
          <c:showVal val="0"/>
          <c:showCatName val="0"/>
          <c:showSerName val="0"/>
          <c:showPercent val="0"/>
          <c:showBubbleSize val="0"/>
        </c:dLbls>
        <c:axId val="555482976"/>
        <c:axId val="555483304"/>
      </c:areaChart>
      <c:catAx>
        <c:axId val="5554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55483304"/>
        <c:crosses val="autoZero"/>
        <c:auto val="1"/>
        <c:lblAlgn val="ctr"/>
        <c:lblOffset val="100"/>
        <c:noMultiLvlLbl val="0"/>
      </c:catAx>
      <c:valAx>
        <c:axId val="5554833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554829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1400745959388"/>
          <c:y val="0.1068460459645313"/>
          <c:w val="0.85551581710180968"/>
          <c:h val="0.82118598443720592"/>
        </c:manualLayout>
      </c:layout>
      <c:lineChart>
        <c:grouping val="standard"/>
        <c:varyColors val="0"/>
        <c:ser>
          <c:idx val="0"/>
          <c:order val="0"/>
          <c:tx>
            <c:strRef>
              <c:f>'Margins per barrel'!$A$41</c:f>
              <c:strCache>
                <c:ptCount val="1"/>
                <c:pt idx="0">
                  <c:v>450 crude refinery margins</c:v>
                </c:pt>
              </c:strCache>
            </c:strRef>
          </c:tx>
          <c:spPr>
            <a:ln w="28575" cap="rnd">
              <a:solidFill>
                <a:schemeClr val="accent1"/>
              </a:solidFill>
              <a:round/>
            </a:ln>
            <a:effectLst/>
          </c:spPr>
          <c:marker>
            <c:symbol val="none"/>
          </c:marker>
          <c:cat>
            <c:numRef>
              <c:f>'Margins per barrel'!$B$40:$S$40</c:f>
              <c:numCache>
                <c:formatCode>General</c:formatCode>
                <c:ptCount val="18"/>
                <c:pt idx="0">
                  <c:v>2018</c:v>
                </c:pt>
                <c:pt idx="2">
                  <c:v>2020</c:v>
                </c:pt>
                <c:pt idx="7">
                  <c:v>2025</c:v>
                </c:pt>
                <c:pt idx="12">
                  <c:v>2030</c:v>
                </c:pt>
                <c:pt idx="17">
                  <c:v>2035</c:v>
                </c:pt>
              </c:numCache>
            </c:numRef>
          </c:cat>
          <c:val>
            <c:numRef>
              <c:f>'Margins per barrel'!$B$41:$S$41</c:f>
              <c:numCache>
                <c:formatCode>#,##0.0</c:formatCode>
                <c:ptCount val="18"/>
                <c:pt idx="0">
                  <c:v>4.8012811726140399</c:v>
                </c:pt>
                <c:pt idx="1">
                  <c:v>5.2541576681530699</c:v>
                </c:pt>
                <c:pt idx="2">
                  <c:v>5.7070341636921</c:v>
                </c:pt>
                <c:pt idx="3">
                  <c:v>5.5814984134354404</c:v>
                </c:pt>
                <c:pt idx="4">
                  <c:v>5.4559626631787808</c:v>
                </c:pt>
                <c:pt idx="5">
                  <c:v>5.3304269129221211</c:v>
                </c:pt>
                <c:pt idx="6">
                  <c:v>5.2048911626654615</c:v>
                </c:pt>
                <c:pt idx="7">
                  <c:v>5.0793554124088018</c:v>
                </c:pt>
                <c:pt idx="8">
                  <c:v>4.926571992661005</c:v>
                </c:pt>
                <c:pt idx="9">
                  <c:v>4.7737885729132081</c:v>
                </c:pt>
                <c:pt idx="10">
                  <c:v>4.6210051531654113</c:v>
                </c:pt>
                <c:pt idx="11">
                  <c:v>4.4682217334176144</c:v>
                </c:pt>
                <c:pt idx="12">
                  <c:v>4.3154383136698158</c:v>
                </c:pt>
                <c:pt idx="13">
                  <c:v>4.1238592921639938</c:v>
                </c:pt>
                <c:pt idx="14">
                  <c:v>3.9322802706581714</c:v>
                </c:pt>
                <c:pt idx="15">
                  <c:v>3.740701249152349</c:v>
                </c:pt>
                <c:pt idx="16">
                  <c:v>3.5491222276465266</c:v>
                </c:pt>
                <c:pt idx="17">
                  <c:v>3.3575432061407042</c:v>
                </c:pt>
              </c:numCache>
            </c:numRef>
          </c:val>
          <c:smooth val="0"/>
          <c:extLst>
            <c:ext xmlns:c16="http://schemas.microsoft.com/office/drawing/2014/chart" uri="{C3380CC4-5D6E-409C-BE32-E72D297353CC}">
              <c16:uniqueId val="{00000000-4B96-4D79-8E20-E3A90D1CE887}"/>
            </c:ext>
          </c:extLst>
        </c:ser>
        <c:ser>
          <c:idx val="1"/>
          <c:order val="1"/>
          <c:tx>
            <c:strRef>
              <c:f>'Margins per barrel'!$A$42</c:f>
              <c:strCache>
                <c:ptCount val="1"/>
                <c:pt idx="0">
                  <c:v>450 CTL margins</c:v>
                </c:pt>
              </c:strCache>
            </c:strRef>
          </c:tx>
          <c:spPr>
            <a:ln w="28575" cap="rnd">
              <a:solidFill>
                <a:schemeClr val="accent2"/>
              </a:solidFill>
              <a:round/>
            </a:ln>
            <a:effectLst/>
          </c:spPr>
          <c:marker>
            <c:symbol val="none"/>
          </c:marker>
          <c:cat>
            <c:numRef>
              <c:f>'Margins per barrel'!$B$40:$S$40</c:f>
              <c:numCache>
                <c:formatCode>General</c:formatCode>
                <c:ptCount val="18"/>
                <c:pt idx="0">
                  <c:v>2018</c:v>
                </c:pt>
                <c:pt idx="2">
                  <c:v>2020</c:v>
                </c:pt>
                <c:pt idx="7">
                  <c:v>2025</c:v>
                </c:pt>
                <c:pt idx="12">
                  <c:v>2030</c:v>
                </c:pt>
                <c:pt idx="17">
                  <c:v>2035</c:v>
                </c:pt>
              </c:numCache>
            </c:numRef>
          </c:cat>
          <c:val>
            <c:numRef>
              <c:f>'Margins per barrel'!$B$42:$S$42</c:f>
              <c:numCache>
                <c:formatCode>#,##0.0</c:formatCode>
                <c:ptCount val="18"/>
                <c:pt idx="0">
                  <c:v>37.61057657916114</c:v>
                </c:pt>
                <c:pt idx="1">
                  <c:v>37.436192329181338</c:v>
                </c:pt>
                <c:pt idx="2">
                  <c:v>37.261808079201529</c:v>
                </c:pt>
                <c:pt idx="3">
                  <c:v>39.326351631984984</c:v>
                </c:pt>
                <c:pt idx="4">
                  <c:v>41.390895184768439</c:v>
                </c:pt>
                <c:pt idx="5">
                  <c:v>43.455438737551894</c:v>
                </c:pt>
                <c:pt idx="6">
                  <c:v>45.519982290335349</c:v>
                </c:pt>
                <c:pt idx="7">
                  <c:v>47.58452584311879</c:v>
                </c:pt>
                <c:pt idx="8">
                  <c:v>47.209240409306446</c:v>
                </c:pt>
                <c:pt idx="9">
                  <c:v>46.833954975494102</c:v>
                </c:pt>
                <c:pt idx="10">
                  <c:v>46.458669541681758</c:v>
                </c:pt>
                <c:pt idx="11">
                  <c:v>46.083384107869414</c:v>
                </c:pt>
                <c:pt idx="12">
                  <c:v>45.708098674057069</c:v>
                </c:pt>
                <c:pt idx="13">
                  <c:v>44.219367188402217</c:v>
                </c:pt>
                <c:pt idx="14">
                  <c:v>42.730635702747364</c:v>
                </c:pt>
                <c:pt idx="15">
                  <c:v>41.241904217092511</c:v>
                </c:pt>
                <c:pt idx="16">
                  <c:v>39.753172731437658</c:v>
                </c:pt>
                <c:pt idx="17">
                  <c:v>38.26444124578282</c:v>
                </c:pt>
              </c:numCache>
            </c:numRef>
          </c:val>
          <c:smooth val="0"/>
          <c:extLst>
            <c:ext xmlns:c16="http://schemas.microsoft.com/office/drawing/2014/chart" uri="{C3380CC4-5D6E-409C-BE32-E72D297353CC}">
              <c16:uniqueId val="{00000001-4B96-4D79-8E20-E3A90D1CE887}"/>
            </c:ext>
          </c:extLst>
        </c:ser>
        <c:ser>
          <c:idx val="3"/>
          <c:order val="2"/>
          <c:tx>
            <c:strRef>
              <c:f>'Margins per barrel'!$A$44</c:f>
              <c:strCache>
                <c:ptCount val="1"/>
                <c:pt idx="0">
                  <c:v>BAU CTL margins</c:v>
                </c:pt>
              </c:strCache>
            </c:strRef>
          </c:tx>
          <c:spPr>
            <a:ln w="28575" cap="rnd">
              <a:solidFill>
                <a:schemeClr val="accent4"/>
              </a:solidFill>
              <a:round/>
            </a:ln>
            <a:effectLst/>
          </c:spPr>
          <c:marker>
            <c:symbol val="none"/>
          </c:marker>
          <c:cat>
            <c:numRef>
              <c:f>'Margins per barrel'!$B$40:$S$40</c:f>
              <c:numCache>
                <c:formatCode>General</c:formatCode>
                <c:ptCount val="18"/>
                <c:pt idx="0">
                  <c:v>2018</c:v>
                </c:pt>
                <c:pt idx="2">
                  <c:v>2020</c:v>
                </c:pt>
                <c:pt idx="7">
                  <c:v>2025</c:v>
                </c:pt>
                <c:pt idx="12">
                  <c:v>2030</c:v>
                </c:pt>
                <c:pt idx="17">
                  <c:v>2035</c:v>
                </c:pt>
              </c:numCache>
            </c:numRef>
          </c:cat>
          <c:val>
            <c:numRef>
              <c:f>'Margins per barrel'!$B$44:$S$44</c:f>
              <c:numCache>
                <c:formatCode>#,##0.0</c:formatCode>
                <c:ptCount val="18"/>
                <c:pt idx="0">
                  <c:v>37.61057657916114</c:v>
                </c:pt>
                <c:pt idx="1">
                  <c:v>48.473190865096853</c:v>
                </c:pt>
                <c:pt idx="2">
                  <c:v>59.335805151032574</c:v>
                </c:pt>
                <c:pt idx="3">
                  <c:v>61.498832947255721</c:v>
                </c:pt>
                <c:pt idx="4">
                  <c:v>63.661860743478869</c:v>
                </c:pt>
                <c:pt idx="5">
                  <c:v>65.824888539702016</c:v>
                </c:pt>
                <c:pt idx="6">
                  <c:v>67.987916335925163</c:v>
                </c:pt>
                <c:pt idx="7">
                  <c:v>70.150944132148311</c:v>
                </c:pt>
                <c:pt idx="8">
                  <c:v>71.430993289679733</c:v>
                </c:pt>
                <c:pt idx="9">
                  <c:v>72.711042447211156</c:v>
                </c:pt>
                <c:pt idx="10">
                  <c:v>73.991091604742579</c:v>
                </c:pt>
                <c:pt idx="11">
                  <c:v>75.271140762274001</c:v>
                </c:pt>
                <c:pt idx="12">
                  <c:v>76.551189919805395</c:v>
                </c:pt>
                <c:pt idx="13">
                  <c:v>79.487261678352141</c:v>
                </c:pt>
                <c:pt idx="14">
                  <c:v>82.423333436898886</c:v>
                </c:pt>
                <c:pt idx="15">
                  <c:v>85.359405195445632</c:v>
                </c:pt>
                <c:pt idx="16">
                  <c:v>88.295476953992377</c:v>
                </c:pt>
                <c:pt idx="17">
                  <c:v>91.231548712539123</c:v>
                </c:pt>
              </c:numCache>
            </c:numRef>
          </c:val>
          <c:smooth val="0"/>
          <c:extLst>
            <c:ext xmlns:c16="http://schemas.microsoft.com/office/drawing/2014/chart" uri="{C3380CC4-5D6E-409C-BE32-E72D297353CC}">
              <c16:uniqueId val="{00000002-4B96-4D79-8E20-E3A90D1CE887}"/>
            </c:ext>
          </c:extLst>
        </c:ser>
        <c:dLbls>
          <c:showLegendKey val="0"/>
          <c:showVal val="0"/>
          <c:showCatName val="0"/>
          <c:showSerName val="0"/>
          <c:showPercent val="0"/>
          <c:showBubbleSize val="0"/>
        </c:dLbls>
        <c:smooth val="0"/>
        <c:axId val="646590048"/>
        <c:axId val="646600872"/>
      </c:lineChart>
      <c:catAx>
        <c:axId val="646590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6600872"/>
        <c:crosses val="autoZero"/>
        <c:auto val="1"/>
        <c:lblAlgn val="ctr"/>
        <c:lblOffset val="100"/>
        <c:noMultiLvlLbl val="0"/>
      </c:catAx>
      <c:valAx>
        <c:axId val="646600872"/>
        <c:scaling>
          <c:orientation val="minMax"/>
        </c:scaling>
        <c:delete val="0"/>
        <c:axPos val="l"/>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en-GB" sz="1400" b="1"/>
                  <a:t>$/bbl</a:t>
                </a:r>
              </a:p>
            </c:rich>
          </c:tx>
          <c:layout>
            <c:manualLayout>
              <c:xMode val="edge"/>
              <c:yMode val="edge"/>
              <c:x val="1.6665685580636381E-3"/>
              <c:y val="3.6697882736156345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659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Australia!$X$4</c:f>
              <c:strCache>
                <c:ptCount val="1"/>
                <c:pt idx="0">
                  <c:v>Other</c:v>
                </c:pt>
              </c:strCache>
            </c:strRef>
          </c:tx>
          <c:spPr>
            <a:solidFill>
              <a:schemeClr val="tx1">
                <a:lumMod val="65000"/>
                <a:lumOff val="35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Australia!$Y$4:$AU$4</c:f>
              <c:numCache>
                <c:formatCode>#,##0</c:formatCode>
                <c:ptCount val="23"/>
                <c:pt idx="0">
                  <c:v>41.171500000000002</c:v>
                </c:pt>
                <c:pt idx="1">
                  <c:v>41.338799999999999</c:v>
                </c:pt>
                <c:pt idx="2">
                  <c:v>41.720100000000002</c:v>
                </c:pt>
                <c:pt idx="3">
                  <c:v>42.154899999999998</c:v>
                </c:pt>
                <c:pt idx="4">
                  <c:v>41.991</c:v>
                </c:pt>
                <c:pt idx="5">
                  <c:v>42.741500000000002</c:v>
                </c:pt>
                <c:pt idx="6">
                  <c:v>43.863700000000001</c:v>
                </c:pt>
                <c:pt idx="7">
                  <c:v>44.590699999999998</c:v>
                </c:pt>
                <c:pt idx="8">
                  <c:v>45.400300000000001</c:v>
                </c:pt>
                <c:pt idx="9">
                  <c:v>46.2</c:v>
                </c:pt>
                <c:pt idx="10">
                  <c:v>46.889400000000002</c:v>
                </c:pt>
                <c:pt idx="11">
                  <c:v>47.215900000000005</c:v>
                </c:pt>
                <c:pt idx="12">
                  <c:v>48.509299999999996</c:v>
                </c:pt>
                <c:pt idx="13">
                  <c:v>50.402699999999996</c:v>
                </c:pt>
                <c:pt idx="14">
                  <c:v>50.499200000000002</c:v>
                </c:pt>
                <c:pt idx="15">
                  <c:v>51.109099999999998</c:v>
                </c:pt>
                <c:pt idx="16">
                  <c:v>51.858999999999995</c:v>
                </c:pt>
                <c:pt idx="17">
                  <c:v>52.962899999999998</c:v>
                </c:pt>
                <c:pt idx="18">
                  <c:v>54.066900000000004</c:v>
                </c:pt>
                <c:pt idx="19">
                  <c:v>55.416899999999998</c:v>
                </c:pt>
                <c:pt idx="20">
                  <c:v>56.737700000000004</c:v>
                </c:pt>
                <c:pt idx="21">
                  <c:v>57.506299999999996</c:v>
                </c:pt>
                <c:pt idx="22">
                  <c:v>57.939799999999998</c:v>
                </c:pt>
              </c:numCache>
            </c:numRef>
          </c:val>
          <c:extLst>
            <c:ext xmlns:c16="http://schemas.microsoft.com/office/drawing/2014/chart" uri="{C3380CC4-5D6E-409C-BE32-E72D297353CC}">
              <c16:uniqueId val="{00000000-04B3-4821-9FCE-3CE71308292B}"/>
            </c:ext>
          </c:extLst>
        </c:ser>
        <c:ser>
          <c:idx val="1"/>
          <c:order val="1"/>
          <c:tx>
            <c:strRef>
              <c:f>Australia!$X$5</c:f>
              <c:strCache>
                <c:ptCount val="1"/>
                <c:pt idx="0">
                  <c:v>Waste</c:v>
                </c:pt>
              </c:strCache>
            </c:strRef>
          </c:tx>
          <c:spPr>
            <a:solidFill>
              <a:schemeClr val="bg1">
                <a:lumMod val="75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Australia!$Y$5:$AU$5</c:f>
              <c:numCache>
                <c:formatCode>#,##0</c:formatCode>
                <c:ptCount val="23"/>
                <c:pt idx="0">
                  <c:v>17.795000000000002</c:v>
                </c:pt>
                <c:pt idx="1">
                  <c:v>17.592300000000002</c:v>
                </c:pt>
                <c:pt idx="2">
                  <c:v>17.389600000000002</c:v>
                </c:pt>
                <c:pt idx="3">
                  <c:v>17.186800000000002</c:v>
                </c:pt>
                <c:pt idx="4">
                  <c:v>16.984100000000002</c:v>
                </c:pt>
                <c:pt idx="5">
                  <c:v>16.781400000000001</c:v>
                </c:pt>
                <c:pt idx="6">
                  <c:v>16.389299999999999</c:v>
                </c:pt>
                <c:pt idx="7">
                  <c:v>15.9971</c:v>
                </c:pt>
                <c:pt idx="8">
                  <c:v>15.604900000000001</c:v>
                </c:pt>
                <c:pt idx="9">
                  <c:v>15.2128</c:v>
                </c:pt>
                <c:pt idx="10">
                  <c:v>14.820600000000001</c:v>
                </c:pt>
                <c:pt idx="11">
                  <c:v>14.561299999999999</c:v>
                </c:pt>
                <c:pt idx="12">
                  <c:v>14.302</c:v>
                </c:pt>
                <c:pt idx="13">
                  <c:v>14.0428</c:v>
                </c:pt>
                <c:pt idx="14">
                  <c:v>13.7835</c:v>
                </c:pt>
                <c:pt idx="15">
                  <c:v>13.5242</c:v>
                </c:pt>
                <c:pt idx="16">
                  <c:v>13.652200000000001</c:v>
                </c:pt>
                <c:pt idx="17">
                  <c:v>13.780200000000001</c:v>
                </c:pt>
                <c:pt idx="18">
                  <c:v>13.908200000000001</c:v>
                </c:pt>
                <c:pt idx="19">
                  <c:v>14.036199999999999</c:v>
                </c:pt>
                <c:pt idx="20">
                  <c:v>14.164099999999999</c:v>
                </c:pt>
                <c:pt idx="21">
                  <c:v>14.3268</c:v>
                </c:pt>
                <c:pt idx="22">
                  <c:v>14.4894</c:v>
                </c:pt>
              </c:numCache>
            </c:numRef>
          </c:val>
          <c:extLst>
            <c:ext xmlns:c16="http://schemas.microsoft.com/office/drawing/2014/chart" uri="{C3380CC4-5D6E-409C-BE32-E72D297353CC}">
              <c16:uniqueId val="{00000001-04B3-4821-9FCE-3CE71308292B}"/>
            </c:ext>
          </c:extLst>
        </c:ser>
        <c:ser>
          <c:idx val="2"/>
          <c:order val="2"/>
          <c:tx>
            <c:strRef>
              <c:f>Australia!$X$6</c:f>
              <c:strCache>
                <c:ptCount val="1"/>
                <c:pt idx="0">
                  <c:v>Agriculture</c:v>
                </c:pt>
              </c:strCache>
            </c:strRef>
          </c:tx>
          <c:spPr>
            <a:solidFill>
              <a:schemeClr val="tx2">
                <a:lumMod val="40000"/>
                <a:lumOff val="60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Australia!$Y$6:$AU$6</c:f>
              <c:numCache>
                <c:formatCode>#,##0</c:formatCode>
                <c:ptCount val="23"/>
                <c:pt idx="0">
                  <c:v>164.04769999999999</c:v>
                </c:pt>
                <c:pt idx="1">
                  <c:v>162.42240000000001</c:v>
                </c:pt>
                <c:pt idx="2">
                  <c:v>159.25120000000001</c:v>
                </c:pt>
                <c:pt idx="3">
                  <c:v>157.09809999999999</c:v>
                </c:pt>
                <c:pt idx="4">
                  <c:v>158.30950000000001</c:v>
                </c:pt>
                <c:pt idx="5">
                  <c:v>155.88</c:v>
                </c:pt>
                <c:pt idx="6">
                  <c:v>145.0992</c:v>
                </c:pt>
                <c:pt idx="7">
                  <c:v>143.63999999999999</c:v>
                </c:pt>
                <c:pt idx="8">
                  <c:v>150.3554</c:v>
                </c:pt>
                <c:pt idx="9">
                  <c:v>180.26499999999999</c:v>
                </c:pt>
                <c:pt idx="10">
                  <c:v>196.04660000000001</c:v>
                </c:pt>
                <c:pt idx="11">
                  <c:v>195.97300000000001</c:v>
                </c:pt>
                <c:pt idx="12">
                  <c:v>186.4751</c:v>
                </c:pt>
                <c:pt idx="13">
                  <c:v>124.86239999999999</c:v>
                </c:pt>
                <c:pt idx="14">
                  <c:v>157.9641</c:v>
                </c:pt>
                <c:pt idx="15">
                  <c:v>125.89360000000001</c:v>
                </c:pt>
                <c:pt idx="16">
                  <c:v>153.49619999999999</c:v>
                </c:pt>
                <c:pt idx="17">
                  <c:v>144.30160000000001</c:v>
                </c:pt>
                <c:pt idx="18">
                  <c:v>118.0044</c:v>
                </c:pt>
                <c:pt idx="19">
                  <c:v>124.7501</c:v>
                </c:pt>
                <c:pt idx="20">
                  <c:v>103.97969999999999</c:v>
                </c:pt>
                <c:pt idx="21">
                  <c:v>189.94309999999999</c:v>
                </c:pt>
                <c:pt idx="22">
                  <c:v>190.56639999999999</c:v>
                </c:pt>
              </c:numCache>
            </c:numRef>
          </c:val>
          <c:extLst>
            <c:ext xmlns:c16="http://schemas.microsoft.com/office/drawing/2014/chart" uri="{C3380CC4-5D6E-409C-BE32-E72D297353CC}">
              <c16:uniqueId val="{00000002-04B3-4821-9FCE-3CE71308292B}"/>
            </c:ext>
          </c:extLst>
        </c:ser>
        <c:ser>
          <c:idx val="3"/>
          <c:order val="3"/>
          <c:tx>
            <c:strRef>
              <c:f>Australia!$X$7</c:f>
              <c:strCache>
                <c:ptCount val="1"/>
                <c:pt idx="0">
                  <c:v>Industrial processes</c:v>
                </c:pt>
              </c:strCache>
            </c:strRef>
          </c:tx>
          <c:spPr>
            <a:solidFill>
              <a:schemeClr val="bg2"/>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Australia!$Y$7:$AU$7</c:f>
              <c:numCache>
                <c:formatCode>#,##0</c:formatCode>
                <c:ptCount val="23"/>
                <c:pt idx="0">
                  <c:v>9.9406999999999996</c:v>
                </c:pt>
                <c:pt idx="1">
                  <c:v>9.1769999999999996</c:v>
                </c:pt>
                <c:pt idx="2">
                  <c:v>8.5452999999999992</c:v>
                </c:pt>
                <c:pt idx="3">
                  <c:v>8.3056000000000001</c:v>
                </c:pt>
                <c:pt idx="4">
                  <c:v>8.5202000000000009</c:v>
                </c:pt>
                <c:pt idx="5">
                  <c:v>8.2365999999999993</c:v>
                </c:pt>
                <c:pt idx="6">
                  <c:v>8.4484999999999992</c:v>
                </c:pt>
                <c:pt idx="7">
                  <c:v>8.8840000000000003</c:v>
                </c:pt>
                <c:pt idx="8">
                  <c:v>9.4221000000000004</c:v>
                </c:pt>
                <c:pt idx="9">
                  <c:v>10.055400000000001</c:v>
                </c:pt>
                <c:pt idx="10">
                  <c:v>10.4176</c:v>
                </c:pt>
                <c:pt idx="11">
                  <c:v>11.1578</c:v>
                </c:pt>
                <c:pt idx="12">
                  <c:v>11.9238</c:v>
                </c:pt>
                <c:pt idx="13">
                  <c:v>12.887499999999999</c:v>
                </c:pt>
                <c:pt idx="14">
                  <c:v>13.627800000000001</c:v>
                </c:pt>
                <c:pt idx="15">
                  <c:v>14.606199999999999</c:v>
                </c:pt>
                <c:pt idx="16">
                  <c:v>15.228199999999999</c:v>
                </c:pt>
                <c:pt idx="17">
                  <c:v>15.6889</c:v>
                </c:pt>
                <c:pt idx="18">
                  <c:v>16.1496</c:v>
                </c:pt>
                <c:pt idx="19">
                  <c:v>16.412500000000001</c:v>
                </c:pt>
                <c:pt idx="20">
                  <c:v>16.6753</c:v>
                </c:pt>
                <c:pt idx="21">
                  <c:v>17.355899999999998</c:v>
                </c:pt>
                <c:pt idx="22">
                  <c:v>17.983599999999999</c:v>
                </c:pt>
              </c:numCache>
            </c:numRef>
          </c:val>
          <c:extLst>
            <c:ext xmlns:c16="http://schemas.microsoft.com/office/drawing/2014/chart" uri="{C3380CC4-5D6E-409C-BE32-E72D297353CC}">
              <c16:uniqueId val="{00000003-04B3-4821-9FCE-3CE71308292B}"/>
            </c:ext>
          </c:extLst>
        </c:ser>
        <c:ser>
          <c:idx val="4"/>
          <c:order val="4"/>
          <c:tx>
            <c:strRef>
              <c:f>Australia!$X$8</c:f>
              <c:strCache>
                <c:ptCount val="1"/>
                <c:pt idx="0">
                  <c:v>Industrial energy use</c:v>
                </c:pt>
              </c:strCache>
            </c:strRef>
          </c:tx>
          <c:spPr>
            <a:solidFill>
              <a:schemeClr val="bg2">
                <a:lumMod val="75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Australia!$Y$8:$AU$8</c:f>
              <c:numCache>
                <c:formatCode>#,##0</c:formatCode>
                <c:ptCount val="23"/>
                <c:pt idx="0">
                  <c:v>46.43</c:v>
                </c:pt>
                <c:pt idx="1">
                  <c:v>46.59</c:v>
                </c:pt>
                <c:pt idx="2">
                  <c:v>46.22</c:v>
                </c:pt>
                <c:pt idx="3">
                  <c:v>47.33</c:v>
                </c:pt>
                <c:pt idx="4">
                  <c:v>49.2</c:v>
                </c:pt>
                <c:pt idx="5">
                  <c:v>50.05</c:v>
                </c:pt>
                <c:pt idx="6">
                  <c:v>50.3</c:v>
                </c:pt>
                <c:pt idx="7">
                  <c:v>51.55</c:v>
                </c:pt>
                <c:pt idx="8">
                  <c:v>51.78</c:v>
                </c:pt>
                <c:pt idx="9">
                  <c:v>51.88</c:v>
                </c:pt>
                <c:pt idx="10">
                  <c:v>52.63</c:v>
                </c:pt>
                <c:pt idx="11">
                  <c:v>52.27</c:v>
                </c:pt>
                <c:pt idx="12">
                  <c:v>40.33</c:v>
                </c:pt>
                <c:pt idx="13">
                  <c:v>48.52</c:v>
                </c:pt>
                <c:pt idx="14">
                  <c:v>50.38</c:v>
                </c:pt>
                <c:pt idx="15">
                  <c:v>49.18</c:v>
                </c:pt>
                <c:pt idx="16">
                  <c:v>47.93</c:v>
                </c:pt>
                <c:pt idx="17">
                  <c:v>48.59</c:v>
                </c:pt>
                <c:pt idx="18">
                  <c:v>50.1</c:v>
                </c:pt>
                <c:pt idx="19">
                  <c:v>46.67</c:v>
                </c:pt>
                <c:pt idx="20">
                  <c:v>47.81</c:v>
                </c:pt>
                <c:pt idx="21">
                  <c:v>50.35</c:v>
                </c:pt>
                <c:pt idx="22">
                  <c:v>48.71</c:v>
                </c:pt>
              </c:numCache>
            </c:numRef>
          </c:val>
          <c:extLst>
            <c:ext xmlns:c16="http://schemas.microsoft.com/office/drawing/2014/chart" uri="{C3380CC4-5D6E-409C-BE32-E72D297353CC}">
              <c16:uniqueId val="{00000004-04B3-4821-9FCE-3CE71308292B}"/>
            </c:ext>
          </c:extLst>
        </c:ser>
        <c:ser>
          <c:idx val="5"/>
          <c:order val="5"/>
          <c:tx>
            <c:strRef>
              <c:f>Australia!$X$9</c:f>
              <c:strCache>
                <c:ptCount val="1"/>
                <c:pt idx="0">
                  <c:v>Transport</c:v>
                </c:pt>
              </c:strCache>
            </c:strRef>
          </c:tx>
          <c:spPr>
            <a:solidFill>
              <a:schemeClr val="accent1">
                <a:lumMod val="60000"/>
                <a:lumOff val="40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Australia!$Y$9:$AU$9</c:f>
              <c:numCache>
                <c:formatCode>#,##0</c:formatCode>
                <c:ptCount val="23"/>
                <c:pt idx="0">
                  <c:v>61.39</c:v>
                </c:pt>
                <c:pt idx="1">
                  <c:v>59.97</c:v>
                </c:pt>
                <c:pt idx="2">
                  <c:v>61.45</c:v>
                </c:pt>
                <c:pt idx="3">
                  <c:v>62.54</c:v>
                </c:pt>
                <c:pt idx="4">
                  <c:v>64.17</c:v>
                </c:pt>
                <c:pt idx="5">
                  <c:v>66.849999999999994</c:v>
                </c:pt>
                <c:pt idx="6">
                  <c:v>69.31</c:v>
                </c:pt>
                <c:pt idx="7">
                  <c:v>70.66</c:v>
                </c:pt>
                <c:pt idx="8">
                  <c:v>70.66</c:v>
                </c:pt>
                <c:pt idx="9">
                  <c:v>72.03</c:v>
                </c:pt>
                <c:pt idx="10">
                  <c:v>74.25</c:v>
                </c:pt>
                <c:pt idx="11">
                  <c:v>73.66</c:v>
                </c:pt>
                <c:pt idx="12">
                  <c:v>75.36</c:v>
                </c:pt>
                <c:pt idx="13">
                  <c:v>75.63</c:v>
                </c:pt>
                <c:pt idx="14">
                  <c:v>78.37</c:v>
                </c:pt>
                <c:pt idx="15">
                  <c:v>78.52</c:v>
                </c:pt>
                <c:pt idx="16">
                  <c:v>80.41</c:v>
                </c:pt>
                <c:pt idx="17">
                  <c:v>82.72</c:v>
                </c:pt>
                <c:pt idx="18">
                  <c:v>84.4</c:v>
                </c:pt>
                <c:pt idx="19">
                  <c:v>83.32</c:v>
                </c:pt>
                <c:pt idx="20">
                  <c:v>84.25</c:v>
                </c:pt>
                <c:pt idx="21">
                  <c:v>86.02</c:v>
                </c:pt>
                <c:pt idx="22">
                  <c:v>89.69</c:v>
                </c:pt>
              </c:numCache>
            </c:numRef>
          </c:val>
          <c:extLst>
            <c:ext xmlns:c16="http://schemas.microsoft.com/office/drawing/2014/chart" uri="{C3380CC4-5D6E-409C-BE32-E72D297353CC}">
              <c16:uniqueId val="{00000005-04B3-4821-9FCE-3CE71308292B}"/>
            </c:ext>
          </c:extLst>
        </c:ser>
        <c:ser>
          <c:idx val="6"/>
          <c:order val="6"/>
          <c:tx>
            <c:strRef>
              <c:f>Australia!$X$10</c:f>
              <c:strCache>
                <c:ptCount val="1"/>
                <c:pt idx="0">
                  <c:v>Electricity generation</c:v>
                </c:pt>
              </c:strCache>
            </c:strRef>
          </c:tx>
          <c:spPr>
            <a:solidFill>
              <a:schemeClr val="tx1">
                <a:lumMod val="50000"/>
                <a:lumOff val="50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Australia!$Y$10:$AU$10</c:f>
              <c:numCache>
                <c:formatCode>#,##0</c:formatCode>
                <c:ptCount val="23"/>
                <c:pt idx="0">
                  <c:v>140.65</c:v>
                </c:pt>
                <c:pt idx="1">
                  <c:v>143.22999999999999</c:v>
                </c:pt>
                <c:pt idx="2">
                  <c:v>145.38999999999999</c:v>
                </c:pt>
                <c:pt idx="3">
                  <c:v>146.80000000000001</c:v>
                </c:pt>
                <c:pt idx="4">
                  <c:v>149.53</c:v>
                </c:pt>
                <c:pt idx="5">
                  <c:v>155.61000000000001</c:v>
                </c:pt>
                <c:pt idx="6">
                  <c:v>162.78</c:v>
                </c:pt>
                <c:pt idx="7">
                  <c:v>167.46</c:v>
                </c:pt>
                <c:pt idx="8">
                  <c:v>186.3</c:v>
                </c:pt>
                <c:pt idx="9">
                  <c:v>191.06</c:v>
                </c:pt>
                <c:pt idx="10">
                  <c:v>193.81</c:v>
                </c:pt>
                <c:pt idx="11">
                  <c:v>201.05</c:v>
                </c:pt>
                <c:pt idx="12">
                  <c:v>214.79</c:v>
                </c:pt>
                <c:pt idx="13">
                  <c:v>211.79</c:v>
                </c:pt>
                <c:pt idx="14">
                  <c:v>221.68</c:v>
                </c:pt>
                <c:pt idx="15">
                  <c:v>226</c:v>
                </c:pt>
                <c:pt idx="16">
                  <c:v>229.94</c:v>
                </c:pt>
                <c:pt idx="17">
                  <c:v>236.86</c:v>
                </c:pt>
                <c:pt idx="18">
                  <c:v>236.1</c:v>
                </c:pt>
                <c:pt idx="19">
                  <c:v>246.56</c:v>
                </c:pt>
                <c:pt idx="20">
                  <c:v>236.3</c:v>
                </c:pt>
                <c:pt idx="21">
                  <c:v>232.81</c:v>
                </c:pt>
                <c:pt idx="22">
                  <c:v>228.85</c:v>
                </c:pt>
              </c:numCache>
            </c:numRef>
          </c:val>
          <c:extLst>
            <c:ext xmlns:c16="http://schemas.microsoft.com/office/drawing/2014/chart" uri="{C3380CC4-5D6E-409C-BE32-E72D297353CC}">
              <c16:uniqueId val="{00000006-04B3-4821-9FCE-3CE71308292B}"/>
            </c:ext>
          </c:extLst>
        </c:ser>
        <c:ser>
          <c:idx val="7"/>
          <c:order val="7"/>
          <c:tx>
            <c:strRef>
              <c:f>Australia!$X$11</c:f>
              <c:strCache>
                <c:ptCount val="1"/>
                <c:pt idx="0">
                  <c:v>LULUCF</c:v>
                </c:pt>
              </c:strCache>
            </c:strRef>
          </c:tx>
          <c:spPr>
            <a:solidFill>
              <a:schemeClr val="accent1">
                <a:lumMod val="40000"/>
                <a:lumOff val="60000"/>
              </a:schemeClr>
            </a:solidFill>
            <a:ln>
              <a:noFill/>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Australia!$Y$11:$AU$11</c:f>
              <c:numCache>
                <c:formatCode>#,##0</c:formatCode>
                <c:ptCount val="23"/>
                <c:pt idx="0">
                  <c:v>22.349799999999998</c:v>
                </c:pt>
                <c:pt idx="1">
                  <c:v>15.647500000000001</c:v>
                </c:pt>
                <c:pt idx="2">
                  <c:v>15.6555</c:v>
                </c:pt>
                <c:pt idx="3">
                  <c:v>15.663500000000001</c:v>
                </c:pt>
                <c:pt idx="4">
                  <c:v>15.6715</c:v>
                </c:pt>
                <c:pt idx="5">
                  <c:v>15.679600000000001</c:v>
                </c:pt>
                <c:pt idx="6">
                  <c:v>16.748699999999999</c:v>
                </c:pt>
                <c:pt idx="7">
                  <c:v>19.277699999999999</c:v>
                </c:pt>
                <c:pt idx="8">
                  <c:v>17.476900000000001</c:v>
                </c:pt>
                <c:pt idx="9">
                  <c:v>18.7087</c:v>
                </c:pt>
                <c:pt idx="10">
                  <c:v>14.364599999999999</c:v>
                </c:pt>
                <c:pt idx="11">
                  <c:v>50.921300000000002</c:v>
                </c:pt>
                <c:pt idx="12">
                  <c:v>52.784399999999998</c:v>
                </c:pt>
                <c:pt idx="13">
                  <c:v>59.462299999999999</c:v>
                </c:pt>
                <c:pt idx="14">
                  <c:v>49.093600000000002</c:v>
                </c:pt>
                <c:pt idx="15">
                  <c:v>48.798400000000001</c:v>
                </c:pt>
                <c:pt idx="16">
                  <c:v>35.981999999999999</c:v>
                </c:pt>
                <c:pt idx="17">
                  <c:v>31.6297</c:v>
                </c:pt>
                <c:pt idx="18">
                  <c:v>29.680199999999999</c:v>
                </c:pt>
                <c:pt idx="19">
                  <c:v>34.927500000000002</c:v>
                </c:pt>
                <c:pt idx="20">
                  <c:v>32.718499999999999</c:v>
                </c:pt>
                <c:pt idx="21">
                  <c:v>34.837600000000002</c:v>
                </c:pt>
                <c:pt idx="22">
                  <c:v>36.823700000000002</c:v>
                </c:pt>
              </c:numCache>
            </c:numRef>
          </c:val>
          <c:extLst>
            <c:ext xmlns:c16="http://schemas.microsoft.com/office/drawing/2014/chart" uri="{C3380CC4-5D6E-409C-BE32-E72D297353CC}">
              <c16:uniqueId val="{00000007-04B3-4821-9FCE-3CE71308292B}"/>
            </c:ext>
          </c:extLst>
        </c:ser>
        <c:ser>
          <c:idx val="8"/>
          <c:order val="8"/>
          <c:tx>
            <c:strRef>
              <c:f>Australia!$X$12</c:f>
              <c:strCache>
                <c:ptCount val="1"/>
                <c:pt idx="0">
                  <c:v>Emission from the consumption of fuel exports</c:v>
                </c:pt>
              </c:strCache>
            </c:strRef>
          </c:tx>
          <c:spPr>
            <a:noFill/>
            <a:ln w="9525">
              <a:solidFill>
                <a:schemeClr val="tx1"/>
              </a:solidFill>
              <a:prstDash val="dash"/>
            </a:ln>
            <a:effectLst/>
          </c:spPr>
          <c:cat>
            <c:numRef>
              <c:f>Australia!$Y$3:$AU$3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Australia!$Y$12:$AU$12</c:f>
              <c:numCache>
                <c:formatCode>#,##0</c:formatCode>
                <c:ptCount val="23"/>
                <c:pt idx="0">
                  <c:v>263.55778153876906</c:v>
                </c:pt>
                <c:pt idx="1">
                  <c:v>295.38062245275944</c:v>
                </c:pt>
                <c:pt idx="2">
                  <c:v>320.28451561424259</c:v>
                </c:pt>
                <c:pt idx="3">
                  <c:v>315.74733282092882</c:v>
                </c:pt>
                <c:pt idx="4">
                  <c:v>316.29783203516484</c:v>
                </c:pt>
                <c:pt idx="5">
                  <c:v>340.21615990313325</c:v>
                </c:pt>
                <c:pt idx="6">
                  <c:v>342.22927542217235</c:v>
                </c:pt>
                <c:pt idx="7">
                  <c:v>383.6520830821255</c:v>
                </c:pt>
                <c:pt idx="8">
                  <c:v>395.4324271571142</c:v>
                </c:pt>
                <c:pt idx="9">
                  <c:v>407.20124546623077</c:v>
                </c:pt>
                <c:pt idx="10">
                  <c:v>424.76835871582369</c:v>
                </c:pt>
                <c:pt idx="11">
                  <c:v>505.97087465259608</c:v>
                </c:pt>
                <c:pt idx="12">
                  <c:v>513.92859594948277</c:v>
                </c:pt>
                <c:pt idx="13">
                  <c:v>532.60826293326124</c:v>
                </c:pt>
                <c:pt idx="14">
                  <c:v>537.95824971456511</c:v>
                </c:pt>
                <c:pt idx="15">
                  <c:v>567.83311735669395</c:v>
                </c:pt>
                <c:pt idx="16">
                  <c:v>567.60600239847804</c:v>
                </c:pt>
                <c:pt idx="17">
                  <c:v>589.04039858391832</c:v>
                </c:pt>
                <c:pt idx="18">
                  <c:v>605.17035223736252</c:v>
                </c:pt>
                <c:pt idx="19">
                  <c:v>650.27596023258741</c:v>
                </c:pt>
                <c:pt idx="20">
                  <c:v>692.91696883073621</c:v>
                </c:pt>
                <c:pt idx="21">
                  <c:v>676.95089476265821</c:v>
                </c:pt>
                <c:pt idx="22">
                  <c:v>757.22273382817355</c:v>
                </c:pt>
              </c:numCache>
            </c:numRef>
          </c:val>
          <c:extLst>
            <c:ext xmlns:c16="http://schemas.microsoft.com/office/drawing/2014/chart" uri="{C3380CC4-5D6E-409C-BE32-E72D297353CC}">
              <c16:uniqueId val="{00000008-04B3-4821-9FCE-3CE71308292B}"/>
            </c:ext>
          </c:extLst>
        </c:ser>
        <c:dLbls>
          <c:showLegendKey val="0"/>
          <c:showVal val="0"/>
          <c:showCatName val="0"/>
          <c:showSerName val="0"/>
          <c:showPercent val="0"/>
          <c:showBubbleSize val="0"/>
        </c:dLbls>
        <c:axId val="527564920"/>
        <c:axId val="527556064"/>
      </c:areaChart>
      <c:dateAx>
        <c:axId val="527564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556064"/>
        <c:crosses val="autoZero"/>
        <c:auto val="0"/>
        <c:lblOffset val="100"/>
        <c:baseTimeUnit val="days"/>
        <c:majorUnit val="5"/>
        <c:majorTimeUnit val="days"/>
      </c:dateAx>
      <c:valAx>
        <c:axId val="5275560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5649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v>BAU</c:v>
          </c:tx>
          <c:spPr>
            <a:solidFill>
              <a:schemeClr val="bg2">
                <a:lumMod val="75000"/>
              </a:schemeClr>
            </a:solidFill>
            <a:ln w="25400">
              <a:solidFill>
                <a:srgbClr val="FF0000"/>
              </a:solidFill>
            </a:ln>
            <a:effectLst/>
          </c:spPr>
          <c:cat>
            <c:strLit>
              <c:ptCount val="5"/>
              <c:pt idx="0">
                <c:v>2016</c:v>
              </c:pt>
              <c:pt idx="1">
                <c:v>2020</c:v>
              </c:pt>
              <c:pt idx="2">
                <c:v>2025</c:v>
              </c:pt>
              <c:pt idx="3">
                <c:v>2030</c:v>
              </c:pt>
              <c:pt idx="4">
                <c:v>2035</c:v>
              </c:pt>
              <c:extLst>
                <c:ext xmlns:c15="http://schemas.microsoft.com/office/drawing/2012/chart" uri="{02D57815-91ED-43cb-92C2-25804820EDAC}">
                  <c15:autoCat val="1"/>
                </c:ext>
              </c:extLst>
            </c:strLit>
          </c:cat>
          <c:val>
            <c:numRef>
              <c:f>Sheet1!$F$6:$Y$6</c:f>
              <c:numCache>
                <c:formatCode>#,##0</c:formatCode>
                <c:ptCount val="5"/>
                <c:pt idx="0">
                  <c:v>195.55927929488666</c:v>
                </c:pt>
                <c:pt idx="1">
                  <c:v>192.25331333249002</c:v>
                </c:pt>
                <c:pt idx="2">
                  <c:v>204.05792620194771</c:v>
                </c:pt>
                <c:pt idx="3">
                  <c:v>196.73048852726032</c:v>
                </c:pt>
                <c:pt idx="4">
                  <c:v>213.13202267176436</c:v>
                </c:pt>
              </c:numCache>
              <c:extLst/>
            </c:numRef>
          </c:val>
          <c:extLst>
            <c:ext xmlns:c16="http://schemas.microsoft.com/office/drawing/2014/chart" uri="{C3380CC4-5D6E-409C-BE32-E72D297353CC}">
              <c16:uniqueId val="{00000000-5A09-4CE9-82C0-F23E6C8B2E47}"/>
            </c:ext>
          </c:extLst>
        </c:ser>
        <c:ser>
          <c:idx val="0"/>
          <c:order val="1"/>
          <c:tx>
            <c:v>WB2DC</c:v>
          </c:tx>
          <c:spPr>
            <a:solidFill>
              <a:schemeClr val="accent4">
                <a:lumMod val="60000"/>
                <a:lumOff val="40000"/>
              </a:schemeClr>
            </a:solidFill>
            <a:ln w="28575">
              <a:solidFill>
                <a:srgbClr val="0070C0"/>
              </a:solidFill>
            </a:ln>
            <a:effectLst/>
          </c:spPr>
          <c:cat>
            <c:numRef>
              <c:f>Sheet1!$F$3:$Y$3</c:f>
              <c:numCache>
                <c:formatCode>General</c:formatCode>
                <c:ptCount val="5"/>
                <c:pt idx="0">
                  <c:v>2016</c:v>
                </c:pt>
                <c:pt idx="1">
                  <c:v>2020</c:v>
                </c:pt>
                <c:pt idx="2">
                  <c:v>2025</c:v>
                </c:pt>
                <c:pt idx="3">
                  <c:v>2030</c:v>
                </c:pt>
                <c:pt idx="4">
                  <c:v>2035</c:v>
                </c:pt>
              </c:numCache>
              <c:extLst/>
            </c:numRef>
          </c:cat>
          <c:val>
            <c:numRef>
              <c:f>Sheet1!$F$5:$Y$5</c:f>
              <c:numCache>
                <c:formatCode>#,##0</c:formatCode>
                <c:ptCount val="5"/>
                <c:pt idx="0">
                  <c:v>195.55927929488666</c:v>
                </c:pt>
                <c:pt idx="1">
                  <c:v>119.83701429959115</c:v>
                </c:pt>
                <c:pt idx="2">
                  <c:v>80.59472091956718</c:v>
                </c:pt>
                <c:pt idx="3">
                  <c:v>51.420088516558074</c:v>
                </c:pt>
                <c:pt idx="4">
                  <c:v>55.70701091395194</c:v>
                </c:pt>
              </c:numCache>
              <c:extLst/>
            </c:numRef>
          </c:val>
          <c:extLst>
            <c:ext xmlns:c16="http://schemas.microsoft.com/office/drawing/2014/chart" uri="{C3380CC4-5D6E-409C-BE32-E72D297353CC}">
              <c16:uniqueId val="{00000001-5A09-4CE9-82C0-F23E6C8B2E47}"/>
            </c:ext>
          </c:extLst>
        </c:ser>
        <c:dLbls>
          <c:showLegendKey val="0"/>
          <c:showVal val="0"/>
          <c:showCatName val="0"/>
          <c:showSerName val="0"/>
          <c:showPercent val="0"/>
          <c:showBubbleSize val="0"/>
        </c:dLbls>
        <c:axId val="1600773712"/>
        <c:axId val="905399823"/>
      </c:areaChart>
      <c:catAx>
        <c:axId val="160077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399823"/>
        <c:crosses val="autoZero"/>
        <c:auto val="0"/>
        <c:lblAlgn val="ctr"/>
        <c:lblOffset val="100"/>
        <c:noMultiLvlLbl val="0"/>
      </c:catAx>
      <c:valAx>
        <c:axId val="905399823"/>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00773712"/>
        <c:crossesAt val="1"/>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'variables overview'!$B$2</c:f>
              <c:strCache>
                <c:ptCount val="1"/>
                <c:pt idx="0">
                  <c:v>BAU</c:v>
                </c:pt>
              </c:strCache>
            </c:strRef>
          </c:tx>
          <c:spPr>
            <a:ln w="28575" cap="rnd">
              <a:solidFill>
                <a:srgbClr val="FF0000"/>
              </a:solidFill>
              <a:round/>
            </a:ln>
            <a:effectLst/>
          </c:spPr>
          <c:marker>
            <c:symbol val="none"/>
          </c:marker>
          <c:cat>
            <c:numRef>
              <c:f>'variables overview'!$A$3:$A$25</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'variables overview'!$B$3:$B$25</c:f>
              <c:numCache>
                <c:formatCode>_-* #,##0_-;\-* #,##0_-;_-* "-"??_-;_-@_-</c:formatCode>
                <c:ptCount val="23"/>
                <c:pt idx="0">
                  <c:v>6.7653174849738589</c:v>
                </c:pt>
                <c:pt idx="1">
                  <c:v>11.485697893011887</c:v>
                </c:pt>
                <c:pt idx="2">
                  <c:v>16.371973195174807</c:v>
                </c:pt>
                <c:pt idx="3">
                  <c:v>18.394307170307524</c:v>
                </c:pt>
                <c:pt idx="4">
                  <c:v>19.465858338267033</c:v>
                </c:pt>
                <c:pt idx="5">
                  <c:v>24.455576351179815</c:v>
                </c:pt>
                <c:pt idx="6">
                  <c:v>24.250345194471432</c:v>
                </c:pt>
                <c:pt idx="7">
                  <c:v>27.093449562141757</c:v>
                </c:pt>
                <c:pt idx="8">
                  <c:v>29.396291199019771</c:v>
                </c:pt>
                <c:pt idx="9">
                  <c:v>32.613521399500911</c:v>
                </c:pt>
                <c:pt idx="10">
                  <c:v>35.732560725105856</c:v>
                </c:pt>
                <c:pt idx="11">
                  <c:v>36.822211189675244</c:v>
                </c:pt>
                <c:pt idx="12">
                  <c:v>37.301713455950541</c:v>
                </c:pt>
                <c:pt idx="13">
                  <c:v>39.756940761587558</c:v>
                </c:pt>
                <c:pt idx="14">
                  <c:v>40.544295543104241</c:v>
                </c:pt>
                <c:pt idx="15">
                  <c:v>40.825576215490955</c:v>
                </c:pt>
                <c:pt idx="16">
                  <c:v>39.556565321857491</c:v>
                </c:pt>
                <c:pt idx="17">
                  <c:v>40.553109765284113</c:v>
                </c:pt>
                <c:pt idx="18">
                  <c:v>42.826457194585913</c:v>
                </c:pt>
                <c:pt idx="19">
                  <c:v>43.408914588536177</c:v>
                </c:pt>
                <c:pt idx="20">
                  <c:v>44.769609820824869</c:v>
                </c:pt>
                <c:pt idx="21">
                  <c:v>45.189201973270286</c:v>
                </c:pt>
                <c:pt idx="22">
                  <c:v>45.37616681825078</c:v>
                </c:pt>
              </c:numCache>
            </c:numRef>
          </c:val>
          <c:smooth val="0"/>
          <c:extLst>
            <c:ext xmlns:c16="http://schemas.microsoft.com/office/drawing/2014/chart" uri="{C3380CC4-5D6E-409C-BE32-E72D297353CC}">
              <c16:uniqueId val="{00000000-3180-4BFE-96B5-58596AB69788}"/>
            </c:ext>
          </c:extLst>
        </c:ser>
        <c:ser>
          <c:idx val="1"/>
          <c:order val="1"/>
          <c:tx>
            <c:strRef>
              <c:f>'variables overview'!$C$2</c:f>
              <c:strCache>
                <c:ptCount val="1"/>
                <c:pt idx="0">
                  <c:v>WB2DC</c:v>
                </c:pt>
              </c:strCache>
            </c:strRef>
          </c:tx>
          <c:spPr>
            <a:ln w="28575" cap="rnd">
              <a:solidFill>
                <a:srgbClr val="0070C0"/>
              </a:solidFill>
              <a:round/>
            </a:ln>
            <a:effectLst/>
          </c:spPr>
          <c:marker>
            <c:symbol val="none"/>
          </c:marker>
          <c:cat>
            <c:numRef>
              <c:f>'variables overview'!$A$3:$A$25</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'variables overview'!$C$3:$C$25</c:f>
              <c:numCache>
                <c:formatCode>_-* #,##0_-;\-* #,##0_-;_-* "-"??_-;_-@_-</c:formatCode>
                <c:ptCount val="23"/>
                <c:pt idx="0">
                  <c:v>2.5527149922579189</c:v>
                </c:pt>
                <c:pt idx="1">
                  <c:v>11.430467485761906</c:v>
                </c:pt>
                <c:pt idx="2">
                  <c:v>16.378836747450471</c:v>
                </c:pt>
                <c:pt idx="3">
                  <c:v>18.053505046985102</c:v>
                </c:pt>
                <c:pt idx="4">
                  <c:v>17.667171118481015</c:v>
                </c:pt>
                <c:pt idx="5">
                  <c:v>24.382894346461629</c:v>
                </c:pt>
                <c:pt idx="6">
                  <c:v>24.232413452635232</c:v>
                </c:pt>
                <c:pt idx="7">
                  <c:v>25.807559078662123</c:v>
                </c:pt>
                <c:pt idx="8">
                  <c:v>29.407322332385469</c:v>
                </c:pt>
                <c:pt idx="9">
                  <c:v>32.568528045182163</c:v>
                </c:pt>
                <c:pt idx="10">
                  <c:v>35.788958926931606</c:v>
                </c:pt>
                <c:pt idx="11">
                  <c:v>36.89647483355904</c:v>
                </c:pt>
                <c:pt idx="12">
                  <c:v>37.30858572210056</c:v>
                </c:pt>
                <c:pt idx="13">
                  <c:v>39.719572633907802</c:v>
                </c:pt>
                <c:pt idx="14">
                  <c:v>40.565024303281007</c:v>
                </c:pt>
                <c:pt idx="15">
                  <c:v>40.618510446460384</c:v>
                </c:pt>
                <c:pt idx="16">
                  <c:v>39.547227532795347</c:v>
                </c:pt>
                <c:pt idx="17">
                  <c:v>40.257439499333636</c:v>
                </c:pt>
                <c:pt idx="18">
                  <c:v>41.990433247299841</c:v>
                </c:pt>
                <c:pt idx="19">
                  <c:v>43.451269318633024</c:v>
                </c:pt>
                <c:pt idx="20">
                  <c:v>44.547470373605393</c:v>
                </c:pt>
                <c:pt idx="21">
                  <c:v>45.191255803599269</c:v>
                </c:pt>
                <c:pt idx="22">
                  <c:v>45.464799734493688</c:v>
                </c:pt>
              </c:numCache>
            </c:numRef>
          </c:val>
          <c:smooth val="0"/>
          <c:extLst>
            <c:ext xmlns:c16="http://schemas.microsoft.com/office/drawing/2014/chart" uri="{C3380CC4-5D6E-409C-BE32-E72D297353CC}">
              <c16:uniqueId val="{00000001-3180-4BFE-96B5-58596AB69788}"/>
            </c:ext>
          </c:extLst>
        </c:ser>
        <c:dLbls>
          <c:showLegendKey val="0"/>
          <c:showVal val="0"/>
          <c:showCatName val="0"/>
          <c:showSerName val="0"/>
          <c:showPercent val="0"/>
          <c:showBubbleSize val="0"/>
        </c:dLbls>
        <c:smooth val="0"/>
        <c:axId val="1340486048"/>
        <c:axId val="1340489000"/>
      </c:lineChart>
      <c:catAx>
        <c:axId val="13404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340489000"/>
        <c:crosses val="autoZero"/>
        <c:auto val="1"/>
        <c:lblAlgn val="ctr"/>
        <c:lblOffset val="100"/>
        <c:noMultiLvlLbl val="0"/>
      </c:catAx>
      <c:valAx>
        <c:axId val="1340489000"/>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US"/>
          </a:p>
        </c:txPr>
        <c:crossAx val="1340486048"/>
        <c:crosses val="autoZero"/>
        <c:crossBetween val="between"/>
        <c:majorUnit val="10"/>
      </c:valAx>
    </c:plotArea>
    <c:plotVisOnly val="1"/>
    <c:dispBlanksAs val="gap"/>
    <c:showDLblsOverMax val="0"/>
    <c:extLst/>
  </c:chart>
  <c:spPr>
    <a:solidFill>
      <a:schemeClr val="bg1"/>
    </a:solidFill>
    <a:ln w="9525" cap="flat" cmpd="sng" algn="ctr">
      <a:noFill/>
      <a:round/>
    </a:ln>
    <a:effectLst/>
  </c:spPr>
  <c:txPr>
    <a:bodyPr/>
    <a:lstStyle/>
    <a:p>
      <a:pPr>
        <a:defRPr>
          <a:latin typeface="Candara" panose="020E0502030303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'weighted marginal price'!$M$1</c:f>
              <c:strCache>
                <c:ptCount val="1"/>
                <c:pt idx="0">
                  <c:v>BAU</c:v>
                </c:pt>
              </c:strCache>
            </c:strRef>
          </c:tx>
          <c:spPr>
            <a:ln w="28575" cap="rnd">
              <a:solidFill>
                <a:srgbClr val="FF0000"/>
              </a:solidFill>
              <a:round/>
            </a:ln>
            <a:effectLst/>
          </c:spPr>
          <c:marker>
            <c:symbol val="none"/>
          </c:marker>
          <c:cat>
            <c:numRef>
              <c:f>'weighted marginal price'!$L$2:$L$24</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'weighted marginal price'!$M$2:$M$24</c:f>
              <c:numCache>
                <c:formatCode>_-* #,##0.0_-;\-* #,##0.0_-;_-* "-"??_-;_-@_-</c:formatCode>
                <c:ptCount val="23"/>
                <c:pt idx="0">
                  <c:v>4.3195549346011335</c:v>
                </c:pt>
                <c:pt idx="1">
                  <c:v>3.934711630503263</c:v>
                </c:pt>
                <c:pt idx="2">
                  <c:v>3.5752935874576113</c:v>
                </c:pt>
                <c:pt idx="3">
                  <c:v>3.6898686930779974</c:v>
                </c:pt>
                <c:pt idx="4">
                  <c:v>3.8012828018398479</c:v>
                </c:pt>
                <c:pt idx="5">
                  <c:v>5.0155641271785676</c:v>
                </c:pt>
                <c:pt idx="6">
                  <c:v>4.9539008110981442</c:v>
                </c:pt>
                <c:pt idx="7">
                  <c:v>5.3024526575026067</c:v>
                </c:pt>
                <c:pt idx="8">
                  <c:v>5.0015328147910152</c:v>
                </c:pt>
                <c:pt idx="9">
                  <c:v>5.2701456006378784</c:v>
                </c:pt>
                <c:pt idx="10">
                  <c:v>6.129561793054001</c:v>
                </c:pt>
                <c:pt idx="11">
                  <c:v>5.4128569055331095</c:v>
                </c:pt>
                <c:pt idx="12">
                  <c:v>5.3158756318267484</c:v>
                </c:pt>
                <c:pt idx="13">
                  <c:v>5.3408025583163656</c:v>
                </c:pt>
                <c:pt idx="14">
                  <c:v>5.6489162110823887</c:v>
                </c:pt>
                <c:pt idx="15">
                  <c:v>7.713501086117736</c:v>
                </c:pt>
                <c:pt idx="16">
                  <c:v>8.641000444363117</c:v>
                </c:pt>
                <c:pt idx="17">
                  <c:v>9.0162662503817241</c:v>
                </c:pt>
                <c:pt idx="18">
                  <c:v>9.297708327051085</c:v>
                </c:pt>
                <c:pt idx="19">
                  <c:v>9.8157423612301962</c:v>
                </c:pt>
                <c:pt idx="20">
                  <c:v>10.123783276961792</c:v>
                </c:pt>
                <c:pt idx="21">
                  <c:v>10.471284965153922</c:v>
                </c:pt>
                <c:pt idx="22">
                  <c:v>10.671533688896549</c:v>
                </c:pt>
              </c:numCache>
            </c:numRef>
          </c:val>
          <c:smooth val="0"/>
          <c:extLst>
            <c:ext xmlns:c16="http://schemas.microsoft.com/office/drawing/2014/chart" uri="{C3380CC4-5D6E-409C-BE32-E72D297353CC}">
              <c16:uniqueId val="{00000000-7764-476F-B037-49BB560DD244}"/>
            </c:ext>
          </c:extLst>
        </c:ser>
        <c:ser>
          <c:idx val="1"/>
          <c:order val="1"/>
          <c:tx>
            <c:strRef>
              <c:f>'weighted marginal price'!$N$1</c:f>
              <c:strCache>
                <c:ptCount val="1"/>
                <c:pt idx="0">
                  <c:v>WB2DC</c:v>
                </c:pt>
              </c:strCache>
            </c:strRef>
          </c:tx>
          <c:spPr>
            <a:ln w="28575" cap="rnd">
              <a:solidFill>
                <a:srgbClr val="0070C0"/>
              </a:solidFill>
              <a:round/>
            </a:ln>
            <a:effectLst/>
          </c:spPr>
          <c:marker>
            <c:symbol val="none"/>
          </c:marker>
          <c:cat>
            <c:numRef>
              <c:f>'weighted marginal price'!$L$2:$L$24</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'weighted marginal price'!$N$2:$N$24</c:f>
              <c:numCache>
                <c:formatCode>_-* #,##0.0_-;\-* #,##0.0_-;_-* "-"??_-;_-@_-</c:formatCode>
                <c:ptCount val="23"/>
                <c:pt idx="0">
                  <c:v>4.3386605500266988</c:v>
                </c:pt>
                <c:pt idx="1">
                  <c:v>3.6334934432375388</c:v>
                </c:pt>
                <c:pt idx="2">
                  <c:v>3.5567938937518919</c:v>
                </c:pt>
                <c:pt idx="3">
                  <c:v>3.8444517554565967</c:v>
                </c:pt>
                <c:pt idx="4">
                  <c:v>3.9230565828304576</c:v>
                </c:pt>
                <c:pt idx="5">
                  <c:v>3.8813879115553123</c:v>
                </c:pt>
                <c:pt idx="6">
                  <c:v>3.9321580743222628</c:v>
                </c:pt>
                <c:pt idx="7">
                  <c:v>4.0790164826659714</c:v>
                </c:pt>
                <c:pt idx="8">
                  <c:v>4.2583432584691998</c:v>
                </c:pt>
                <c:pt idx="9">
                  <c:v>4.4003364158518696</c:v>
                </c:pt>
                <c:pt idx="10">
                  <c:v>4.5164398722309631</c:v>
                </c:pt>
                <c:pt idx="11">
                  <c:v>4.6912662933950937</c:v>
                </c:pt>
                <c:pt idx="12">
                  <c:v>4.8905624114169584</c:v>
                </c:pt>
                <c:pt idx="13">
                  <c:v>5.080170305798176</c:v>
                </c:pt>
                <c:pt idx="14">
                  <c:v>5.4473517088121444</c:v>
                </c:pt>
                <c:pt idx="15">
                  <c:v>5.6581672192456614</c:v>
                </c:pt>
                <c:pt idx="16">
                  <c:v>5.4351959350379859</c:v>
                </c:pt>
                <c:pt idx="17">
                  <c:v>5.6987948519393594</c:v>
                </c:pt>
                <c:pt idx="18">
                  <c:v>5.5543699169676621</c:v>
                </c:pt>
                <c:pt idx="19">
                  <c:v>5.7497077868790027</c:v>
                </c:pt>
                <c:pt idx="20">
                  <c:v>5.5851361701296458</c:v>
                </c:pt>
                <c:pt idx="21">
                  <c:v>5.7591274913483286</c:v>
                </c:pt>
                <c:pt idx="22">
                  <c:v>5.9151687521563421</c:v>
                </c:pt>
              </c:numCache>
            </c:numRef>
          </c:val>
          <c:smooth val="0"/>
          <c:extLst>
            <c:ext xmlns:c16="http://schemas.microsoft.com/office/drawing/2014/chart" uri="{C3380CC4-5D6E-409C-BE32-E72D297353CC}">
              <c16:uniqueId val="{00000001-7764-476F-B037-49BB560DD244}"/>
            </c:ext>
          </c:extLst>
        </c:ser>
        <c:dLbls>
          <c:showLegendKey val="0"/>
          <c:showVal val="0"/>
          <c:showCatName val="0"/>
          <c:showSerName val="0"/>
          <c:showPercent val="0"/>
          <c:showBubbleSize val="0"/>
        </c:dLbls>
        <c:smooth val="0"/>
        <c:axId val="1340486048"/>
        <c:axId val="1340489000"/>
      </c:lineChart>
      <c:catAx>
        <c:axId val="13404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340489000"/>
        <c:crosses val="autoZero"/>
        <c:auto val="1"/>
        <c:lblAlgn val="ctr"/>
        <c:lblOffset val="100"/>
        <c:noMultiLvlLbl val="0"/>
      </c:catAx>
      <c:valAx>
        <c:axId val="1340489000"/>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US"/>
          </a:p>
        </c:txPr>
        <c:crossAx val="134048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andara" panose="020E0502030303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21081789172573E-2"/>
          <c:y val="6.8400426181600055E-2"/>
          <c:w val="0.94210946561049846"/>
          <c:h val="0.64613911255208567"/>
        </c:manualLayout>
      </c:layout>
      <c:lineChart>
        <c:grouping val="standard"/>
        <c:varyColors val="0"/>
        <c:ser>
          <c:idx val="8"/>
          <c:order val="0"/>
          <c:tx>
            <c:strRef>
              <c:f>'Met coal demand'!$A$112</c:f>
              <c:strCache>
                <c:ptCount val="1"/>
                <c:pt idx="0">
                  <c:v>Total seaborne market - BAU</c:v>
                </c:pt>
              </c:strCache>
            </c:strRef>
          </c:tx>
          <c:spPr>
            <a:ln w="28575" cap="rnd">
              <a:solidFill>
                <a:srgbClr val="FF0000"/>
              </a:solidFill>
              <a:round/>
            </a:ln>
            <a:effectLst/>
          </c:spPr>
          <c:marker>
            <c:symbol val="none"/>
          </c:marker>
          <c:cat>
            <c:numRef>
              <c:f>'IO demand'!$L$3:$AR$3</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'Met coal demand'!$L$112:$AR$112</c:f>
              <c:numCache>
                <c:formatCode>#,##0</c:formatCode>
                <c:ptCount val="33"/>
                <c:pt idx="0">
                  <c:v>355635.23725183494</c:v>
                </c:pt>
                <c:pt idx="1">
                  <c:v>376576.12651356717</c:v>
                </c:pt>
                <c:pt idx="2">
                  <c:v>406146.86400616687</c:v>
                </c:pt>
                <c:pt idx="3">
                  <c:v>426616.42879280442</c:v>
                </c:pt>
                <c:pt idx="4">
                  <c:v>434723.67523741542</c:v>
                </c:pt>
                <c:pt idx="5">
                  <c:v>443576.47350701538</c:v>
                </c:pt>
                <c:pt idx="6">
                  <c:v>452728.50113123335</c:v>
                </c:pt>
                <c:pt idx="7">
                  <c:v>463544.53990980459</c:v>
                </c:pt>
                <c:pt idx="8">
                  <c:v>463707.1245303622</c:v>
                </c:pt>
                <c:pt idx="9">
                  <c:v>463618.81665859703</c:v>
                </c:pt>
                <c:pt idx="10">
                  <c:v>463817.57391028281</c:v>
                </c:pt>
                <c:pt idx="11">
                  <c:v>472418.96274140279</c:v>
                </c:pt>
                <c:pt idx="12">
                  <c:v>474363.87567359407</c:v>
                </c:pt>
                <c:pt idx="13">
                  <c:v>475956.71837910783</c:v>
                </c:pt>
                <c:pt idx="14">
                  <c:v>477818.74772400717</c:v>
                </c:pt>
                <c:pt idx="15">
                  <c:v>480152.74239917088</c:v>
                </c:pt>
                <c:pt idx="16">
                  <c:v>483160.83218864608</c:v>
                </c:pt>
                <c:pt idx="17">
                  <c:v>486862.07867448736</c:v>
                </c:pt>
                <c:pt idx="18">
                  <c:v>489985.19617876125</c:v>
                </c:pt>
                <c:pt idx="19">
                  <c:v>494395.86772123643</c:v>
                </c:pt>
                <c:pt idx="20">
                  <c:v>500484.54598782473</c:v>
                </c:pt>
                <c:pt idx="21">
                  <c:v>505508.28453051968</c:v>
                </c:pt>
                <c:pt idx="22">
                  <c:v>510782.08946041571</c:v>
                </c:pt>
                <c:pt idx="23">
                  <c:v>516884.77061104495</c:v>
                </c:pt>
                <c:pt idx="24">
                  <c:v>523658.49363003747</c:v>
                </c:pt>
                <c:pt idx="25">
                  <c:v>531315.65534137038</c:v>
                </c:pt>
                <c:pt idx="26">
                  <c:v>539332.12559259497</c:v>
                </c:pt>
                <c:pt idx="27">
                  <c:v>548476.47646254767</c:v>
                </c:pt>
                <c:pt idx="28">
                  <c:v>557858.53298746957</c:v>
                </c:pt>
                <c:pt idx="29">
                  <c:v>567765.85166681814</c:v>
                </c:pt>
                <c:pt idx="30">
                  <c:v>578948.02984540956</c:v>
                </c:pt>
                <c:pt idx="31">
                  <c:v>593422.87679469399</c:v>
                </c:pt>
                <c:pt idx="32">
                  <c:v>612404.8238039423</c:v>
                </c:pt>
              </c:numCache>
            </c:numRef>
          </c:val>
          <c:smooth val="1"/>
          <c:extLst>
            <c:ext xmlns:c16="http://schemas.microsoft.com/office/drawing/2014/chart" uri="{C3380CC4-5D6E-409C-BE32-E72D297353CC}">
              <c16:uniqueId val="{00000001-BB41-49B1-9562-AF268095AD9B}"/>
            </c:ext>
          </c:extLst>
        </c:ser>
        <c:ser>
          <c:idx val="7"/>
          <c:order val="1"/>
          <c:tx>
            <c:strRef>
              <c:f>'Met coal demand'!$A$113</c:f>
              <c:strCache>
                <c:ptCount val="1"/>
                <c:pt idx="0">
                  <c:v>Total seaborne market - CES</c:v>
                </c:pt>
              </c:strCache>
            </c:strRef>
          </c:tx>
          <c:spPr>
            <a:ln w="28575" cap="rnd">
              <a:solidFill>
                <a:srgbClr val="0070C0"/>
              </a:solidFill>
              <a:round/>
            </a:ln>
            <a:effectLst/>
          </c:spPr>
          <c:marker>
            <c:symbol val="none"/>
          </c:marker>
          <c:cat>
            <c:numRef>
              <c:f>'IO demand'!$L$3:$AR$3</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'Met coal demand'!$L$113:$AR$113</c:f>
              <c:numCache>
                <c:formatCode>#,##0</c:formatCode>
                <c:ptCount val="33"/>
                <c:pt idx="0">
                  <c:v>353576.30815175426</c:v>
                </c:pt>
                <c:pt idx="1">
                  <c:v>370480.7292216405</c:v>
                </c:pt>
                <c:pt idx="2">
                  <c:v>397227.27591981582</c:v>
                </c:pt>
                <c:pt idx="3">
                  <c:v>414766.54320176534</c:v>
                </c:pt>
                <c:pt idx="4">
                  <c:v>418666.45419725834</c:v>
                </c:pt>
                <c:pt idx="5">
                  <c:v>424194.89507200784</c:v>
                </c:pt>
                <c:pt idx="6">
                  <c:v>427384.62677718402</c:v>
                </c:pt>
                <c:pt idx="7">
                  <c:v>432057.27237694594</c:v>
                </c:pt>
                <c:pt idx="8">
                  <c:v>420833.33653296268</c:v>
                </c:pt>
                <c:pt idx="9">
                  <c:v>410136.50622632663</c:v>
                </c:pt>
                <c:pt idx="10">
                  <c:v>399923.80742504937</c:v>
                </c:pt>
                <c:pt idx="11">
                  <c:v>397076.64341467497</c:v>
                </c:pt>
                <c:pt idx="12">
                  <c:v>380233.36602412775</c:v>
                </c:pt>
                <c:pt idx="13">
                  <c:v>370840.58236925054</c:v>
                </c:pt>
                <c:pt idx="14">
                  <c:v>361555.87960668624</c:v>
                </c:pt>
                <c:pt idx="15">
                  <c:v>352309.01950653543</c:v>
                </c:pt>
                <c:pt idx="16">
                  <c:v>343473.04319102253</c:v>
                </c:pt>
                <c:pt idx="17">
                  <c:v>334934.04154130101</c:v>
                </c:pt>
                <c:pt idx="18">
                  <c:v>326100.14898676629</c:v>
                </c:pt>
                <c:pt idx="19">
                  <c:v>319326.44035183085</c:v>
                </c:pt>
                <c:pt idx="20">
                  <c:v>323412.46942930639</c:v>
                </c:pt>
                <c:pt idx="21">
                  <c:v>327485.08253073698</c:v>
                </c:pt>
                <c:pt idx="22">
                  <c:v>331120.96210453135</c:v>
                </c:pt>
                <c:pt idx="23">
                  <c:v>333351.51720160653</c:v>
                </c:pt>
                <c:pt idx="24">
                  <c:v>333707.36308595137</c:v>
                </c:pt>
                <c:pt idx="25">
                  <c:v>332063.17877861962</c:v>
                </c:pt>
                <c:pt idx="26">
                  <c:v>326891.27067872923</c:v>
                </c:pt>
                <c:pt idx="27">
                  <c:v>318733.11156461347</c:v>
                </c:pt>
                <c:pt idx="28">
                  <c:v>302520.07113623916</c:v>
                </c:pt>
                <c:pt idx="29">
                  <c:v>282859.44099921826</c:v>
                </c:pt>
                <c:pt idx="30">
                  <c:v>259093.95010972969</c:v>
                </c:pt>
                <c:pt idx="31">
                  <c:v>232388.72193390393</c:v>
                </c:pt>
                <c:pt idx="32">
                  <c:v>211656.90785246805</c:v>
                </c:pt>
              </c:numCache>
            </c:numRef>
          </c:val>
          <c:smooth val="1"/>
          <c:extLst>
            <c:ext xmlns:c16="http://schemas.microsoft.com/office/drawing/2014/chart" uri="{C3380CC4-5D6E-409C-BE32-E72D297353CC}">
              <c16:uniqueId val="{00000002-BB41-49B1-9562-AF268095AD9B}"/>
            </c:ext>
          </c:extLst>
        </c:ser>
        <c:dLbls>
          <c:showLegendKey val="0"/>
          <c:showVal val="0"/>
          <c:showCatName val="0"/>
          <c:showSerName val="0"/>
          <c:showPercent val="0"/>
          <c:showBubbleSize val="0"/>
        </c:dLbls>
        <c:smooth val="0"/>
        <c:axId val="1748394720"/>
        <c:axId val="1748398000"/>
      </c:lineChart>
      <c:dateAx>
        <c:axId val="17483947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748398000"/>
        <c:crosses val="autoZero"/>
        <c:auto val="0"/>
        <c:lblOffset val="100"/>
        <c:baseTimeUnit val="days"/>
        <c:majorUnit val="5"/>
        <c:majorTimeUnit val="days"/>
      </c:dateAx>
      <c:valAx>
        <c:axId val="1748398000"/>
        <c:scaling>
          <c:orientation val="minMax"/>
          <c:max val="8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48394720"/>
        <c:crosses val="autoZero"/>
        <c:crossBetween val="between"/>
        <c:majorUnit val="200000"/>
      </c:valAx>
      <c:spPr>
        <a:noFill/>
        <a:ln w="25400">
          <a:noFill/>
        </a:ln>
        <a:effectLst/>
      </c:spPr>
    </c:plotArea>
    <c:plotVisOnly val="1"/>
    <c:dispBlanksAs val="gap"/>
    <c:showDLblsOverMax val="0"/>
  </c:chart>
  <c:spPr>
    <a:noFill/>
    <a:ln>
      <a:noFill/>
    </a:ln>
    <a:effectLst/>
  </c:spPr>
  <c:txPr>
    <a:bodyPr/>
    <a:lstStyle/>
    <a:p>
      <a:pPr>
        <a:defRPr sz="7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21081789172573E-2"/>
          <c:y val="6.8400426181600055E-2"/>
          <c:w val="0.94210946561049846"/>
          <c:h val="0.821300701898244"/>
        </c:manualLayout>
      </c:layout>
      <c:lineChart>
        <c:grouping val="standard"/>
        <c:varyColors val="0"/>
        <c:ser>
          <c:idx val="8"/>
          <c:order val="0"/>
          <c:tx>
            <c:strRef>
              <c:f>'IO demand'!$A$112</c:f>
              <c:strCache>
                <c:ptCount val="1"/>
                <c:pt idx="0">
                  <c:v>Total seaborne market - BAU (Incl. India Import)</c:v>
                </c:pt>
              </c:strCache>
            </c:strRef>
          </c:tx>
          <c:spPr>
            <a:ln w="28575" cap="rnd">
              <a:solidFill>
                <a:srgbClr val="FF0000"/>
              </a:solidFill>
              <a:round/>
            </a:ln>
            <a:effectLst/>
          </c:spPr>
          <c:marker>
            <c:symbol val="none"/>
          </c:marker>
          <c:cat>
            <c:numRef>
              <c:f>'IO demand bis'!$L$3:$AR$3</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'IO demand'!$L$112:$AR$112</c:f>
              <c:numCache>
                <c:formatCode>#,##0</c:formatCode>
                <c:ptCount val="33"/>
                <c:pt idx="0">
                  <c:v>1534330.2186478935</c:v>
                </c:pt>
                <c:pt idx="1">
                  <c:v>1569589.2140381669</c:v>
                </c:pt>
                <c:pt idx="2">
                  <c:v>1607885.3649464825</c:v>
                </c:pt>
                <c:pt idx="3">
                  <c:v>1651665.2387851158</c:v>
                </c:pt>
                <c:pt idx="4">
                  <c:v>1659984.9881630416</c:v>
                </c:pt>
                <c:pt idx="5">
                  <c:v>1673646.8338540946</c:v>
                </c:pt>
                <c:pt idx="6">
                  <c:v>1689563.5754605599</c:v>
                </c:pt>
                <c:pt idx="7">
                  <c:v>1730285.5586271284</c:v>
                </c:pt>
                <c:pt idx="8">
                  <c:v>1695161.5228291296</c:v>
                </c:pt>
                <c:pt idx="9">
                  <c:v>1689265.1228937209</c:v>
                </c:pt>
                <c:pt idx="10">
                  <c:v>1686283.4843266031</c:v>
                </c:pt>
                <c:pt idx="11">
                  <c:v>1664381.6144106907</c:v>
                </c:pt>
                <c:pt idx="12">
                  <c:v>1665447.8404866406</c:v>
                </c:pt>
                <c:pt idx="13">
                  <c:v>1666207.4637619986</c:v>
                </c:pt>
                <c:pt idx="14">
                  <c:v>1667478.9895741737</c:v>
                </c:pt>
                <c:pt idx="15">
                  <c:v>1669740.2195885493</c:v>
                </c:pt>
                <c:pt idx="16">
                  <c:v>1673972.4257558202</c:v>
                </c:pt>
                <c:pt idx="17">
                  <c:v>1679474.7105715789</c:v>
                </c:pt>
                <c:pt idx="18">
                  <c:v>1684003.2073706896</c:v>
                </c:pt>
                <c:pt idx="19">
                  <c:v>1690849.2850337692</c:v>
                </c:pt>
                <c:pt idx="20">
                  <c:v>1700701.1947681112</c:v>
                </c:pt>
                <c:pt idx="21">
                  <c:v>1708718.1839977305</c:v>
                </c:pt>
                <c:pt idx="22">
                  <c:v>1717219.8312602858</c:v>
                </c:pt>
                <c:pt idx="23">
                  <c:v>1727226.6373494938</c:v>
                </c:pt>
                <c:pt idx="24">
                  <c:v>1738459.2328465481</c:v>
                </c:pt>
                <c:pt idx="25">
                  <c:v>1751291.4877803307</c:v>
                </c:pt>
                <c:pt idx="26">
                  <c:v>1764797.6042849743</c:v>
                </c:pt>
                <c:pt idx="27">
                  <c:v>1780332.7446822415</c:v>
                </c:pt>
                <c:pt idx="28">
                  <c:v>1796325.1159892359</c:v>
                </c:pt>
                <c:pt idx="29">
                  <c:v>1813375.2095995508</c:v>
                </c:pt>
                <c:pt idx="30">
                  <c:v>1833524.4125389538</c:v>
                </c:pt>
                <c:pt idx="31">
                  <c:v>1855418.0642644148</c:v>
                </c:pt>
                <c:pt idx="32">
                  <c:v>1879000.9923019798</c:v>
                </c:pt>
              </c:numCache>
            </c:numRef>
          </c:val>
          <c:smooth val="1"/>
          <c:extLst>
            <c:ext xmlns:c16="http://schemas.microsoft.com/office/drawing/2014/chart" uri="{C3380CC4-5D6E-409C-BE32-E72D297353CC}">
              <c16:uniqueId val="{00000000-E9CF-4FF4-942B-970072D31131}"/>
            </c:ext>
          </c:extLst>
        </c:ser>
        <c:ser>
          <c:idx val="0"/>
          <c:order val="1"/>
          <c:tx>
            <c:strRef>
              <c:f>'IO demand bis'!$A$112</c:f>
              <c:strCache>
                <c:ptCount val="1"/>
                <c:pt idx="0">
                  <c:v>Total seaborne market - BAU (Excl. India Import)</c:v>
                </c:pt>
              </c:strCache>
            </c:strRef>
          </c:tx>
          <c:spPr>
            <a:ln w="28575" cap="rnd">
              <a:solidFill>
                <a:srgbClr val="FF0000"/>
              </a:solidFill>
              <a:prstDash val="sysDot"/>
              <a:round/>
            </a:ln>
            <a:effectLst/>
          </c:spPr>
          <c:marker>
            <c:symbol val="none"/>
          </c:marker>
          <c:val>
            <c:numRef>
              <c:f>'IO demand bis'!$L$112:$AR$112</c:f>
              <c:numCache>
                <c:formatCode>#,##0</c:formatCode>
                <c:ptCount val="33"/>
                <c:pt idx="0">
                  <c:v>1534330.2186478935</c:v>
                </c:pt>
                <c:pt idx="1">
                  <c:v>1569589.2140381669</c:v>
                </c:pt>
                <c:pt idx="2">
                  <c:v>1607885.3649464825</c:v>
                </c:pt>
                <c:pt idx="3">
                  <c:v>1651665.2387851158</c:v>
                </c:pt>
                <c:pt idx="4">
                  <c:v>1659984.9881630416</c:v>
                </c:pt>
                <c:pt idx="5">
                  <c:v>1673646.8338540946</c:v>
                </c:pt>
                <c:pt idx="6">
                  <c:v>1689563.5754605599</c:v>
                </c:pt>
                <c:pt idx="7">
                  <c:v>1730285.5586271284</c:v>
                </c:pt>
                <c:pt idx="8">
                  <c:v>1695161.5228291296</c:v>
                </c:pt>
                <c:pt idx="9">
                  <c:v>1682547.5382537208</c:v>
                </c:pt>
                <c:pt idx="10">
                  <c:v>1672435.959968203</c:v>
                </c:pt>
                <c:pt idx="11">
                  <c:v>1642986.2119507866</c:v>
                </c:pt>
                <c:pt idx="12">
                  <c:v>1636051.6872391424</c:v>
                </c:pt>
                <c:pt idx="13">
                  <c:v>1628330.5146796505</c:v>
                </c:pt>
                <c:pt idx="14">
                  <c:v>1620612.3969068846</c:v>
                </c:pt>
                <c:pt idx="15">
                  <c:v>1613344.6047212228</c:v>
                </c:pt>
                <c:pt idx="16">
                  <c:v>1607476.0473564542</c:v>
                </c:pt>
                <c:pt idx="17">
                  <c:v>1602271.5228282509</c:v>
                </c:pt>
                <c:pt idx="18">
                  <c:v>1595450.8017227619</c:v>
                </c:pt>
                <c:pt idx="19">
                  <c:v>1590266.7084069659</c:v>
                </c:pt>
                <c:pt idx="20">
                  <c:v>1587366.6369036997</c:v>
                </c:pt>
                <c:pt idx="21">
                  <c:v>1581866.5260214543</c:v>
                </c:pt>
                <c:pt idx="22">
                  <c:v>1576040.0471654329</c:v>
                </c:pt>
                <c:pt idx="23">
                  <c:v>1570859.0395689497</c:v>
                </c:pt>
                <c:pt idx="24">
                  <c:v>1565992.5525591713</c:v>
                </c:pt>
                <c:pt idx="25">
                  <c:v>1561759.7800357114</c:v>
                </c:pt>
                <c:pt idx="26">
                  <c:v>1557176.967435678</c:v>
                </c:pt>
                <c:pt idx="27">
                  <c:v>1553537.8429819874</c:v>
                </c:pt>
                <c:pt idx="28">
                  <c:v>1549205.4935469662</c:v>
                </c:pt>
                <c:pt idx="29">
                  <c:v>1544711.3831707451</c:v>
                </c:pt>
                <c:pt idx="30">
                  <c:v>1542023.7298844198</c:v>
                </c:pt>
                <c:pt idx="31">
                  <c:v>1539710.3140106087</c:v>
                </c:pt>
                <c:pt idx="32">
                  <c:v>1537633.7503929453</c:v>
                </c:pt>
              </c:numCache>
            </c:numRef>
          </c:val>
          <c:smooth val="1"/>
          <c:extLst>
            <c:ext xmlns:c16="http://schemas.microsoft.com/office/drawing/2014/chart" uri="{C3380CC4-5D6E-409C-BE32-E72D297353CC}">
              <c16:uniqueId val="{00000001-E9CF-4FF4-942B-970072D31131}"/>
            </c:ext>
          </c:extLst>
        </c:ser>
        <c:ser>
          <c:idx val="1"/>
          <c:order val="2"/>
          <c:tx>
            <c:strRef>
              <c:f>'IO demand'!$A$113</c:f>
              <c:strCache>
                <c:ptCount val="1"/>
                <c:pt idx="0">
                  <c:v>Total seaborne market - CES (Incl. India Import)</c:v>
                </c:pt>
              </c:strCache>
            </c:strRef>
          </c:tx>
          <c:spPr>
            <a:ln w="28575" cap="rnd">
              <a:solidFill>
                <a:schemeClr val="accent1"/>
              </a:solidFill>
              <a:prstDash val="solid"/>
              <a:round/>
            </a:ln>
            <a:effectLst/>
          </c:spPr>
          <c:marker>
            <c:symbol val="none"/>
          </c:marker>
          <c:cat>
            <c:numRef>
              <c:f>'IO demand bis'!$L$3:$AR$3</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'IO demand'!$L$113:$AR$113</c:f>
              <c:numCache>
                <c:formatCode>#,##0</c:formatCode>
                <c:ptCount val="33"/>
                <c:pt idx="0">
                  <c:v>1530100.4111768613</c:v>
                </c:pt>
                <c:pt idx="1">
                  <c:v>1557566.1514540447</c:v>
                </c:pt>
                <c:pt idx="2">
                  <c:v>1590219.2341971768</c:v>
                </c:pt>
                <c:pt idx="3">
                  <c:v>1628141.1303613458</c:v>
                </c:pt>
                <c:pt idx="4">
                  <c:v>1628300.9402623309</c:v>
                </c:pt>
                <c:pt idx="5">
                  <c:v>1635345.2421660172</c:v>
                </c:pt>
                <c:pt idx="6">
                  <c:v>1639931.1649685581</c:v>
                </c:pt>
                <c:pt idx="7">
                  <c:v>1668974.9483777576</c:v>
                </c:pt>
                <c:pt idx="8">
                  <c:v>1611764.9670804678</c:v>
                </c:pt>
                <c:pt idx="9">
                  <c:v>1585171.980420914</c:v>
                </c:pt>
                <c:pt idx="10">
                  <c:v>1561844.4716245967</c:v>
                </c:pt>
                <c:pt idx="11">
                  <c:v>1520402.0730794941</c:v>
                </c:pt>
                <c:pt idx="12">
                  <c:v>1495376.5296643134</c:v>
                </c:pt>
                <c:pt idx="13">
                  <c:v>1475445.9350023852</c:v>
                </c:pt>
                <c:pt idx="14">
                  <c:v>1456092.4631925689</c:v>
                </c:pt>
                <c:pt idx="15">
                  <c:v>1437265.1502889523</c:v>
                </c:pt>
                <c:pt idx="16">
                  <c:v>1419716.1607562122</c:v>
                </c:pt>
                <c:pt idx="17">
                  <c:v>1403359.0520075809</c:v>
                </c:pt>
                <c:pt idx="18">
                  <c:v>1387728.514339987</c:v>
                </c:pt>
                <c:pt idx="19">
                  <c:v>1372746.0151364512</c:v>
                </c:pt>
                <c:pt idx="20">
                  <c:v>1358134.9934358043</c:v>
                </c:pt>
                <c:pt idx="21">
                  <c:v>1344067.5619784733</c:v>
                </c:pt>
                <c:pt idx="22">
                  <c:v>1330041.4905274892</c:v>
                </c:pt>
                <c:pt idx="23">
                  <c:v>1314431.4547811768</c:v>
                </c:pt>
                <c:pt idx="24">
                  <c:v>1296812.1097446205</c:v>
                </c:pt>
                <c:pt idx="25">
                  <c:v>1276830.2426912321</c:v>
                </c:pt>
                <c:pt idx="26">
                  <c:v>1252479.8577410909</c:v>
                </c:pt>
                <c:pt idx="27">
                  <c:v>1224457.4715280426</c:v>
                </c:pt>
                <c:pt idx="28">
                  <c:v>1184594.8566828799</c:v>
                </c:pt>
                <c:pt idx="29">
                  <c:v>1140749.7752972939</c:v>
                </c:pt>
                <c:pt idx="30">
                  <c:v>1092306.6552469826</c:v>
                </c:pt>
                <c:pt idx="31">
                  <c:v>1035951.0578018281</c:v>
                </c:pt>
                <c:pt idx="32">
                  <c:v>984059.90003789612</c:v>
                </c:pt>
              </c:numCache>
            </c:numRef>
          </c:val>
          <c:smooth val="1"/>
          <c:extLst>
            <c:ext xmlns:c16="http://schemas.microsoft.com/office/drawing/2014/chart" uri="{C3380CC4-5D6E-409C-BE32-E72D297353CC}">
              <c16:uniqueId val="{00000002-E9CF-4FF4-942B-970072D31131}"/>
            </c:ext>
          </c:extLst>
        </c:ser>
        <c:ser>
          <c:idx val="7"/>
          <c:order val="3"/>
          <c:tx>
            <c:strRef>
              <c:f>'IO demand bis'!$A$113</c:f>
              <c:strCache>
                <c:ptCount val="1"/>
                <c:pt idx="0">
                  <c:v>Total seaborne market - CES (Excl. India Import)</c:v>
                </c:pt>
              </c:strCache>
            </c:strRef>
          </c:tx>
          <c:spPr>
            <a:ln w="28575" cap="rnd">
              <a:solidFill>
                <a:srgbClr val="0070C0"/>
              </a:solidFill>
              <a:prstDash val="sysDot"/>
              <a:round/>
            </a:ln>
            <a:effectLst/>
          </c:spPr>
          <c:marker>
            <c:symbol val="none"/>
          </c:marker>
          <c:cat>
            <c:numRef>
              <c:f>'IO demand bis'!$L$3:$AR$3</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'IO demand bis'!$L$113:$AR$113</c:f>
              <c:numCache>
                <c:formatCode>#,##0</c:formatCode>
                <c:ptCount val="33"/>
                <c:pt idx="0">
                  <c:v>1530100.4111768613</c:v>
                </c:pt>
                <c:pt idx="1">
                  <c:v>1557566.1514540447</c:v>
                </c:pt>
                <c:pt idx="2">
                  <c:v>1590219.2341971768</c:v>
                </c:pt>
                <c:pt idx="3">
                  <c:v>1628141.1303613458</c:v>
                </c:pt>
                <c:pt idx="4">
                  <c:v>1628300.9402623309</c:v>
                </c:pt>
                <c:pt idx="5">
                  <c:v>1635345.2421660172</c:v>
                </c:pt>
                <c:pt idx="6">
                  <c:v>1639931.1649685581</c:v>
                </c:pt>
                <c:pt idx="7">
                  <c:v>1668974.9483777576</c:v>
                </c:pt>
                <c:pt idx="8">
                  <c:v>1611764.9670804678</c:v>
                </c:pt>
                <c:pt idx="9">
                  <c:v>1578454.395780914</c:v>
                </c:pt>
                <c:pt idx="10">
                  <c:v>1547996.9472661966</c:v>
                </c:pt>
                <c:pt idx="11">
                  <c:v>1499006.67061959</c:v>
                </c:pt>
                <c:pt idx="12">
                  <c:v>1465980.3764168152</c:v>
                </c:pt>
                <c:pt idx="13">
                  <c:v>1437568.9859200371</c:v>
                </c:pt>
                <c:pt idx="14">
                  <c:v>1409225.8705252798</c:v>
                </c:pt>
                <c:pt idx="15">
                  <c:v>1380869.5354216257</c:v>
                </c:pt>
                <c:pt idx="16">
                  <c:v>1353219.7823568464</c:v>
                </c:pt>
                <c:pt idx="17">
                  <c:v>1326155.8642642528</c:v>
                </c:pt>
                <c:pt idx="18">
                  <c:v>1299176.1086920595</c:v>
                </c:pt>
                <c:pt idx="19">
                  <c:v>1272163.438509648</c:v>
                </c:pt>
                <c:pt idx="20">
                  <c:v>1244800.435571393</c:v>
                </c:pt>
                <c:pt idx="21">
                  <c:v>1217215.9040021971</c:v>
                </c:pt>
                <c:pt idx="22">
                  <c:v>1188861.7064326364</c:v>
                </c:pt>
                <c:pt idx="23">
                  <c:v>1158063.8570006329</c:v>
                </c:pt>
                <c:pt idx="24">
                  <c:v>1124345.429457244</c:v>
                </c:pt>
                <c:pt idx="25">
                  <c:v>1087298.534946613</c:v>
                </c:pt>
                <c:pt idx="26">
                  <c:v>1044859.2208917945</c:v>
                </c:pt>
                <c:pt idx="27">
                  <c:v>997662.56982778839</c:v>
                </c:pt>
                <c:pt idx="28">
                  <c:v>942891.11175859207</c:v>
                </c:pt>
                <c:pt idx="29">
                  <c:v>901550.3186920376</c:v>
                </c:pt>
                <c:pt idx="30">
                  <c:v>856487.35526975128</c:v>
                </c:pt>
                <c:pt idx="31">
                  <c:v>804561.81389987899</c:v>
                </c:pt>
                <c:pt idx="32">
                  <c:v>750837.45091870846</c:v>
                </c:pt>
              </c:numCache>
            </c:numRef>
          </c:val>
          <c:smooth val="1"/>
          <c:extLst>
            <c:ext xmlns:c16="http://schemas.microsoft.com/office/drawing/2014/chart" uri="{C3380CC4-5D6E-409C-BE32-E72D297353CC}">
              <c16:uniqueId val="{00000003-E9CF-4FF4-942B-970072D31131}"/>
            </c:ext>
          </c:extLst>
        </c:ser>
        <c:dLbls>
          <c:showLegendKey val="0"/>
          <c:showVal val="0"/>
          <c:showCatName val="0"/>
          <c:showSerName val="0"/>
          <c:showPercent val="0"/>
          <c:showBubbleSize val="0"/>
        </c:dLbls>
        <c:smooth val="0"/>
        <c:axId val="1748394720"/>
        <c:axId val="1748398000"/>
      </c:lineChart>
      <c:catAx>
        <c:axId val="174839472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48398000"/>
        <c:crosses val="autoZero"/>
        <c:auto val="1"/>
        <c:lblAlgn val="ctr"/>
        <c:lblOffset val="100"/>
        <c:tickLblSkip val="5"/>
        <c:noMultiLvlLbl val="0"/>
      </c:catAx>
      <c:valAx>
        <c:axId val="1748398000"/>
        <c:scaling>
          <c:orientation val="minMax"/>
          <c:max val="20000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48394720"/>
        <c:crosses val="autoZero"/>
        <c:crossBetween val="between"/>
        <c:majorUnit val="5000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33074385442165E-2"/>
          <c:y val="3.465971683117075E-2"/>
          <c:w val="0.86405803270547343"/>
          <c:h val="0.94241765553953638"/>
        </c:manualLayout>
      </c:layout>
      <c:areaChart>
        <c:grouping val="standard"/>
        <c:varyColors val="0"/>
        <c:ser>
          <c:idx val="3"/>
          <c:order val="3"/>
          <c:spPr>
            <a:solidFill>
              <a:schemeClr val="bg2">
                <a:lumMod val="90000"/>
              </a:schemeClr>
            </a:solidFill>
            <a:ln>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coal'!$C$13:$T$13</c:f>
              <c:numCache>
                <c:formatCode>_-* #,##0_-;\-* #,##0_-;_-* "-"??_-;_-@_-</c:formatCode>
                <c:ptCount val="18"/>
                <c:pt idx="0">
                  <c:v>2545.2151910807861</c:v>
                </c:pt>
                <c:pt idx="1">
                  <c:v>2861.0052966767189</c:v>
                </c:pt>
                <c:pt idx="2">
                  <c:v>3129.2252276333461</c:v>
                </c:pt>
                <c:pt idx="3">
                  <c:v>3363.005400799279</c:v>
                </c:pt>
                <c:pt idx="4">
                  <c:v>4074.3849165355236</c:v>
                </c:pt>
                <c:pt idx="5">
                  <c:v>4628.2476771149704</c:v>
                </c:pt>
                <c:pt idx="6">
                  <c:v>5249.8843916261567</c:v>
                </c:pt>
                <c:pt idx="7">
                  <c:v>5745.6843595056707</c:v>
                </c:pt>
                <c:pt idx="8">
                  <c:v>5906.9203538140864</c:v>
                </c:pt>
                <c:pt idx="9">
                  <c:v>5933.9357422614439</c:v>
                </c:pt>
                <c:pt idx="10">
                  <c:v>6276.1234120127983</c:v>
                </c:pt>
                <c:pt idx="11">
                  <c:v>6626.2963186848228</c:v>
                </c:pt>
                <c:pt idx="12">
                  <c:v>6803.1575041059232</c:v>
                </c:pt>
                <c:pt idx="13">
                  <c:v>6884.9425456776644</c:v>
                </c:pt>
                <c:pt idx="14">
                  <c:v>6910.0325777168973</c:v>
                </c:pt>
                <c:pt idx="15">
                  <c:v>6830.524775285613</c:v>
                </c:pt>
                <c:pt idx="16">
                  <c:v>6671.5763071061428</c:v>
                </c:pt>
                <c:pt idx="17">
                  <c:v>6560.5280375377015</c:v>
                </c:pt>
              </c:numCache>
            </c:numRef>
          </c:val>
          <c:extLst>
            <c:ext xmlns:c16="http://schemas.microsoft.com/office/drawing/2014/chart" uri="{C3380CC4-5D6E-409C-BE32-E72D297353CC}">
              <c16:uniqueId val="{00000000-73CE-4BA8-B02D-82D9F998B6BA}"/>
            </c:ext>
          </c:extLst>
        </c:ser>
        <c:ser>
          <c:idx val="4"/>
          <c:order val="4"/>
          <c:spPr>
            <a:solidFill>
              <a:schemeClr val="bg2">
                <a:lumMod val="75000"/>
              </a:schemeClr>
            </a:solidFill>
            <a:ln>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coal'!$C$14:$T$14</c:f>
              <c:numCache>
                <c:formatCode>_-* #,##0_-;\-* #,##0_-;_-* "-"??_-;_-@_-</c:formatCode>
                <c:ptCount val="18"/>
                <c:pt idx="0">
                  <c:v>2417.8520378462135</c:v>
                </c:pt>
                <c:pt idx="1">
                  <c:v>2153.9848031572328</c:v>
                </c:pt>
                <c:pt idx="2">
                  <c:v>1979.1925625189874</c:v>
                </c:pt>
                <c:pt idx="3">
                  <c:v>2346.5724012272026</c:v>
                </c:pt>
                <c:pt idx="4">
                  <c:v>2275.6247767871205</c:v>
                </c:pt>
                <c:pt idx="5">
                  <c:v>2267.9057787884099</c:v>
                </c:pt>
                <c:pt idx="6">
                  <c:v>2231.8794676862685</c:v>
                </c:pt>
                <c:pt idx="7">
                  <c:v>1941.7216978935794</c:v>
                </c:pt>
                <c:pt idx="8">
                  <c:v>1850.4025924211439</c:v>
                </c:pt>
                <c:pt idx="9">
                  <c:v>1833.6549434121516</c:v>
                </c:pt>
                <c:pt idx="10">
                  <c:v>1831.2727773246115</c:v>
                </c:pt>
                <c:pt idx="11">
                  <c:v>1777.6907985402202</c:v>
                </c:pt>
                <c:pt idx="12">
                  <c:v>1922.7169003742254</c:v>
                </c:pt>
                <c:pt idx="13">
                  <c:v>1982.481741122969</c:v>
                </c:pt>
                <c:pt idx="14">
                  <c:v>1837.7513578127257</c:v>
                </c:pt>
                <c:pt idx="15">
                  <c:v>1356.5862992608149</c:v>
                </c:pt>
                <c:pt idx="16">
                  <c:v>1152.0787162282079</c:v>
                </c:pt>
                <c:pt idx="17">
                  <c:v>990.20338484774197</c:v>
                </c:pt>
              </c:numCache>
            </c:numRef>
          </c:val>
          <c:extLst>
            <c:ext xmlns:c16="http://schemas.microsoft.com/office/drawing/2014/chart" uri="{C3380CC4-5D6E-409C-BE32-E72D297353CC}">
              <c16:uniqueId val="{00000001-73CE-4BA8-B02D-82D9F998B6BA}"/>
            </c:ext>
          </c:extLst>
        </c:ser>
        <c:ser>
          <c:idx val="5"/>
          <c:order val="5"/>
          <c:spPr>
            <a:solidFill>
              <a:schemeClr val="accent4">
                <a:lumMod val="60000"/>
                <a:lumOff val="40000"/>
              </a:schemeClr>
            </a:solidFill>
            <a:ln>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coal'!$C$15:$T$15</c:f>
              <c:numCache>
                <c:formatCode>_-* #,##0_-;\-* #,##0_-;_-* "-"??_-;_-@_-</c:formatCode>
                <c:ptCount val="18"/>
                <c:pt idx="0">
                  <c:v>2417.8520378462135</c:v>
                </c:pt>
                <c:pt idx="1">
                  <c:v>1951.852291431622</c:v>
                </c:pt>
                <c:pt idx="2">
                  <c:v>1816.5422323325909</c:v>
                </c:pt>
                <c:pt idx="3">
                  <c:v>1786.8944735668947</c:v>
                </c:pt>
                <c:pt idx="4">
                  <c:v>1512.1898119418038</c:v>
                </c:pt>
                <c:pt idx="5">
                  <c:v>1369.3027752428814</c:v>
                </c:pt>
                <c:pt idx="6">
                  <c:v>959.69470503946604</c:v>
                </c:pt>
                <c:pt idx="7">
                  <c:v>406.1135899633731</c:v>
                </c:pt>
                <c:pt idx="8">
                  <c:v>281.70894856273611</c:v>
                </c:pt>
                <c:pt idx="9">
                  <c:v>171.72702181255096</c:v>
                </c:pt>
                <c:pt idx="10">
                  <c:v>203.14711110243974</c:v>
                </c:pt>
                <c:pt idx="11">
                  <c:v>195.52509947523023</c:v>
                </c:pt>
                <c:pt idx="12">
                  <c:v>176.76752820593754</c:v>
                </c:pt>
                <c:pt idx="13">
                  <c:v>118.10037196632271</c:v>
                </c:pt>
                <c:pt idx="14">
                  <c:v>111.56691659858367</c:v>
                </c:pt>
                <c:pt idx="15">
                  <c:v>-3.2872064830159129</c:v>
                </c:pt>
                <c:pt idx="16">
                  <c:v>-14.73280441146912</c:v>
                </c:pt>
                <c:pt idx="17">
                  <c:v>-16.179733832195517</c:v>
                </c:pt>
              </c:numCache>
            </c:numRef>
          </c:val>
          <c:extLst>
            <c:ext xmlns:c16="http://schemas.microsoft.com/office/drawing/2014/chart" uri="{C3380CC4-5D6E-409C-BE32-E72D297353CC}">
              <c16:uniqueId val="{00000002-73CE-4BA8-B02D-82D9F998B6BA}"/>
            </c:ext>
          </c:extLst>
        </c:ser>
        <c:dLbls>
          <c:showLegendKey val="0"/>
          <c:showVal val="0"/>
          <c:showCatName val="0"/>
          <c:showSerName val="0"/>
          <c:showPercent val="0"/>
          <c:showBubbleSize val="0"/>
        </c:dLbls>
        <c:axId val="949620480"/>
        <c:axId val="949614248"/>
      </c:areaChart>
      <c:lineChart>
        <c:grouping val="standard"/>
        <c:varyColors val="0"/>
        <c:ser>
          <c:idx val="0"/>
          <c:order val="0"/>
          <c:spPr>
            <a:ln w="28575" cap="rnd">
              <a:solidFill>
                <a:schemeClr val="accent2"/>
              </a:solidFill>
              <a:prstDash val="sysDash"/>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coal'!$C$13:$T$13</c:f>
              <c:numCache>
                <c:formatCode>_-* #,##0_-;\-* #,##0_-;_-* "-"??_-;_-@_-</c:formatCode>
                <c:ptCount val="18"/>
                <c:pt idx="0">
                  <c:v>2545.2151910807861</c:v>
                </c:pt>
                <c:pt idx="1">
                  <c:v>2861.0052966767189</c:v>
                </c:pt>
                <c:pt idx="2">
                  <c:v>3129.2252276333461</c:v>
                </c:pt>
                <c:pt idx="3">
                  <c:v>3363.005400799279</c:v>
                </c:pt>
                <c:pt idx="4">
                  <c:v>4074.3849165355236</c:v>
                </c:pt>
                <c:pt idx="5">
                  <c:v>4628.2476771149704</c:v>
                </c:pt>
                <c:pt idx="6">
                  <c:v>5249.8843916261567</c:v>
                </c:pt>
                <c:pt idx="7">
                  <c:v>5745.6843595056707</c:v>
                </c:pt>
                <c:pt idx="8">
                  <c:v>5906.9203538140864</c:v>
                </c:pt>
                <c:pt idx="9">
                  <c:v>5933.9357422614439</c:v>
                </c:pt>
                <c:pt idx="10">
                  <c:v>6276.1234120127983</c:v>
                </c:pt>
                <c:pt idx="11">
                  <c:v>6626.2963186848228</c:v>
                </c:pt>
                <c:pt idx="12">
                  <c:v>6803.1575041059232</c:v>
                </c:pt>
                <c:pt idx="13">
                  <c:v>6884.9425456776644</c:v>
                </c:pt>
                <c:pt idx="14">
                  <c:v>6910.0325777168973</c:v>
                </c:pt>
                <c:pt idx="15">
                  <c:v>6830.524775285613</c:v>
                </c:pt>
                <c:pt idx="16">
                  <c:v>6671.5763071061428</c:v>
                </c:pt>
                <c:pt idx="17">
                  <c:v>6560.5280375377015</c:v>
                </c:pt>
              </c:numCache>
            </c:numRef>
          </c:val>
          <c:smooth val="0"/>
          <c:extLst>
            <c:ext xmlns:c16="http://schemas.microsoft.com/office/drawing/2014/chart" uri="{C3380CC4-5D6E-409C-BE32-E72D297353CC}">
              <c16:uniqueId val="{00000003-73CE-4BA8-B02D-82D9F998B6BA}"/>
            </c:ext>
          </c:extLst>
        </c:ser>
        <c:ser>
          <c:idx val="1"/>
          <c:order val="1"/>
          <c:spPr>
            <a:ln w="28575" cap="rnd">
              <a:solidFill>
                <a:schemeClr val="accent2"/>
              </a:solidFill>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coal'!$C$14:$T$14</c:f>
              <c:numCache>
                <c:formatCode>_-* #,##0_-;\-* #,##0_-;_-* "-"??_-;_-@_-</c:formatCode>
                <c:ptCount val="18"/>
                <c:pt idx="0">
                  <c:v>2417.8520378462135</c:v>
                </c:pt>
                <c:pt idx="1">
                  <c:v>2153.9848031572328</c:v>
                </c:pt>
                <c:pt idx="2">
                  <c:v>1979.1925625189874</c:v>
                </c:pt>
                <c:pt idx="3">
                  <c:v>2346.5724012272026</c:v>
                </c:pt>
                <c:pt idx="4">
                  <c:v>2275.6247767871205</c:v>
                </c:pt>
                <c:pt idx="5">
                  <c:v>2267.9057787884099</c:v>
                </c:pt>
                <c:pt idx="6">
                  <c:v>2231.8794676862685</c:v>
                </c:pt>
                <c:pt idx="7">
                  <c:v>1941.7216978935794</c:v>
                </c:pt>
                <c:pt idx="8">
                  <c:v>1850.4025924211439</c:v>
                </c:pt>
                <c:pt idx="9">
                  <c:v>1833.6549434121516</c:v>
                </c:pt>
                <c:pt idx="10">
                  <c:v>1831.2727773246115</c:v>
                </c:pt>
                <c:pt idx="11">
                  <c:v>1777.6907985402202</c:v>
                </c:pt>
                <c:pt idx="12">
                  <c:v>1922.7169003742254</c:v>
                </c:pt>
                <c:pt idx="13">
                  <c:v>1982.481741122969</c:v>
                </c:pt>
                <c:pt idx="14">
                  <c:v>1837.7513578127257</c:v>
                </c:pt>
                <c:pt idx="15">
                  <c:v>1356.5862992608149</c:v>
                </c:pt>
                <c:pt idx="16">
                  <c:v>1152.0787162282079</c:v>
                </c:pt>
                <c:pt idx="17">
                  <c:v>990.20338484774197</c:v>
                </c:pt>
              </c:numCache>
            </c:numRef>
          </c:val>
          <c:smooth val="0"/>
          <c:extLst>
            <c:ext xmlns:c16="http://schemas.microsoft.com/office/drawing/2014/chart" uri="{C3380CC4-5D6E-409C-BE32-E72D297353CC}">
              <c16:uniqueId val="{00000004-73CE-4BA8-B02D-82D9F998B6BA}"/>
            </c:ext>
          </c:extLst>
        </c:ser>
        <c:ser>
          <c:idx val="2"/>
          <c:order val="2"/>
          <c:spPr>
            <a:ln w="28575" cap="rnd">
              <a:solidFill>
                <a:schemeClr val="tx2"/>
              </a:solidFill>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coal'!$C$15:$T$15</c:f>
              <c:numCache>
                <c:formatCode>_-* #,##0_-;\-* #,##0_-;_-* "-"??_-;_-@_-</c:formatCode>
                <c:ptCount val="18"/>
                <c:pt idx="0">
                  <c:v>2417.8520378462135</c:v>
                </c:pt>
                <c:pt idx="1">
                  <c:v>1951.852291431622</c:v>
                </c:pt>
                <c:pt idx="2">
                  <c:v>1816.5422323325909</c:v>
                </c:pt>
                <c:pt idx="3">
                  <c:v>1786.8944735668947</c:v>
                </c:pt>
                <c:pt idx="4">
                  <c:v>1512.1898119418038</c:v>
                </c:pt>
                <c:pt idx="5">
                  <c:v>1369.3027752428814</c:v>
                </c:pt>
                <c:pt idx="6">
                  <c:v>959.69470503946604</c:v>
                </c:pt>
                <c:pt idx="7">
                  <c:v>406.1135899633731</c:v>
                </c:pt>
                <c:pt idx="8">
                  <c:v>281.70894856273611</c:v>
                </c:pt>
                <c:pt idx="9">
                  <c:v>171.72702181255096</c:v>
                </c:pt>
                <c:pt idx="10">
                  <c:v>203.14711110243974</c:v>
                </c:pt>
                <c:pt idx="11">
                  <c:v>195.52509947523023</c:v>
                </c:pt>
                <c:pt idx="12">
                  <c:v>176.76752820593754</c:v>
                </c:pt>
                <c:pt idx="13">
                  <c:v>118.10037196632271</c:v>
                </c:pt>
                <c:pt idx="14">
                  <c:v>111.56691659858367</c:v>
                </c:pt>
                <c:pt idx="15">
                  <c:v>-3.2872064830159129</c:v>
                </c:pt>
                <c:pt idx="16">
                  <c:v>-14.73280441146912</c:v>
                </c:pt>
                <c:pt idx="17">
                  <c:v>-16.179733832195517</c:v>
                </c:pt>
              </c:numCache>
            </c:numRef>
          </c:val>
          <c:smooth val="0"/>
          <c:extLst>
            <c:ext xmlns:c16="http://schemas.microsoft.com/office/drawing/2014/chart" uri="{C3380CC4-5D6E-409C-BE32-E72D297353CC}">
              <c16:uniqueId val="{00000005-73CE-4BA8-B02D-82D9F998B6BA}"/>
            </c:ext>
          </c:extLst>
        </c:ser>
        <c:dLbls>
          <c:showLegendKey val="0"/>
          <c:showVal val="0"/>
          <c:showCatName val="0"/>
          <c:showSerName val="0"/>
          <c:showPercent val="0"/>
          <c:showBubbleSize val="0"/>
        </c:dLbls>
        <c:marker val="1"/>
        <c:smooth val="0"/>
        <c:axId val="949620480"/>
        <c:axId val="949614248"/>
      </c:lineChart>
      <c:catAx>
        <c:axId val="94962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9614248"/>
        <c:crosses val="autoZero"/>
        <c:auto val="1"/>
        <c:lblAlgn val="ctr"/>
        <c:lblOffset val="100"/>
        <c:noMultiLvlLbl val="0"/>
      </c:catAx>
      <c:valAx>
        <c:axId val="94961424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49620480"/>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3"/>
          <c:order val="3"/>
          <c:spPr>
            <a:solidFill>
              <a:schemeClr val="bg2">
                <a:lumMod val="90000"/>
              </a:schemeClr>
            </a:solidFill>
            <a:ln>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coal'!$C$3:$T$3</c:f>
              <c:numCache>
                <c:formatCode>_(* #,##0.00_);_(* \(#,##0.00\);_(* "-"??_);_(@_)</c:formatCode>
                <c:ptCount val="18"/>
                <c:pt idx="0">
                  <c:v>88.991666666666674</c:v>
                </c:pt>
                <c:pt idx="1">
                  <c:v>94.355000000000004</c:v>
                </c:pt>
                <c:pt idx="2">
                  <c:v>97.398496726258756</c:v>
                </c:pt>
                <c:pt idx="3">
                  <c:v>99.60878463823407</c:v>
                </c:pt>
                <c:pt idx="4">
                  <c:v>110.91907255020939</c:v>
                </c:pt>
                <c:pt idx="5">
                  <c:v>124.85211046218468</c:v>
                </c:pt>
                <c:pt idx="6">
                  <c:v>142.88739837416</c:v>
                </c:pt>
                <c:pt idx="7">
                  <c:v>160.94268628613534</c:v>
                </c:pt>
                <c:pt idx="8">
                  <c:v>174.33963544886154</c:v>
                </c:pt>
                <c:pt idx="9">
                  <c:v>184.04433461158777</c:v>
                </c:pt>
                <c:pt idx="10">
                  <c:v>193.85103377431403</c:v>
                </c:pt>
                <c:pt idx="11">
                  <c:v>204.75373293704024</c:v>
                </c:pt>
                <c:pt idx="12">
                  <c:v>214.15843209976649</c:v>
                </c:pt>
                <c:pt idx="13">
                  <c:v>224.56742233277586</c:v>
                </c:pt>
                <c:pt idx="14">
                  <c:v>234.97641256578524</c:v>
                </c:pt>
                <c:pt idx="15">
                  <c:v>245.38540279879462</c:v>
                </c:pt>
                <c:pt idx="16">
                  <c:v>255.79439303180399</c:v>
                </c:pt>
                <c:pt idx="17">
                  <c:v>266.20338326481328</c:v>
                </c:pt>
              </c:numCache>
            </c:numRef>
          </c:val>
          <c:extLst>
            <c:ext xmlns:c16="http://schemas.microsoft.com/office/drawing/2014/chart" uri="{C3380CC4-5D6E-409C-BE32-E72D297353CC}">
              <c16:uniqueId val="{00000000-3911-475E-916C-76726AE51C35}"/>
            </c:ext>
          </c:extLst>
        </c:ser>
        <c:ser>
          <c:idx val="4"/>
          <c:order val="4"/>
          <c:spPr>
            <a:solidFill>
              <a:schemeClr val="bg2">
                <a:lumMod val="75000"/>
              </a:schemeClr>
            </a:solidFill>
            <a:ln w="25400">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coal'!$C$4:$T$4</c:f>
              <c:numCache>
                <c:formatCode>#,##0.00</c:formatCode>
                <c:ptCount val="18"/>
                <c:pt idx="0">
                  <c:v>72.900000000000006</c:v>
                </c:pt>
                <c:pt idx="1">
                  <c:v>74.100000000000009</c:v>
                </c:pt>
                <c:pt idx="2">
                  <c:v>75.399090000000001</c:v>
                </c:pt>
                <c:pt idx="3">
                  <c:v>78.748180000000019</c:v>
                </c:pt>
                <c:pt idx="4">
                  <c:v>81.484730000000013</c:v>
                </c:pt>
                <c:pt idx="5">
                  <c:v>83.03473000000001</c:v>
                </c:pt>
                <c:pt idx="6">
                  <c:v>84.384730000000019</c:v>
                </c:pt>
                <c:pt idx="7">
                  <c:v>80.084730000000022</c:v>
                </c:pt>
                <c:pt idx="8">
                  <c:v>78.884730000000005</c:v>
                </c:pt>
                <c:pt idx="9">
                  <c:v>79.722730000000013</c:v>
                </c:pt>
                <c:pt idx="10">
                  <c:v>78.972729999999999</c:v>
                </c:pt>
                <c:pt idx="11">
                  <c:v>76.77273000000001</c:v>
                </c:pt>
                <c:pt idx="12">
                  <c:v>82.988330000000005</c:v>
                </c:pt>
                <c:pt idx="13">
                  <c:v>88.564729999999997</c:v>
                </c:pt>
                <c:pt idx="14">
                  <c:v>86.164730000000006</c:v>
                </c:pt>
                <c:pt idx="15">
                  <c:v>70.86472999999998</c:v>
                </c:pt>
                <c:pt idx="16">
                  <c:v>68.964729999999989</c:v>
                </c:pt>
                <c:pt idx="17">
                  <c:v>68.664729999999992</c:v>
                </c:pt>
              </c:numCache>
            </c:numRef>
          </c:val>
          <c:extLst>
            <c:ext xmlns:c16="http://schemas.microsoft.com/office/drawing/2014/chart" uri="{C3380CC4-5D6E-409C-BE32-E72D297353CC}">
              <c16:uniqueId val="{00000001-3911-475E-916C-76726AE51C35}"/>
            </c:ext>
          </c:extLst>
        </c:ser>
        <c:ser>
          <c:idx val="5"/>
          <c:order val="5"/>
          <c:spPr>
            <a:solidFill>
              <a:schemeClr val="accent4">
                <a:lumMod val="60000"/>
                <a:lumOff val="40000"/>
              </a:schemeClr>
            </a:solidFill>
            <a:ln w="25400">
              <a:noFill/>
            </a:ln>
            <a:effectLst/>
          </c:spPr>
          <c:cat>
            <c:numRef>
              <c:f>'Export coal'!$C$1:$T$1</c:f>
              <c:numCache>
                <c:formatCode>General</c:formatCode>
                <c:ptCount val="18"/>
                <c:pt idx="0">
                  <c:v>2018</c:v>
                </c:pt>
                <c:pt idx="2">
                  <c:v>2020</c:v>
                </c:pt>
                <c:pt idx="7">
                  <c:v>2025</c:v>
                </c:pt>
                <c:pt idx="12">
                  <c:v>2030</c:v>
                </c:pt>
                <c:pt idx="17">
                  <c:v>2035</c:v>
                </c:pt>
              </c:numCache>
            </c:numRef>
          </c:cat>
          <c:val>
            <c:numRef>
              <c:f>'Export coal'!$C$5:$T$5</c:f>
              <c:numCache>
                <c:formatCode>#,##0.00</c:formatCode>
                <c:ptCount val="18"/>
                <c:pt idx="0">
                  <c:v>72.900000000000006</c:v>
                </c:pt>
                <c:pt idx="1">
                  <c:v>70.7</c:v>
                </c:pt>
                <c:pt idx="2">
                  <c:v>68.400000000000006</c:v>
                </c:pt>
                <c:pt idx="3">
                  <c:v>65.098180000000013</c:v>
                </c:pt>
                <c:pt idx="4">
                  <c:v>74.172730000000016</c:v>
                </c:pt>
                <c:pt idx="5">
                  <c:v>66.772729999999996</c:v>
                </c:pt>
                <c:pt idx="6">
                  <c:v>58.222729999999999</c:v>
                </c:pt>
                <c:pt idx="7">
                  <c:v>37.35</c:v>
                </c:pt>
                <c:pt idx="8">
                  <c:v>37.35</c:v>
                </c:pt>
                <c:pt idx="9">
                  <c:v>37.35</c:v>
                </c:pt>
                <c:pt idx="10">
                  <c:v>40.6</c:v>
                </c:pt>
                <c:pt idx="11">
                  <c:v>40.6</c:v>
                </c:pt>
                <c:pt idx="12">
                  <c:v>40.6</c:v>
                </c:pt>
                <c:pt idx="13">
                  <c:v>35.199999999999996</c:v>
                </c:pt>
                <c:pt idx="14">
                  <c:v>37.200000000000003</c:v>
                </c:pt>
                <c:pt idx="15">
                  <c:v>26.1</c:v>
                </c:pt>
                <c:pt idx="16">
                  <c:v>24.4</c:v>
                </c:pt>
                <c:pt idx="17">
                  <c:v>24.4</c:v>
                </c:pt>
              </c:numCache>
            </c:numRef>
          </c:val>
          <c:extLst>
            <c:ext xmlns:c16="http://schemas.microsoft.com/office/drawing/2014/chart" uri="{C3380CC4-5D6E-409C-BE32-E72D297353CC}">
              <c16:uniqueId val="{00000002-3911-475E-916C-76726AE51C35}"/>
            </c:ext>
          </c:extLst>
        </c:ser>
        <c:dLbls>
          <c:showLegendKey val="0"/>
          <c:showVal val="0"/>
          <c:showCatName val="0"/>
          <c:showSerName val="0"/>
          <c:showPercent val="0"/>
          <c:showBubbleSize val="0"/>
        </c:dLbls>
        <c:axId val="949620480"/>
        <c:axId val="949614248"/>
      </c:areaChart>
      <c:lineChart>
        <c:grouping val="standard"/>
        <c:varyColors val="0"/>
        <c:ser>
          <c:idx val="0"/>
          <c:order val="0"/>
          <c:spPr>
            <a:ln w="28575" cap="rnd">
              <a:solidFill>
                <a:schemeClr val="accent2"/>
              </a:solidFill>
              <a:prstDash val="sysDash"/>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coal'!$C$3:$T$3</c:f>
              <c:numCache>
                <c:formatCode>_(* #,##0.00_);_(* \(#,##0.00\);_(* "-"??_);_(@_)</c:formatCode>
                <c:ptCount val="18"/>
                <c:pt idx="0">
                  <c:v>88.991666666666674</c:v>
                </c:pt>
                <c:pt idx="1">
                  <c:v>94.355000000000004</c:v>
                </c:pt>
                <c:pt idx="2">
                  <c:v>97.398496726258756</c:v>
                </c:pt>
                <c:pt idx="3">
                  <c:v>99.60878463823407</c:v>
                </c:pt>
                <c:pt idx="4">
                  <c:v>110.91907255020939</c:v>
                </c:pt>
                <c:pt idx="5">
                  <c:v>124.85211046218468</c:v>
                </c:pt>
                <c:pt idx="6">
                  <c:v>142.88739837416</c:v>
                </c:pt>
                <c:pt idx="7">
                  <c:v>160.94268628613534</c:v>
                </c:pt>
                <c:pt idx="8">
                  <c:v>174.33963544886154</c:v>
                </c:pt>
                <c:pt idx="9">
                  <c:v>184.04433461158777</c:v>
                </c:pt>
                <c:pt idx="10">
                  <c:v>193.85103377431403</c:v>
                </c:pt>
                <c:pt idx="11">
                  <c:v>204.75373293704024</c:v>
                </c:pt>
                <c:pt idx="12">
                  <c:v>214.15843209976649</c:v>
                </c:pt>
                <c:pt idx="13">
                  <c:v>224.56742233277586</c:v>
                </c:pt>
                <c:pt idx="14">
                  <c:v>234.97641256578524</c:v>
                </c:pt>
                <c:pt idx="15">
                  <c:v>245.38540279879462</c:v>
                </c:pt>
                <c:pt idx="16">
                  <c:v>255.79439303180399</c:v>
                </c:pt>
                <c:pt idx="17">
                  <c:v>266.20338326481328</c:v>
                </c:pt>
              </c:numCache>
            </c:numRef>
          </c:val>
          <c:smooth val="0"/>
          <c:extLst>
            <c:ext xmlns:c16="http://schemas.microsoft.com/office/drawing/2014/chart" uri="{C3380CC4-5D6E-409C-BE32-E72D297353CC}">
              <c16:uniqueId val="{00000003-3911-475E-916C-76726AE51C35}"/>
            </c:ext>
          </c:extLst>
        </c:ser>
        <c:ser>
          <c:idx val="1"/>
          <c:order val="1"/>
          <c:spPr>
            <a:ln w="28575" cap="rnd">
              <a:solidFill>
                <a:schemeClr val="accent2"/>
              </a:solidFill>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coal'!$C$4:$T$4</c:f>
              <c:numCache>
                <c:formatCode>#,##0.00</c:formatCode>
                <c:ptCount val="18"/>
                <c:pt idx="0">
                  <c:v>72.900000000000006</c:v>
                </c:pt>
                <c:pt idx="1">
                  <c:v>74.100000000000009</c:v>
                </c:pt>
                <c:pt idx="2">
                  <c:v>75.399090000000001</c:v>
                </c:pt>
                <c:pt idx="3">
                  <c:v>78.748180000000019</c:v>
                </c:pt>
                <c:pt idx="4">
                  <c:v>81.484730000000013</c:v>
                </c:pt>
                <c:pt idx="5">
                  <c:v>83.03473000000001</c:v>
                </c:pt>
                <c:pt idx="6">
                  <c:v>84.384730000000019</c:v>
                </c:pt>
                <c:pt idx="7">
                  <c:v>80.084730000000022</c:v>
                </c:pt>
                <c:pt idx="8">
                  <c:v>78.884730000000005</c:v>
                </c:pt>
                <c:pt idx="9">
                  <c:v>79.722730000000013</c:v>
                </c:pt>
                <c:pt idx="10">
                  <c:v>78.972729999999999</c:v>
                </c:pt>
                <c:pt idx="11">
                  <c:v>76.77273000000001</c:v>
                </c:pt>
                <c:pt idx="12">
                  <c:v>82.988330000000005</c:v>
                </c:pt>
                <c:pt idx="13">
                  <c:v>88.564729999999997</c:v>
                </c:pt>
                <c:pt idx="14">
                  <c:v>86.164730000000006</c:v>
                </c:pt>
                <c:pt idx="15">
                  <c:v>70.86472999999998</c:v>
                </c:pt>
                <c:pt idx="16">
                  <c:v>68.964729999999989</c:v>
                </c:pt>
                <c:pt idx="17">
                  <c:v>68.664729999999992</c:v>
                </c:pt>
              </c:numCache>
            </c:numRef>
          </c:val>
          <c:smooth val="0"/>
          <c:extLst>
            <c:ext xmlns:c16="http://schemas.microsoft.com/office/drawing/2014/chart" uri="{C3380CC4-5D6E-409C-BE32-E72D297353CC}">
              <c16:uniqueId val="{00000004-3911-475E-916C-76726AE51C35}"/>
            </c:ext>
          </c:extLst>
        </c:ser>
        <c:ser>
          <c:idx val="2"/>
          <c:order val="2"/>
          <c:spPr>
            <a:ln w="28575" cap="rnd">
              <a:solidFill>
                <a:schemeClr val="tx2"/>
              </a:solidFill>
              <a:round/>
            </a:ln>
            <a:effectLst/>
          </c:spPr>
          <c:marker>
            <c:symbol val="none"/>
          </c:marker>
          <c:cat>
            <c:numRef>
              <c:f>'Export coal'!$C$1:$T$1</c:f>
              <c:numCache>
                <c:formatCode>General</c:formatCode>
                <c:ptCount val="18"/>
                <c:pt idx="0">
                  <c:v>2018</c:v>
                </c:pt>
                <c:pt idx="2">
                  <c:v>2020</c:v>
                </c:pt>
                <c:pt idx="7">
                  <c:v>2025</c:v>
                </c:pt>
                <c:pt idx="12">
                  <c:v>2030</c:v>
                </c:pt>
                <c:pt idx="17">
                  <c:v>2035</c:v>
                </c:pt>
              </c:numCache>
            </c:numRef>
          </c:cat>
          <c:val>
            <c:numRef>
              <c:f>'Export coal'!$C$5:$T$5</c:f>
              <c:numCache>
                <c:formatCode>#,##0.00</c:formatCode>
                <c:ptCount val="18"/>
                <c:pt idx="0">
                  <c:v>72.900000000000006</c:v>
                </c:pt>
                <c:pt idx="1">
                  <c:v>70.7</c:v>
                </c:pt>
                <c:pt idx="2">
                  <c:v>68.400000000000006</c:v>
                </c:pt>
                <c:pt idx="3">
                  <c:v>65.098180000000013</c:v>
                </c:pt>
                <c:pt idx="4">
                  <c:v>74.172730000000016</c:v>
                </c:pt>
                <c:pt idx="5">
                  <c:v>66.772729999999996</c:v>
                </c:pt>
                <c:pt idx="6">
                  <c:v>58.222729999999999</c:v>
                </c:pt>
                <c:pt idx="7">
                  <c:v>37.35</c:v>
                </c:pt>
                <c:pt idx="8">
                  <c:v>37.35</c:v>
                </c:pt>
                <c:pt idx="9">
                  <c:v>37.35</c:v>
                </c:pt>
                <c:pt idx="10">
                  <c:v>40.6</c:v>
                </c:pt>
                <c:pt idx="11">
                  <c:v>40.6</c:v>
                </c:pt>
                <c:pt idx="12">
                  <c:v>40.6</c:v>
                </c:pt>
                <c:pt idx="13">
                  <c:v>35.199999999999996</c:v>
                </c:pt>
                <c:pt idx="14">
                  <c:v>37.200000000000003</c:v>
                </c:pt>
                <c:pt idx="15">
                  <c:v>26.1</c:v>
                </c:pt>
                <c:pt idx="16">
                  <c:v>24.4</c:v>
                </c:pt>
                <c:pt idx="17">
                  <c:v>24.4</c:v>
                </c:pt>
              </c:numCache>
            </c:numRef>
          </c:val>
          <c:smooth val="0"/>
          <c:extLst>
            <c:ext xmlns:c16="http://schemas.microsoft.com/office/drawing/2014/chart" uri="{C3380CC4-5D6E-409C-BE32-E72D297353CC}">
              <c16:uniqueId val="{00000005-3911-475E-916C-76726AE51C35}"/>
            </c:ext>
          </c:extLst>
        </c:ser>
        <c:dLbls>
          <c:showLegendKey val="0"/>
          <c:showVal val="0"/>
          <c:showCatName val="0"/>
          <c:showSerName val="0"/>
          <c:showPercent val="0"/>
          <c:showBubbleSize val="0"/>
        </c:dLbls>
        <c:marker val="1"/>
        <c:smooth val="0"/>
        <c:axId val="949620480"/>
        <c:axId val="949614248"/>
      </c:lineChart>
      <c:catAx>
        <c:axId val="94962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9614248"/>
        <c:crosses val="autoZero"/>
        <c:auto val="1"/>
        <c:lblAlgn val="ctr"/>
        <c:lblOffset val="100"/>
        <c:noMultiLvlLbl val="0"/>
      </c:catAx>
      <c:valAx>
        <c:axId val="94961424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496204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t>Mpumalanga power stations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858705161854762E-2"/>
          <c:y val="0.17171296296296296"/>
          <c:w val="0.88058573928258954"/>
          <c:h val="0.72088764946048411"/>
        </c:manualLayout>
      </c:layout>
      <c:areaChart>
        <c:grouping val="standard"/>
        <c:varyColors val="0"/>
        <c:ser>
          <c:idx val="3"/>
          <c:order val="2"/>
          <c:spPr>
            <a:solidFill>
              <a:schemeClr val="accent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Graphs!$C$3:$T$3</c:f>
              <c:numCache>
                <c:formatCode>#,##0.00</c:formatCode>
                <c:ptCount val="18"/>
                <c:pt idx="0">
                  <c:v>2.5011243521833704</c:v>
                </c:pt>
                <c:pt idx="1">
                  <c:v>3.1574188913399062</c:v>
                </c:pt>
                <c:pt idx="2">
                  <c:v>3.290136895235114</c:v>
                </c:pt>
                <c:pt idx="3">
                  <c:v>3.3851197021503943</c:v>
                </c:pt>
                <c:pt idx="4">
                  <c:v>3.4122615483182361</c:v>
                </c:pt>
                <c:pt idx="5">
                  <c:v>3.4543165405419773</c:v>
                </c:pt>
                <c:pt idx="6">
                  <c:v>3.8553692669356239</c:v>
                </c:pt>
                <c:pt idx="7">
                  <c:v>3.8518771482680041</c:v>
                </c:pt>
                <c:pt idx="8">
                  <c:v>3.7080911536040593</c:v>
                </c:pt>
                <c:pt idx="9">
                  <c:v>3.7414192646660043</c:v>
                </c:pt>
                <c:pt idx="10">
                  <c:v>3.9287286682203653</c:v>
                </c:pt>
                <c:pt idx="11">
                  <c:v>3.5082729661017305</c:v>
                </c:pt>
                <c:pt idx="12">
                  <c:v>3.9554962563716307</c:v>
                </c:pt>
                <c:pt idx="13">
                  <c:v>4.6266492375382615</c:v>
                </c:pt>
                <c:pt idx="14">
                  <c:v>4.6175111735238596</c:v>
                </c:pt>
                <c:pt idx="15">
                  <c:v>4.4322690995266969</c:v>
                </c:pt>
                <c:pt idx="16">
                  <c:v>4.4014764448866783</c:v>
                </c:pt>
                <c:pt idx="17">
                  <c:v>4.1392391501760386</c:v>
                </c:pt>
              </c:numCache>
            </c:numRef>
          </c:val>
          <c:extLst>
            <c:ext xmlns:c16="http://schemas.microsoft.com/office/drawing/2014/chart" uri="{C3380CC4-5D6E-409C-BE32-E72D297353CC}">
              <c16:uniqueId val="{00000000-FAB5-4300-8159-7C4FF7E61523}"/>
            </c:ext>
          </c:extLst>
        </c:ser>
        <c:ser>
          <c:idx val="4"/>
          <c:order val="3"/>
          <c:spPr>
            <a:solidFill>
              <a:schemeClr val="tx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Graphs!$C$5:$T$5</c:f>
              <c:numCache>
                <c:formatCode>#,##0.00</c:formatCode>
                <c:ptCount val="18"/>
                <c:pt idx="0">
                  <c:v>2.5011243521833704</c:v>
                </c:pt>
                <c:pt idx="1">
                  <c:v>3.129427555799102</c:v>
                </c:pt>
                <c:pt idx="2">
                  <c:v>3.2865786277228546</c:v>
                </c:pt>
                <c:pt idx="3">
                  <c:v>3.3771394489811</c:v>
                </c:pt>
                <c:pt idx="4">
                  <c:v>3.409225504651074</c:v>
                </c:pt>
                <c:pt idx="5">
                  <c:v>3.4543165405419773</c:v>
                </c:pt>
                <c:pt idx="6">
                  <c:v>3.943077002586278</c:v>
                </c:pt>
                <c:pt idx="7">
                  <c:v>3.7625544943603368</c:v>
                </c:pt>
                <c:pt idx="8">
                  <c:v>3.5531690966421303</c:v>
                </c:pt>
                <c:pt idx="9">
                  <c:v>3.5876333107444167</c:v>
                </c:pt>
                <c:pt idx="10">
                  <c:v>3.6026431480378038</c:v>
                </c:pt>
                <c:pt idx="11">
                  <c:v>3.495476585037153</c:v>
                </c:pt>
                <c:pt idx="12">
                  <c:v>3.5507261775500885</c:v>
                </c:pt>
                <c:pt idx="13">
                  <c:v>4.059578397980502</c:v>
                </c:pt>
                <c:pt idx="14">
                  <c:v>4.9397303141576607</c:v>
                </c:pt>
                <c:pt idx="15">
                  <c:v>4.4385691600853585</c:v>
                </c:pt>
                <c:pt idx="16">
                  <c:v>4.702250731389336</c:v>
                </c:pt>
                <c:pt idx="17">
                  <c:v>4.5924331716675724</c:v>
                </c:pt>
              </c:numCache>
            </c:numRef>
          </c:val>
          <c:extLst>
            <c:ext xmlns:c16="http://schemas.microsoft.com/office/drawing/2014/chart" uri="{C3380CC4-5D6E-409C-BE32-E72D297353CC}">
              <c16:uniqueId val="{00000001-FAB5-4300-8159-7C4FF7E61523}"/>
            </c:ext>
          </c:extLst>
        </c:ser>
        <c:ser>
          <c:idx val="2"/>
          <c:order val="4"/>
          <c:spPr>
            <a:solidFill>
              <a:schemeClr val="bg1"/>
            </a:solidFill>
            <a:ln>
              <a:noFill/>
            </a:ln>
            <a:effectLst/>
          </c:spPr>
          <c:cat>
            <c:numRef>
              <c:f>Graphs!$C$1:$T$1</c:f>
              <c:numCache>
                <c:formatCode>General</c:formatCode>
                <c:ptCount val="18"/>
                <c:pt idx="2">
                  <c:v>2020</c:v>
                </c:pt>
                <c:pt idx="7">
                  <c:v>2025</c:v>
                </c:pt>
                <c:pt idx="12">
                  <c:v>2030</c:v>
                </c:pt>
                <c:pt idx="17">
                  <c:v>2035</c:v>
                </c:pt>
              </c:numCache>
            </c:numRef>
          </c:cat>
          <c:val>
            <c:numRef>
              <c:f>Graphs!$C$22:$T$22</c:f>
              <c:numCache>
                <c:formatCode>#,##0.00</c:formatCode>
                <c:ptCount val="18"/>
                <c:pt idx="0">
                  <c:v>2.5011243521833704</c:v>
                </c:pt>
                <c:pt idx="1">
                  <c:v>3.129427555799102</c:v>
                </c:pt>
                <c:pt idx="2">
                  <c:v>3.2865786277228546</c:v>
                </c:pt>
                <c:pt idx="3">
                  <c:v>3.3771394489811</c:v>
                </c:pt>
                <c:pt idx="4">
                  <c:v>3.409225504651074</c:v>
                </c:pt>
                <c:pt idx="5">
                  <c:v>3.4543165405419773</c:v>
                </c:pt>
                <c:pt idx="6">
                  <c:v>3.8553692669356239</c:v>
                </c:pt>
                <c:pt idx="7">
                  <c:v>3.7625544943603368</c:v>
                </c:pt>
                <c:pt idx="8">
                  <c:v>3.5531690966421303</c:v>
                </c:pt>
                <c:pt idx="9">
                  <c:v>3.5876333107444167</c:v>
                </c:pt>
                <c:pt idx="10">
                  <c:v>3.6026431480378038</c:v>
                </c:pt>
                <c:pt idx="11">
                  <c:v>3.495476585037153</c:v>
                </c:pt>
                <c:pt idx="12">
                  <c:v>3.5507261775500885</c:v>
                </c:pt>
                <c:pt idx="13">
                  <c:v>4.059578397980502</c:v>
                </c:pt>
                <c:pt idx="14">
                  <c:v>4.6175111735238596</c:v>
                </c:pt>
                <c:pt idx="15">
                  <c:v>4.4322690995266969</c:v>
                </c:pt>
                <c:pt idx="16">
                  <c:v>4.4014764448866783</c:v>
                </c:pt>
                <c:pt idx="17">
                  <c:v>4.1392391501760386</c:v>
                </c:pt>
              </c:numCache>
            </c:numRef>
          </c:val>
          <c:extLst>
            <c:ext xmlns:c16="http://schemas.microsoft.com/office/drawing/2014/chart" uri="{C3380CC4-5D6E-409C-BE32-E72D297353CC}">
              <c16:uniqueId val="{00000002-FAB5-4300-8159-7C4FF7E61523}"/>
            </c:ext>
          </c:extLst>
        </c:ser>
        <c:dLbls>
          <c:showLegendKey val="0"/>
          <c:showVal val="0"/>
          <c:showCatName val="0"/>
          <c:showSerName val="0"/>
          <c:showPercent val="0"/>
          <c:showBubbleSize val="0"/>
        </c:dLbls>
        <c:axId val="646429000"/>
        <c:axId val="646429656"/>
      </c:areaChart>
      <c:lineChart>
        <c:grouping val="standard"/>
        <c:varyColors val="0"/>
        <c:ser>
          <c:idx val="0"/>
          <c:order val="0"/>
          <c:tx>
            <c:strRef>
              <c:f>Graphs!$A$3:$B$3</c:f>
              <c:strCache>
                <c:ptCount val="2"/>
                <c:pt idx="0">
                  <c:v>BAU</c:v>
                </c:pt>
                <c:pt idx="1">
                  <c:v>Mpumalanga</c:v>
                </c:pt>
              </c:strCache>
            </c:strRef>
          </c:tx>
          <c:spPr>
            <a:ln w="28575" cap="rnd">
              <a:solidFill>
                <a:schemeClr val="tx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Graphs!$C$3:$T$3</c:f>
              <c:numCache>
                <c:formatCode>#,##0.00</c:formatCode>
                <c:ptCount val="18"/>
                <c:pt idx="0">
                  <c:v>2.5011243521833704</c:v>
                </c:pt>
                <c:pt idx="1">
                  <c:v>3.1574188913399062</c:v>
                </c:pt>
                <c:pt idx="2">
                  <c:v>3.290136895235114</c:v>
                </c:pt>
                <c:pt idx="3">
                  <c:v>3.3851197021503943</c:v>
                </c:pt>
                <c:pt idx="4">
                  <c:v>3.4122615483182361</c:v>
                </c:pt>
                <c:pt idx="5">
                  <c:v>3.4543165405419773</c:v>
                </c:pt>
                <c:pt idx="6">
                  <c:v>3.8553692669356239</c:v>
                </c:pt>
                <c:pt idx="7">
                  <c:v>3.8518771482680041</c:v>
                </c:pt>
                <c:pt idx="8">
                  <c:v>3.7080911536040593</c:v>
                </c:pt>
                <c:pt idx="9">
                  <c:v>3.7414192646660043</c:v>
                </c:pt>
                <c:pt idx="10">
                  <c:v>3.9287286682203653</c:v>
                </c:pt>
                <c:pt idx="11">
                  <c:v>3.5082729661017305</c:v>
                </c:pt>
                <c:pt idx="12">
                  <c:v>3.9554962563716307</c:v>
                </c:pt>
                <c:pt idx="13">
                  <c:v>4.6266492375382615</c:v>
                </c:pt>
                <c:pt idx="14">
                  <c:v>4.6175111735238596</c:v>
                </c:pt>
                <c:pt idx="15">
                  <c:v>4.4322690995266969</c:v>
                </c:pt>
                <c:pt idx="16">
                  <c:v>4.4014764448866783</c:v>
                </c:pt>
                <c:pt idx="17">
                  <c:v>4.1392391501760386</c:v>
                </c:pt>
              </c:numCache>
            </c:numRef>
          </c:val>
          <c:smooth val="0"/>
          <c:extLst>
            <c:ext xmlns:c16="http://schemas.microsoft.com/office/drawing/2014/chart" uri="{C3380CC4-5D6E-409C-BE32-E72D297353CC}">
              <c16:uniqueId val="{00000003-FAB5-4300-8159-7C4FF7E61523}"/>
            </c:ext>
          </c:extLst>
        </c:ser>
        <c:ser>
          <c:idx val="1"/>
          <c:order val="1"/>
          <c:tx>
            <c:strRef>
              <c:f>Graphs!$A$5:$B$5</c:f>
              <c:strCache>
                <c:ptCount val="2"/>
                <c:pt idx="0">
                  <c:v>450</c:v>
                </c:pt>
                <c:pt idx="1">
                  <c:v>Mpumalanga</c:v>
                </c:pt>
              </c:strCache>
            </c:strRef>
          </c:tx>
          <c:spPr>
            <a:ln w="28575" cap="rnd">
              <a:solidFill>
                <a:schemeClr val="accent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Graphs!$C$5:$T$5</c:f>
              <c:numCache>
                <c:formatCode>#,##0.00</c:formatCode>
                <c:ptCount val="18"/>
                <c:pt idx="0">
                  <c:v>2.5011243521833704</c:v>
                </c:pt>
                <c:pt idx="1">
                  <c:v>3.129427555799102</c:v>
                </c:pt>
                <c:pt idx="2">
                  <c:v>3.2865786277228546</c:v>
                </c:pt>
                <c:pt idx="3">
                  <c:v>3.3771394489811</c:v>
                </c:pt>
                <c:pt idx="4">
                  <c:v>3.409225504651074</c:v>
                </c:pt>
                <c:pt idx="5">
                  <c:v>3.4543165405419773</c:v>
                </c:pt>
                <c:pt idx="6">
                  <c:v>3.943077002586278</c:v>
                </c:pt>
                <c:pt idx="7">
                  <c:v>3.7625544943603368</c:v>
                </c:pt>
                <c:pt idx="8">
                  <c:v>3.5531690966421303</c:v>
                </c:pt>
                <c:pt idx="9">
                  <c:v>3.5876333107444167</c:v>
                </c:pt>
                <c:pt idx="10">
                  <c:v>3.6026431480378038</c:v>
                </c:pt>
                <c:pt idx="11">
                  <c:v>3.495476585037153</c:v>
                </c:pt>
                <c:pt idx="12">
                  <c:v>3.5507261775500885</c:v>
                </c:pt>
                <c:pt idx="13">
                  <c:v>4.059578397980502</c:v>
                </c:pt>
                <c:pt idx="14">
                  <c:v>4.9397303141576607</c:v>
                </c:pt>
                <c:pt idx="15">
                  <c:v>4.4385691600853585</c:v>
                </c:pt>
                <c:pt idx="16">
                  <c:v>4.702250731389336</c:v>
                </c:pt>
                <c:pt idx="17">
                  <c:v>4.5924331716675724</c:v>
                </c:pt>
              </c:numCache>
            </c:numRef>
          </c:val>
          <c:smooth val="0"/>
          <c:extLst>
            <c:ext xmlns:c16="http://schemas.microsoft.com/office/drawing/2014/chart" uri="{C3380CC4-5D6E-409C-BE32-E72D297353CC}">
              <c16:uniqueId val="{00000004-FAB5-4300-8159-7C4FF7E61523}"/>
            </c:ext>
          </c:extLst>
        </c:ser>
        <c:dLbls>
          <c:showLegendKey val="0"/>
          <c:showVal val="0"/>
          <c:showCatName val="0"/>
          <c:showSerName val="0"/>
          <c:showPercent val="0"/>
          <c:showBubbleSize val="0"/>
        </c:dLbls>
        <c:marker val="1"/>
        <c:smooth val="0"/>
        <c:axId val="646429000"/>
        <c:axId val="646429656"/>
      </c:lineChart>
      <c:catAx>
        <c:axId val="646429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6429656"/>
        <c:crosses val="autoZero"/>
        <c:auto val="1"/>
        <c:lblAlgn val="ctr"/>
        <c:lblOffset val="100"/>
        <c:noMultiLvlLbl val="0"/>
      </c:catAx>
      <c:valAx>
        <c:axId val="646429656"/>
        <c:scaling>
          <c:orientation val="minMax"/>
        </c:scaling>
        <c:delete val="0"/>
        <c:axPos val="l"/>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en-GB" sz="1400" b="1"/>
                  <a:t>$bn</a:t>
                </a:r>
              </a:p>
            </c:rich>
          </c:tx>
          <c:layout>
            <c:manualLayout>
              <c:xMode val="edge"/>
              <c:yMode val="edge"/>
              <c:x val="2.7777777777777779E-3"/>
              <c:y val="2.9159011373578302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4642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t>Limpopo power stations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858705161854762E-2"/>
          <c:y val="0.17171296296296296"/>
          <c:w val="0.88058573928258954"/>
          <c:h val="0.72088764946048411"/>
        </c:manualLayout>
      </c:layout>
      <c:areaChart>
        <c:grouping val="standard"/>
        <c:varyColors val="0"/>
        <c:ser>
          <c:idx val="3"/>
          <c:order val="2"/>
          <c:spPr>
            <a:solidFill>
              <a:schemeClr val="tx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Graphs!$C$6:$T$6</c:f>
              <c:numCache>
                <c:formatCode>#,##0.00</c:formatCode>
                <c:ptCount val="18"/>
                <c:pt idx="0">
                  <c:v>0.52551133309824782</c:v>
                </c:pt>
                <c:pt idx="1">
                  <c:v>0.64585556309897507</c:v>
                </c:pt>
                <c:pt idx="2">
                  <c:v>0.84180803462739451</c:v>
                </c:pt>
                <c:pt idx="3">
                  <c:v>0.99846017942235532</c:v>
                </c:pt>
                <c:pt idx="4">
                  <c:v>1.4170654264336355</c:v>
                </c:pt>
                <c:pt idx="5">
                  <c:v>1.4432226501529812</c:v>
                </c:pt>
                <c:pt idx="6">
                  <c:v>1.5045679463719712</c:v>
                </c:pt>
                <c:pt idx="7">
                  <c:v>1.5397785175427117</c:v>
                </c:pt>
                <c:pt idx="8">
                  <c:v>1.2200550287896288</c:v>
                </c:pt>
                <c:pt idx="9">
                  <c:v>1.2492933872096295</c:v>
                </c:pt>
                <c:pt idx="10">
                  <c:v>1.2791109172377402</c:v>
                </c:pt>
                <c:pt idx="11">
                  <c:v>1.3095302403490474</c:v>
                </c:pt>
                <c:pt idx="12">
                  <c:v>1.3419539353465084</c:v>
                </c:pt>
                <c:pt idx="13">
                  <c:v>1.373224084721967</c:v>
                </c:pt>
                <c:pt idx="14">
                  <c:v>1.4051828418342036</c:v>
                </c:pt>
                <c:pt idx="15">
                  <c:v>1.3881658061914501</c:v>
                </c:pt>
                <c:pt idx="16">
                  <c:v>1.4196094387570484</c:v>
                </c:pt>
                <c:pt idx="17">
                  <c:v>1.4553159494660524</c:v>
                </c:pt>
              </c:numCache>
            </c:numRef>
          </c:val>
          <c:extLst>
            <c:ext xmlns:c16="http://schemas.microsoft.com/office/drawing/2014/chart" uri="{C3380CC4-5D6E-409C-BE32-E72D297353CC}">
              <c16:uniqueId val="{00000000-0201-4397-8776-36C53FB35ACA}"/>
            </c:ext>
          </c:extLst>
        </c:ser>
        <c:ser>
          <c:idx val="2"/>
          <c:order val="3"/>
          <c:spPr>
            <a:solidFill>
              <a:schemeClr val="bg1"/>
            </a:solidFill>
            <a:ln>
              <a:noFill/>
            </a:ln>
            <a:effectLst/>
          </c:spPr>
          <c:cat>
            <c:numRef>
              <c:f>Graphs!$C$1:$T$1</c:f>
              <c:numCache>
                <c:formatCode>General</c:formatCode>
                <c:ptCount val="18"/>
                <c:pt idx="2">
                  <c:v>2020</c:v>
                </c:pt>
                <c:pt idx="7">
                  <c:v>2025</c:v>
                </c:pt>
                <c:pt idx="12">
                  <c:v>2030</c:v>
                </c:pt>
                <c:pt idx="17">
                  <c:v>2035</c:v>
                </c:pt>
              </c:numCache>
            </c:numRef>
          </c:cat>
          <c:val>
            <c:numRef>
              <c:f>Graphs!$C$4:$T$4</c:f>
              <c:numCache>
                <c:formatCode>#,##0.00</c:formatCode>
                <c:ptCount val="18"/>
                <c:pt idx="0">
                  <c:v>0.52551133309824782</c:v>
                </c:pt>
                <c:pt idx="1">
                  <c:v>0.64585556309897507</c:v>
                </c:pt>
                <c:pt idx="2">
                  <c:v>0.76991942701927096</c:v>
                </c:pt>
                <c:pt idx="3">
                  <c:v>0.99627579954798651</c:v>
                </c:pt>
                <c:pt idx="4">
                  <c:v>1.0485181654967064</c:v>
                </c:pt>
                <c:pt idx="5">
                  <c:v>1.0673043018214765</c:v>
                </c:pt>
                <c:pt idx="6">
                  <c:v>1.0892554873306912</c:v>
                </c:pt>
                <c:pt idx="7">
                  <c:v>1.1161598093206055</c:v>
                </c:pt>
                <c:pt idx="8">
                  <c:v>1.1446117857166309</c:v>
                </c:pt>
                <c:pt idx="9">
                  <c:v>1.1229511806815193</c:v>
                </c:pt>
                <c:pt idx="10">
                  <c:v>1.1457731917386713</c:v>
                </c:pt>
                <c:pt idx="11">
                  <c:v>1.1676311703286397</c:v>
                </c:pt>
                <c:pt idx="12">
                  <c:v>1.1961965583789669</c:v>
                </c:pt>
                <c:pt idx="13">
                  <c:v>1.2254112846320997</c:v>
                </c:pt>
                <c:pt idx="14">
                  <c:v>1.2553594456734323</c:v>
                </c:pt>
                <c:pt idx="15">
                  <c:v>1.2453030738746462</c:v>
                </c:pt>
                <c:pt idx="16">
                  <c:v>1.2743119870036328</c:v>
                </c:pt>
                <c:pt idx="17">
                  <c:v>1.3074250763407533</c:v>
                </c:pt>
              </c:numCache>
            </c:numRef>
          </c:val>
          <c:extLst>
            <c:ext xmlns:c16="http://schemas.microsoft.com/office/drawing/2014/chart" uri="{C3380CC4-5D6E-409C-BE32-E72D297353CC}">
              <c16:uniqueId val="{00000001-0201-4397-8776-36C53FB35ACA}"/>
            </c:ext>
          </c:extLst>
        </c:ser>
        <c:dLbls>
          <c:showLegendKey val="0"/>
          <c:showVal val="0"/>
          <c:showCatName val="0"/>
          <c:showSerName val="0"/>
          <c:showPercent val="0"/>
          <c:showBubbleSize val="0"/>
        </c:dLbls>
        <c:axId val="646429000"/>
        <c:axId val="646429656"/>
      </c:areaChart>
      <c:lineChart>
        <c:grouping val="standard"/>
        <c:varyColors val="0"/>
        <c:ser>
          <c:idx val="0"/>
          <c:order val="0"/>
          <c:tx>
            <c:strRef>
              <c:f>Graphs!$A$4:$B$4</c:f>
              <c:strCache>
                <c:ptCount val="2"/>
                <c:pt idx="0">
                  <c:v>BAU</c:v>
                </c:pt>
                <c:pt idx="1">
                  <c:v>Limpopo</c:v>
                </c:pt>
              </c:strCache>
            </c:strRef>
          </c:tx>
          <c:spPr>
            <a:ln w="28575" cap="rnd">
              <a:solidFill>
                <a:schemeClr val="tx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Graphs!$C$4:$T$4</c:f>
              <c:numCache>
                <c:formatCode>#,##0.00</c:formatCode>
                <c:ptCount val="18"/>
                <c:pt idx="0">
                  <c:v>0.52551133309824782</c:v>
                </c:pt>
                <c:pt idx="1">
                  <c:v>0.64585556309897507</c:v>
                </c:pt>
                <c:pt idx="2">
                  <c:v>0.76991942701927096</c:v>
                </c:pt>
                <c:pt idx="3">
                  <c:v>0.99627579954798651</c:v>
                </c:pt>
                <c:pt idx="4">
                  <c:v>1.0485181654967064</c:v>
                </c:pt>
                <c:pt idx="5">
                  <c:v>1.0673043018214765</c:v>
                </c:pt>
                <c:pt idx="6">
                  <c:v>1.0892554873306912</c:v>
                </c:pt>
                <c:pt idx="7">
                  <c:v>1.1161598093206055</c:v>
                </c:pt>
                <c:pt idx="8">
                  <c:v>1.1446117857166309</c:v>
                </c:pt>
                <c:pt idx="9">
                  <c:v>1.1229511806815193</c:v>
                </c:pt>
                <c:pt idx="10">
                  <c:v>1.1457731917386713</c:v>
                </c:pt>
                <c:pt idx="11">
                  <c:v>1.1676311703286397</c:v>
                </c:pt>
                <c:pt idx="12">
                  <c:v>1.1961965583789669</c:v>
                </c:pt>
                <c:pt idx="13">
                  <c:v>1.2254112846320997</c:v>
                </c:pt>
                <c:pt idx="14">
                  <c:v>1.2553594456734323</c:v>
                </c:pt>
                <c:pt idx="15">
                  <c:v>1.2453030738746462</c:v>
                </c:pt>
                <c:pt idx="16">
                  <c:v>1.2743119870036328</c:v>
                </c:pt>
                <c:pt idx="17">
                  <c:v>1.3074250763407533</c:v>
                </c:pt>
              </c:numCache>
            </c:numRef>
          </c:val>
          <c:smooth val="0"/>
          <c:extLst>
            <c:ext xmlns:c16="http://schemas.microsoft.com/office/drawing/2014/chart" uri="{C3380CC4-5D6E-409C-BE32-E72D297353CC}">
              <c16:uniqueId val="{00000002-0201-4397-8776-36C53FB35ACA}"/>
            </c:ext>
          </c:extLst>
        </c:ser>
        <c:ser>
          <c:idx val="1"/>
          <c:order val="1"/>
          <c:tx>
            <c:strRef>
              <c:f>Graphs!$A$6:$B$6</c:f>
              <c:strCache>
                <c:ptCount val="2"/>
                <c:pt idx="0">
                  <c:v>450</c:v>
                </c:pt>
                <c:pt idx="1">
                  <c:v>Limpopo</c:v>
                </c:pt>
              </c:strCache>
            </c:strRef>
          </c:tx>
          <c:spPr>
            <a:ln w="28575" cap="rnd">
              <a:solidFill>
                <a:schemeClr val="accent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Graphs!$C$6:$T$6</c:f>
              <c:numCache>
                <c:formatCode>#,##0.00</c:formatCode>
                <c:ptCount val="18"/>
                <c:pt idx="0">
                  <c:v>0.52551133309824782</c:v>
                </c:pt>
                <c:pt idx="1">
                  <c:v>0.64585556309897507</c:v>
                </c:pt>
                <c:pt idx="2">
                  <c:v>0.84180803462739451</c:v>
                </c:pt>
                <c:pt idx="3">
                  <c:v>0.99846017942235532</c:v>
                </c:pt>
                <c:pt idx="4">
                  <c:v>1.4170654264336355</c:v>
                </c:pt>
                <c:pt idx="5">
                  <c:v>1.4432226501529812</c:v>
                </c:pt>
                <c:pt idx="6">
                  <c:v>1.5045679463719712</c:v>
                </c:pt>
                <c:pt idx="7">
                  <c:v>1.5397785175427117</c:v>
                </c:pt>
                <c:pt idx="8">
                  <c:v>1.2200550287896288</c:v>
                </c:pt>
                <c:pt idx="9">
                  <c:v>1.2492933872096295</c:v>
                </c:pt>
                <c:pt idx="10">
                  <c:v>1.2791109172377402</c:v>
                </c:pt>
                <c:pt idx="11">
                  <c:v>1.3095302403490474</c:v>
                </c:pt>
                <c:pt idx="12">
                  <c:v>1.3419539353465084</c:v>
                </c:pt>
                <c:pt idx="13">
                  <c:v>1.373224084721967</c:v>
                </c:pt>
                <c:pt idx="14">
                  <c:v>1.4051828418342036</c:v>
                </c:pt>
                <c:pt idx="15">
                  <c:v>1.3881658061914501</c:v>
                </c:pt>
                <c:pt idx="16">
                  <c:v>1.4196094387570484</c:v>
                </c:pt>
                <c:pt idx="17">
                  <c:v>1.4553159494660524</c:v>
                </c:pt>
              </c:numCache>
            </c:numRef>
          </c:val>
          <c:smooth val="0"/>
          <c:extLst>
            <c:ext xmlns:c16="http://schemas.microsoft.com/office/drawing/2014/chart" uri="{C3380CC4-5D6E-409C-BE32-E72D297353CC}">
              <c16:uniqueId val="{00000003-0201-4397-8776-36C53FB35ACA}"/>
            </c:ext>
          </c:extLst>
        </c:ser>
        <c:dLbls>
          <c:showLegendKey val="0"/>
          <c:showVal val="0"/>
          <c:showCatName val="0"/>
          <c:showSerName val="0"/>
          <c:showPercent val="0"/>
          <c:showBubbleSize val="0"/>
        </c:dLbls>
        <c:marker val="1"/>
        <c:smooth val="0"/>
        <c:axId val="646429000"/>
        <c:axId val="646429656"/>
      </c:lineChart>
      <c:catAx>
        <c:axId val="646429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6429656"/>
        <c:crosses val="autoZero"/>
        <c:auto val="1"/>
        <c:lblAlgn val="ctr"/>
        <c:lblOffset val="100"/>
        <c:noMultiLvlLbl val="0"/>
      </c:catAx>
      <c:valAx>
        <c:axId val="646429656"/>
        <c:scaling>
          <c:orientation val="minMax"/>
        </c:scaling>
        <c:delete val="0"/>
        <c:axPos val="l"/>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en-GB" sz="1400" b="1"/>
                  <a:t>$bn</a:t>
                </a:r>
              </a:p>
            </c:rich>
          </c:tx>
          <c:layout>
            <c:manualLayout>
              <c:xMode val="edge"/>
              <c:yMode val="edge"/>
              <c:x val="0"/>
              <c:y val="3.3788641003207935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4642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t>Total coal cost to Eskom</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8858705161854762E-2"/>
          <c:y val="0.17171296296296296"/>
          <c:w val="0.88058573928258954"/>
          <c:h val="0.72088764946048411"/>
        </c:manualLayout>
      </c:layout>
      <c:areaChart>
        <c:grouping val="standard"/>
        <c:varyColors val="0"/>
        <c:ser>
          <c:idx val="3"/>
          <c:order val="2"/>
          <c:spPr>
            <a:solidFill>
              <a:schemeClr val="accent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Graphs!$C$11:$T$11</c:f>
              <c:numCache>
                <c:formatCode>#,##0.00</c:formatCode>
                <c:ptCount val="18"/>
                <c:pt idx="0">
                  <c:v>3.0266356852816183</c:v>
                </c:pt>
                <c:pt idx="1">
                  <c:v>3.8032744544388812</c:v>
                </c:pt>
                <c:pt idx="2">
                  <c:v>4.0600563222543853</c:v>
                </c:pt>
                <c:pt idx="3">
                  <c:v>4.381395501698381</c:v>
                </c:pt>
                <c:pt idx="4">
                  <c:v>4.4607797138149428</c:v>
                </c:pt>
                <c:pt idx="5">
                  <c:v>4.5216208423634541</c:v>
                </c:pt>
                <c:pt idx="6">
                  <c:v>4.9446247542663153</c:v>
                </c:pt>
                <c:pt idx="7">
                  <c:v>4.9680369575886099</c:v>
                </c:pt>
                <c:pt idx="8">
                  <c:v>4.8527029393206904</c:v>
                </c:pt>
                <c:pt idx="9">
                  <c:v>4.8643704453475234</c:v>
                </c:pt>
                <c:pt idx="10">
                  <c:v>5.074501859959037</c:v>
                </c:pt>
                <c:pt idx="11">
                  <c:v>4.6759041364303702</c:v>
                </c:pt>
                <c:pt idx="12">
                  <c:v>5.1516928147505974</c:v>
                </c:pt>
                <c:pt idx="13">
                  <c:v>5.852060522170361</c:v>
                </c:pt>
                <c:pt idx="14">
                  <c:v>5.8728706191972915</c:v>
                </c:pt>
                <c:pt idx="15">
                  <c:v>5.6775721734013427</c:v>
                </c:pt>
                <c:pt idx="16">
                  <c:v>5.6757884318903109</c:v>
                </c:pt>
                <c:pt idx="17">
                  <c:v>5.4466642265167922</c:v>
                </c:pt>
              </c:numCache>
            </c:numRef>
          </c:val>
          <c:extLst>
            <c:ext xmlns:c16="http://schemas.microsoft.com/office/drawing/2014/chart" uri="{C3380CC4-5D6E-409C-BE32-E72D297353CC}">
              <c16:uniqueId val="{00000000-865B-4F92-85F5-BA987AFD0B1C}"/>
            </c:ext>
          </c:extLst>
        </c:ser>
        <c:ser>
          <c:idx val="4"/>
          <c:order val="3"/>
          <c:spPr>
            <a:solidFill>
              <a:schemeClr val="tx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Graphs!$C$12:$T$12</c:f>
              <c:numCache>
                <c:formatCode>#,##0.00</c:formatCode>
                <c:ptCount val="18"/>
                <c:pt idx="0">
                  <c:v>3.0266356852816183</c:v>
                </c:pt>
                <c:pt idx="1">
                  <c:v>3.7752831188980771</c:v>
                </c:pt>
                <c:pt idx="2">
                  <c:v>4.1283866623502492</c:v>
                </c:pt>
                <c:pt idx="3">
                  <c:v>4.3755996284034548</c:v>
                </c:pt>
                <c:pt idx="4">
                  <c:v>4.82629093108471</c:v>
                </c:pt>
                <c:pt idx="5">
                  <c:v>4.8975391906949586</c:v>
                </c:pt>
                <c:pt idx="6">
                  <c:v>5.4476449489582492</c:v>
                </c:pt>
                <c:pt idx="7">
                  <c:v>5.3023330119030483</c:v>
                </c:pt>
                <c:pt idx="8">
                  <c:v>4.7732241254317591</c:v>
                </c:pt>
                <c:pt idx="9">
                  <c:v>4.8369266979540466</c:v>
                </c:pt>
                <c:pt idx="10">
                  <c:v>4.881754065275544</c:v>
                </c:pt>
                <c:pt idx="11">
                  <c:v>4.8050068253862008</c:v>
                </c:pt>
                <c:pt idx="12">
                  <c:v>4.8926801128965973</c:v>
                </c:pt>
                <c:pt idx="13">
                  <c:v>5.4328024827024688</c:v>
                </c:pt>
                <c:pt idx="14">
                  <c:v>6.3449131559918648</c:v>
                </c:pt>
                <c:pt idx="15">
                  <c:v>5.8267349662768089</c:v>
                </c:pt>
                <c:pt idx="16">
                  <c:v>6.121860170146384</c:v>
                </c:pt>
                <c:pt idx="17">
                  <c:v>6.0477491211336245</c:v>
                </c:pt>
              </c:numCache>
            </c:numRef>
          </c:val>
          <c:extLst>
            <c:ext xmlns:c16="http://schemas.microsoft.com/office/drawing/2014/chart" uri="{C3380CC4-5D6E-409C-BE32-E72D297353CC}">
              <c16:uniqueId val="{00000001-865B-4F92-85F5-BA987AFD0B1C}"/>
            </c:ext>
          </c:extLst>
        </c:ser>
        <c:ser>
          <c:idx val="2"/>
          <c:order val="4"/>
          <c:spPr>
            <a:solidFill>
              <a:schemeClr val="bg1"/>
            </a:solidFill>
            <a:ln>
              <a:noFill/>
            </a:ln>
            <a:effectLst/>
          </c:spPr>
          <c:cat>
            <c:numRef>
              <c:f>Graphs!$C$1:$T$1</c:f>
              <c:numCache>
                <c:formatCode>General</c:formatCode>
                <c:ptCount val="18"/>
                <c:pt idx="2">
                  <c:v>2020</c:v>
                </c:pt>
                <c:pt idx="7">
                  <c:v>2025</c:v>
                </c:pt>
                <c:pt idx="12">
                  <c:v>2030</c:v>
                </c:pt>
                <c:pt idx="17">
                  <c:v>2035</c:v>
                </c:pt>
              </c:numCache>
            </c:numRef>
          </c:cat>
          <c:val>
            <c:numRef>
              <c:f>Graphs!$C$23:$T$23</c:f>
              <c:numCache>
                <c:formatCode>#,##0.00</c:formatCode>
                <c:ptCount val="18"/>
                <c:pt idx="0">
                  <c:v>3.0266356852816183</c:v>
                </c:pt>
                <c:pt idx="1">
                  <c:v>3.7752831188980771</c:v>
                </c:pt>
                <c:pt idx="2">
                  <c:v>4.0600563222543853</c:v>
                </c:pt>
                <c:pt idx="3">
                  <c:v>4.3755996284034548</c:v>
                </c:pt>
                <c:pt idx="4">
                  <c:v>4.4607797138149428</c:v>
                </c:pt>
                <c:pt idx="5">
                  <c:v>4.5216208423634541</c:v>
                </c:pt>
                <c:pt idx="6">
                  <c:v>4.9446247542663153</c:v>
                </c:pt>
                <c:pt idx="7">
                  <c:v>4.9680369575886099</c:v>
                </c:pt>
                <c:pt idx="8">
                  <c:v>4.7732241254317591</c:v>
                </c:pt>
                <c:pt idx="9">
                  <c:v>4.8369266979540466</c:v>
                </c:pt>
                <c:pt idx="10">
                  <c:v>4.881754065275544</c:v>
                </c:pt>
                <c:pt idx="11">
                  <c:v>4.6759041364303702</c:v>
                </c:pt>
                <c:pt idx="12">
                  <c:v>4.8926801128965973</c:v>
                </c:pt>
                <c:pt idx="13">
                  <c:v>5.4328024827024688</c:v>
                </c:pt>
                <c:pt idx="14">
                  <c:v>5.8728706191972915</c:v>
                </c:pt>
                <c:pt idx="15">
                  <c:v>5.6775721734013427</c:v>
                </c:pt>
                <c:pt idx="16">
                  <c:v>5.6757884318903109</c:v>
                </c:pt>
                <c:pt idx="17">
                  <c:v>5.4466642265167922</c:v>
                </c:pt>
              </c:numCache>
            </c:numRef>
          </c:val>
          <c:extLst>
            <c:ext xmlns:c16="http://schemas.microsoft.com/office/drawing/2014/chart" uri="{C3380CC4-5D6E-409C-BE32-E72D297353CC}">
              <c16:uniqueId val="{00000002-865B-4F92-85F5-BA987AFD0B1C}"/>
            </c:ext>
          </c:extLst>
        </c:ser>
        <c:dLbls>
          <c:showLegendKey val="0"/>
          <c:showVal val="0"/>
          <c:showCatName val="0"/>
          <c:showSerName val="0"/>
          <c:showPercent val="0"/>
          <c:showBubbleSize val="0"/>
        </c:dLbls>
        <c:axId val="646429000"/>
        <c:axId val="646429656"/>
      </c:areaChart>
      <c:lineChart>
        <c:grouping val="standard"/>
        <c:varyColors val="0"/>
        <c:ser>
          <c:idx val="0"/>
          <c:order val="0"/>
          <c:tx>
            <c:strRef>
              <c:f>Graphs!$A$11</c:f>
              <c:strCache>
                <c:ptCount val="1"/>
                <c:pt idx="0">
                  <c:v>Total BAU</c:v>
                </c:pt>
              </c:strCache>
            </c:strRef>
          </c:tx>
          <c:spPr>
            <a:ln w="28575" cap="rnd">
              <a:solidFill>
                <a:schemeClr val="tx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Graphs!$C$11:$T$11</c:f>
              <c:numCache>
                <c:formatCode>#,##0.00</c:formatCode>
                <c:ptCount val="18"/>
                <c:pt idx="0">
                  <c:v>3.0266356852816183</c:v>
                </c:pt>
                <c:pt idx="1">
                  <c:v>3.8032744544388812</c:v>
                </c:pt>
                <c:pt idx="2">
                  <c:v>4.0600563222543853</c:v>
                </c:pt>
                <c:pt idx="3">
                  <c:v>4.381395501698381</c:v>
                </c:pt>
                <c:pt idx="4">
                  <c:v>4.4607797138149428</c:v>
                </c:pt>
                <c:pt idx="5">
                  <c:v>4.5216208423634541</c:v>
                </c:pt>
                <c:pt idx="6">
                  <c:v>4.9446247542663153</c:v>
                </c:pt>
                <c:pt idx="7">
                  <c:v>4.9680369575886099</c:v>
                </c:pt>
                <c:pt idx="8">
                  <c:v>4.8527029393206904</c:v>
                </c:pt>
                <c:pt idx="9">
                  <c:v>4.8643704453475234</c:v>
                </c:pt>
                <c:pt idx="10">
                  <c:v>5.074501859959037</c:v>
                </c:pt>
                <c:pt idx="11">
                  <c:v>4.6759041364303702</c:v>
                </c:pt>
                <c:pt idx="12">
                  <c:v>5.1516928147505974</c:v>
                </c:pt>
                <c:pt idx="13">
                  <c:v>5.852060522170361</c:v>
                </c:pt>
                <c:pt idx="14">
                  <c:v>5.8728706191972915</c:v>
                </c:pt>
                <c:pt idx="15">
                  <c:v>5.6775721734013427</c:v>
                </c:pt>
                <c:pt idx="16">
                  <c:v>5.6757884318903109</c:v>
                </c:pt>
                <c:pt idx="17">
                  <c:v>5.4466642265167922</c:v>
                </c:pt>
              </c:numCache>
            </c:numRef>
          </c:val>
          <c:smooth val="0"/>
          <c:extLst>
            <c:ext xmlns:c16="http://schemas.microsoft.com/office/drawing/2014/chart" uri="{C3380CC4-5D6E-409C-BE32-E72D297353CC}">
              <c16:uniqueId val="{00000003-865B-4F92-85F5-BA987AFD0B1C}"/>
            </c:ext>
          </c:extLst>
        </c:ser>
        <c:ser>
          <c:idx val="1"/>
          <c:order val="1"/>
          <c:tx>
            <c:strRef>
              <c:f>Graphs!$A$12:$B$12</c:f>
              <c:strCache>
                <c:ptCount val="2"/>
                <c:pt idx="0">
                  <c:v>Total 450</c:v>
                </c:pt>
              </c:strCache>
            </c:strRef>
          </c:tx>
          <c:spPr>
            <a:ln w="28575" cap="rnd">
              <a:solidFill>
                <a:schemeClr val="accent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Graphs!$C$12:$T$12</c:f>
              <c:numCache>
                <c:formatCode>#,##0.00</c:formatCode>
                <c:ptCount val="18"/>
                <c:pt idx="0">
                  <c:v>3.0266356852816183</c:v>
                </c:pt>
                <c:pt idx="1">
                  <c:v>3.7752831188980771</c:v>
                </c:pt>
                <c:pt idx="2">
                  <c:v>4.1283866623502492</c:v>
                </c:pt>
                <c:pt idx="3">
                  <c:v>4.3755996284034548</c:v>
                </c:pt>
                <c:pt idx="4">
                  <c:v>4.82629093108471</c:v>
                </c:pt>
                <c:pt idx="5">
                  <c:v>4.8975391906949586</c:v>
                </c:pt>
                <c:pt idx="6">
                  <c:v>5.4476449489582492</c:v>
                </c:pt>
                <c:pt idx="7">
                  <c:v>5.3023330119030483</c:v>
                </c:pt>
                <c:pt idx="8">
                  <c:v>4.7732241254317591</c:v>
                </c:pt>
                <c:pt idx="9">
                  <c:v>4.8369266979540466</c:v>
                </c:pt>
                <c:pt idx="10">
                  <c:v>4.881754065275544</c:v>
                </c:pt>
                <c:pt idx="11">
                  <c:v>4.8050068253862008</c:v>
                </c:pt>
                <c:pt idx="12">
                  <c:v>4.8926801128965973</c:v>
                </c:pt>
                <c:pt idx="13">
                  <c:v>5.4328024827024688</c:v>
                </c:pt>
                <c:pt idx="14">
                  <c:v>6.3449131559918648</c:v>
                </c:pt>
                <c:pt idx="15">
                  <c:v>5.8267349662768089</c:v>
                </c:pt>
                <c:pt idx="16">
                  <c:v>6.121860170146384</c:v>
                </c:pt>
                <c:pt idx="17">
                  <c:v>6.0477491211336245</c:v>
                </c:pt>
              </c:numCache>
            </c:numRef>
          </c:val>
          <c:smooth val="0"/>
          <c:extLst>
            <c:ext xmlns:c16="http://schemas.microsoft.com/office/drawing/2014/chart" uri="{C3380CC4-5D6E-409C-BE32-E72D297353CC}">
              <c16:uniqueId val="{00000004-865B-4F92-85F5-BA987AFD0B1C}"/>
            </c:ext>
          </c:extLst>
        </c:ser>
        <c:dLbls>
          <c:showLegendKey val="0"/>
          <c:showVal val="0"/>
          <c:showCatName val="0"/>
          <c:showSerName val="0"/>
          <c:showPercent val="0"/>
          <c:showBubbleSize val="0"/>
        </c:dLbls>
        <c:marker val="1"/>
        <c:smooth val="0"/>
        <c:axId val="646429000"/>
        <c:axId val="646429656"/>
      </c:lineChart>
      <c:catAx>
        <c:axId val="646429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6429656"/>
        <c:crosses val="autoZero"/>
        <c:auto val="1"/>
        <c:lblAlgn val="ctr"/>
        <c:lblOffset val="100"/>
        <c:noMultiLvlLbl val="0"/>
      </c:catAx>
      <c:valAx>
        <c:axId val="646429656"/>
        <c:scaling>
          <c:orientation val="minMax"/>
        </c:scaling>
        <c:delete val="0"/>
        <c:axPos val="l"/>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en-GB" sz="1400" b="1" dirty="0"/>
                  <a:t>$bn</a:t>
                </a:r>
              </a:p>
            </c:rich>
          </c:tx>
          <c:layout>
            <c:manualLayout>
              <c:xMode val="edge"/>
              <c:yMode val="edge"/>
              <c:x val="0"/>
              <c:y val="5.2307159521726453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4642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58705161854762E-2"/>
          <c:y val="0.15319444444444447"/>
          <c:w val="1.1141294838145232E-2"/>
          <c:h val="1.7183945756780318E-2"/>
        </c:manualLayout>
      </c:layout>
      <c:areaChart>
        <c:grouping val="standard"/>
        <c:varyColors val="0"/>
        <c:ser>
          <c:idx val="3"/>
          <c:order val="2"/>
          <c:tx>
            <c:v>Fall in costs in 2DS</c:v>
          </c:tx>
          <c:spPr>
            <a:solidFill>
              <a:schemeClr val="accent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Graphs!$C$11:$T$11</c:f>
              <c:numCache>
                <c:formatCode>#,##0.00</c:formatCode>
                <c:ptCount val="18"/>
                <c:pt idx="0">
                  <c:v>3.0266356852816183</c:v>
                </c:pt>
                <c:pt idx="1">
                  <c:v>3.8032744544388812</c:v>
                </c:pt>
                <c:pt idx="2">
                  <c:v>4.0600563222543853</c:v>
                </c:pt>
                <c:pt idx="3">
                  <c:v>4.381395501698381</c:v>
                </c:pt>
                <c:pt idx="4">
                  <c:v>4.4607797138149428</c:v>
                </c:pt>
                <c:pt idx="5">
                  <c:v>4.5216208423634541</c:v>
                </c:pt>
                <c:pt idx="6">
                  <c:v>4.9446247542663153</c:v>
                </c:pt>
                <c:pt idx="7">
                  <c:v>4.9680369575886099</c:v>
                </c:pt>
                <c:pt idx="8">
                  <c:v>4.8527029393206904</c:v>
                </c:pt>
                <c:pt idx="9">
                  <c:v>4.8643704453475234</c:v>
                </c:pt>
                <c:pt idx="10">
                  <c:v>5.074501859959037</c:v>
                </c:pt>
                <c:pt idx="11">
                  <c:v>4.6759041364303702</c:v>
                </c:pt>
                <c:pt idx="12">
                  <c:v>5.1516928147505974</c:v>
                </c:pt>
                <c:pt idx="13">
                  <c:v>5.852060522170361</c:v>
                </c:pt>
                <c:pt idx="14">
                  <c:v>5.8728706191972915</c:v>
                </c:pt>
                <c:pt idx="15">
                  <c:v>5.6775721734013427</c:v>
                </c:pt>
                <c:pt idx="16">
                  <c:v>5.6757884318903109</c:v>
                </c:pt>
                <c:pt idx="17">
                  <c:v>5.4466642265167922</c:v>
                </c:pt>
              </c:numCache>
            </c:numRef>
          </c:val>
          <c:extLst>
            <c:ext xmlns:c16="http://schemas.microsoft.com/office/drawing/2014/chart" uri="{C3380CC4-5D6E-409C-BE32-E72D297353CC}">
              <c16:uniqueId val="{00000000-77AF-4DDA-828B-8C2BA5227798}"/>
            </c:ext>
          </c:extLst>
        </c:ser>
        <c:ser>
          <c:idx val="4"/>
          <c:order val="3"/>
          <c:tx>
            <c:v>Increase in costs in 2DS</c:v>
          </c:tx>
          <c:spPr>
            <a:solidFill>
              <a:schemeClr val="tx2">
                <a:lumMod val="20000"/>
                <a:lumOff val="80000"/>
              </a:schemeClr>
            </a:solidFill>
            <a:ln>
              <a:noFill/>
            </a:ln>
            <a:effectLst/>
          </c:spPr>
          <c:cat>
            <c:numRef>
              <c:f>Graphs!$C$1:$T$1</c:f>
              <c:numCache>
                <c:formatCode>General</c:formatCode>
                <c:ptCount val="18"/>
                <c:pt idx="2">
                  <c:v>2020</c:v>
                </c:pt>
                <c:pt idx="7">
                  <c:v>2025</c:v>
                </c:pt>
                <c:pt idx="12">
                  <c:v>2030</c:v>
                </c:pt>
                <c:pt idx="17">
                  <c:v>2035</c:v>
                </c:pt>
              </c:numCache>
            </c:numRef>
          </c:cat>
          <c:val>
            <c:numRef>
              <c:f>Graphs!$C$12:$T$12</c:f>
              <c:numCache>
                <c:formatCode>#,##0.00</c:formatCode>
                <c:ptCount val="18"/>
                <c:pt idx="0">
                  <c:v>3.0266356852816183</c:v>
                </c:pt>
                <c:pt idx="1">
                  <c:v>3.7752831188980771</c:v>
                </c:pt>
                <c:pt idx="2">
                  <c:v>4.1283866623502492</c:v>
                </c:pt>
                <c:pt idx="3">
                  <c:v>4.3755996284034548</c:v>
                </c:pt>
                <c:pt idx="4">
                  <c:v>4.82629093108471</c:v>
                </c:pt>
                <c:pt idx="5">
                  <c:v>4.8975391906949586</c:v>
                </c:pt>
                <c:pt idx="6">
                  <c:v>5.4476449489582492</c:v>
                </c:pt>
                <c:pt idx="7">
                  <c:v>5.3023330119030483</c:v>
                </c:pt>
                <c:pt idx="8">
                  <c:v>4.7732241254317591</c:v>
                </c:pt>
                <c:pt idx="9">
                  <c:v>4.8369266979540466</c:v>
                </c:pt>
                <c:pt idx="10">
                  <c:v>4.881754065275544</c:v>
                </c:pt>
                <c:pt idx="11">
                  <c:v>4.8050068253862008</c:v>
                </c:pt>
                <c:pt idx="12">
                  <c:v>4.8926801128965973</c:v>
                </c:pt>
                <c:pt idx="13">
                  <c:v>5.4328024827024688</c:v>
                </c:pt>
                <c:pt idx="14">
                  <c:v>6.3449131559918648</c:v>
                </c:pt>
                <c:pt idx="15">
                  <c:v>5.8267349662768089</c:v>
                </c:pt>
                <c:pt idx="16">
                  <c:v>6.121860170146384</c:v>
                </c:pt>
                <c:pt idx="17">
                  <c:v>6.0477491211336245</c:v>
                </c:pt>
              </c:numCache>
            </c:numRef>
          </c:val>
          <c:extLst>
            <c:ext xmlns:c16="http://schemas.microsoft.com/office/drawing/2014/chart" uri="{C3380CC4-5D6E-409C-BE32-E72D297353CC}">
              <c16:uniqueId val="{00000001-77AF-4DDA-828B-8C2BA5227798}"/>
            </c:ext>
          </c:extLst>
        </c:ser>
        <c:dLbls>
          <c:showLegendKey val="0"/>
          <c:showVal val="0"/>
          <c:showCatName val="0"/>
          <c:showSerName val="0"/>
          <c:showPercent val="0"/>
          <c:showBubbleSize val="0"/>
        </c:dLbls>
        <c:axId val="646429000"/>
        <c:axId val="646429656"/>
      </c:areaChart>
      <c:lineChart>
        <c:grouping val="standard"/>
        <c:varyColors val="0"/>
        <c:ser>
          <c:idx val="0"/>
          <c:order val="0"/>
          <c:tx>
            <c:v>BAU coal costs to eskom</c:v>
          </c:tx>
          <c:spPr>
            <a:ln w="28575" cap="rnd">
              <a:solidFill>
                <a:schemeClr val="tx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Graphs!$C$11:$T$11</c:f>
              <c:numCache>
                <c:formatCode>#,##0.00</c:formatCode>
                <c:ptCount val="18"/>
                <c:pt idx="0">
                  <c:v>3.0266356852816183</c:v>
                </c:pt>
                <c:pt idx="1">
                  <c:v>3.8032744544388812</c:v>
                </c:pt>
                <c:pt idx="2">
                  <c:v>4.0600563222543853</c:v>
                </c:pt>
                <c:pt idx="3">
                  <c:v>4.381395501698381</c:v>
                </c:pt>
                <c:pt idx="4">
                  <c:v>4.4607797138149428</c:v>
                </c:pt>
                <c:pt idx="5">
                  <c:v>4.5216208423634541</c:v>
                </c:pt>
                <c:pt idx="6">
                  <c:v>4.9446247542663153</c:v>
                </c:pt>
                <c:pt idx="7">
                  <c:v>4.9680369575886099</c:v>
                </c:pt>
                <c:pt idx="8">
                  <c:v>4.8527029393206904</c:v>
                </c:pt>
                <c:pt idx="9">
                  <c:v>4.8643704453475234</c:v>
                </c:pt>
                <c:pt idx="10">
                  <c:v>5.074501859959037</c:v>
                </c:pt>
                <c:pt idx="11">
                  <c:v>4.6759041364303702</c:v>
                </c:pt>
                <c:pt idx="12">
                  <c:v>5.1516928147505974</c:v>
                </c:pt>
                <c:pt idx="13">
                  <c:v>5.852060522170361</c:v>
                </c:pt>
                <c:pt idx="14">
                  <c:v>5.8728706191972915</c:v>
                </c:pt>
                <c:pt idx="15">
                  <c:v>5.6775721734013427</c:v>
                </c:pt>
                <c:pt idx="16">
                  <c:v>5.6757884318903109</c:v>
                </c:pt>
                <c:pt idx="17">
                  <c:v>5.4466642265167922</c:v>
                </c:pt>
              </c:numCache>
            </c:numRef>
          </c:val>
          <c:smooth val="0"/>
          <c:extLst>
            <c:ext xmlns:c16="http://schemas.microsoft.com/office/drawing/2014/chart" uri="{C3380CC4-5D6E-409C-BE32-E72D297353CC}">
              <c16:uniqueId val="{00000002-77AF-4DDA-828B-8C2BA5227798}"/>
            </c:ext>
          </c:extLst>
        </c:ser>
        <c:ser>
          <c:idx val="1"/>
          <c:order val="1"/>
          <c:tx>
            <c:v>2DS coal costs to Eskom</c:v>
          </c:tx>
          <c:spPr>
            <a:ln w="28575" cap="rnd">
              <a:solidFill>
                <a:schemeClr val="accent2"/>
              </a:solidFill>
              <a:round/>
            </a:ln>
            <a:effectLst/>
          </c:spPr>
          <c:marker>
            <c:symbol val="none"/>
          </c:marker>
          <c:cat>
            <c:numRef>
              <c:f>Graphs!$C$1:$T$1</c:f>
              <c:numCache>
                <c:formatCode>General</c:formatCode>
                <c:ptCount val="18"/>
                <c:pt idx="2">
                  <c:v>2020</c:v>
                </c:pt>
                <c:pt idx="7">
                  <c:v>2025</c:v>
                </c:pt>
                <c:pt idx="12">
                  <c:v>2030</c:v>
                </c:pt>
                <c:pt idx="17">
                  <c:v>2035</c:v>
                </c:pt>
              </c:numCache>
            </c:numRef>
          </c:cat>
          <c:val>
            <c:numRef>
              <c:f>Graphs!$C$12:$T$12</c:f>
              <c:numCache>
                <c:formatCode>#,##0.00</c:formatCode>
                <c:ptCount val="18"/>
                <c:pt idx="0">
                  <c:v>3.0266356852816183</c:v>
                </c:pt>
                <c:pt idx="1">
                  <c:v>3.7752831188980771</c:v>
                </c:pt>
                <c:pt idx="2">
                  <c:v>4.1283866623502492</c:v>
                </c:pt>
                <c:pt idx="3">
                  <c:v>4.3755996284034548</c:v>
                </c:pt>
                <c:pt idx="4">
                  <c:v>4.82629093108471</c:v>
                </c:pt>
                <c:pt idx="5">
                  <c:v>4.8975391906949586</c:v>
                </c:pt>
                <c:pt idx="6">
                  <c:v>5.4476449489582492</c:v>
                </c:pt>
                <c:pt idx="7">
                  <c:v>5.3023330119030483</c:v>
                </c:pt>
                <c:pt idx="8">
                  <c:v>4.7732241254317591</c:v>
                </c:pt>
                <c:pt idx="9">
                  <c:v>4.8369266979540466</c:v>
                </c:pt>
                <c:pt idx="10">
                  <c:v>4.881754065275544</c:v>
                </c:pt>
                <c:pt idx="11">
                  <c:v>4.8050068253862008</c:v>
                </c:pt>
                <c:pt idx="12">
                  <c:v>4.8926801128965973</c:v>
                </c:pt>
                <c:pt idx="13">
                  <c:v>5.4328024827024688</c:v>
                </c:pt>
                <c:pt idx="14">
                  <c:v>6.3449131559918648</c:v>
                </c:pt>
                <c:pt idx="15">
                  <c:v>5.8267349662768089</c:v>
                </c:pt>
                <c:pt idx="16">
                  <c:v>6.121860170146384</c:v>
                </c:pt>
                <c:pt idx="17">
                  <c:v>6.0477491211336245</c:v>
                </c:pt>
              </c:numCache>
            </c:numRef>
          </c:val>
          <c:smooth val="0"/>
          <c:extLst>
            <c:ext xmlns:c16="http://schemas.microsoft.com/office/drawing/2014/chart" uri="{C3380CC4-5D6E-409C-BE32-E72D297353CC}">
              <c16:uniqueId val="{00000003-77AF-4DDA-828B-8C2BA5227798}"/>
            </c:ext>
          </c:extLst>
        </c:ser>
        <c:dLbls>
          <c:showLegendKey val="0"/>
          <c:showVal val="0"/>
          <c:showCatName val="0"/>
          <c:showSerName val="0"/>
          <c:showPercent val="0"/>
          <c:showBubbleSize val="0"/>
        </c:dLbls>
        <c:marker val="1"/>
        <c:smooth val="0"/>
        <c:axId val="646429000"/>
        <c:axId val="646429656"/>
      </c:lineChart>
      <c:catAx>
        <c:axId val="646429000"/>
        <c:scaling>
          <c:orientation val="minMax"/>
        </c:scaling>
        <c:delete val="1"/>
        <c:axPos val="b"/>
        <c:numFmt formatCode="General" sourceLinked="1"/>
        <c:majorTickMark val="none"/>
        <c:minorTickMark val="none"/>
        <c:tickLblPos val="nextTo"/>
        <c:crossAx val="646429656"/>
        <c:crosses val="autoZero"/>
        <c:auto val="1"/>
        <c:lblAlgn val="ctr"/>
        <c:lblOffset val="100"/>
        <c:noMultiLvlLbl val="0"/>
      </c:catAx>
      <c:valAx>
        <c:axId val="646429656"/>
        <c:scaling>
          <c:orientation val="minMax"/>
        </c:scaling>
        <c:delete val="1"/>
        <c:axPos val="l"/>
        <c:numFmt formatCode="#,##0.0" sourceLinked="0"/>
        <c:majorTickMark val="none"/>
        <c:minorTickMark val="none"/>
        <c:tickLblPos val="nextTo"/>
        <c:crossAx val="646429000"/>
        <c:crosses val="autoZero"/>
        <c:crossBetween val="between"/>
      </c:valAx>
      <c:spPr>
        <a:noFill/>
        <a:ln>
          <a:noFill/>
        </a:ln>
        <a:effectLst/>
      </c:spPr>
    </c:plotArea>
    <c:legend>
      <c:legendPos val="l"/>
      <c:layout>
        <c:manualLayout>
          <c:xMode val="edge"/>
          <c:yMode val="edge"/>
          <c:x val="1.8115942028985508E-2"/>
          <c:y val="6.2524185904415733E-2"/>
          <c:w val="0.95583253312848104"/>
          <c:h val="0.8982336930105958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GB" sz="1800" b="1" dirty="0"/>
              <a:t>How</a:t>
            </a:r>
            <a:r>
              <a:rPr lang="en-GB" sz="1800" b="1" baseline="0" dirty="0"/>
              <a:t> a decline in the export market might effect rail</a:t>
            </a:r>
            <a:endParaRPr lang="en-GB"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8077910052910069E-2"/>
          <c:y val="0.13805370370370371"/>
          <c:w val="0.88344325396825396"/>
          <c:h val="0.68145462962962966"/>
        </c:manualLayout>
      </c:layout>
      <c:barChart>
        <c:barDir val="col"/>
        <c:grouping val="clustered"/>
        <c:varyColors val="0"/>
        <c:ser>
          <c:idx val="0"/>
          <c:order val="0"/>
          <c:tx>
            <c:v>Mining Value</c:v>
          </c:tx>
          <c:spPr>
            <a:solidFill>
              <a:schemeClr val="bg2">
                <a:lumMod val="75000"/>
              </a:schemeClr>
            </a:solidFill>
            <a:ln>
              <a:noFill/>
            </a:ln>
            <a:effectLst/>
          </c:spPr>
          <c:invertIfNegative val="0"/>
          <c:val>
            <c:numRef>
              <c:f>'Coalex Line'!$C$16:$T$16</c:f>
              <c:numCache>
                <c:formatCode>#,##0</c:formatCode>
                <c:ptCount val="18"/>
                <c:pt idx="0">
                  <c:v>2064.7628832846899</c:v>
                </c:pt>
                <c:pt idx="1">
                  <c:v>1461.8901426368002</c:v>
                </c:pt>
                <c:pt idx="2">
                  <c:v>1329.5835020207508</c:v>
                </c:pt>
                <c:pt idx="3">
                  <c:v>1289.3460838701039</c:v>
                </c:pt>
                <c:pt idx="4">
                  <c:v>994.62642171231323</c:v>
                </c:pt>
                <c:pt idx="5">
                  <c:v>878.18763207802829</c:v>
                </c:pt>
                <c:pt idx="6">
                  <c:v>400.90450145536596</c:v>
                </c:pt>
                <c:pt idx="7">
                  <c:v>-264.05058587940266</c:v>
                </c:pt>
                <c:pt idx="8">
                  <c:v>274.8840555394608</c:v>
                </c:pt>
                <c:pt idx="9">
                  <c:v>131.64911241142278</c:v>
                </c:pt>
                <c:pt idx="10">
                  <c:v>172.90253319857135</c:v>
                </c:pt>
                <c:pt idx="11">
                  <c:v>191.99129987866237</c:v>
                </c:pt>
                <c:pt idx="12">
                  <c:v>186.0571596506021</c:v>
                </c:pt>
                <c:pt idx="13">
                  <c:v>152.31656659324156</c:v>
                </c:pt>
                <c:pt idx="14">
                  <c:v>158.00495474035273</c:v>
                </c:pt>
                <c:pt idx="15">
                  <c:v>40.666811872763311</c:v>
                </c:pt>
                <c:pt idx="16">
                  <c:v>41.212998199222689</c:v>
                </c:pt>
                <c:pt idx="17">
                  <c:v>47.869429787468647</c:v>
                </c:pt>
              </c:numCache>
            </c:numRef>
          </c:val>
          <c:extLst>
            <c:ext xmlns:c16="http://schemas.microsoft.com/office/drawing/2014/chart" uri="{C3380CC4-5D6E-409C-BE32-E72D297353CC}">
              <c16:uniqueId val="{00000000-5E9F-4E73-B47F-ED1FA55DBBF3}"/>
            </c:ext>
          </c:extLst>
        </c:ser>
        <c:ser>
          <c:idx val="1"/>
          <c:order val="1"/>
          <c:tx>
            <c:v>Rail Value</c:v>
          </c:tx>
          <c:spPr>
            <a:solidFill>
              <a:schemeClr val="bg1">
                <a:lumMod val="85000"/>
              </a:schemeClr>
            </a:solidFill>
            <a:ln>
              <a:noFill/>
            </a:ln>
            <a:effectLst/>
          </c:spPr>
          <c:invertIfNegative val="0"/>
          <c:val>
            <c:numRef>
              <c:f>'Coalex Line'!$C$17:$T$17</c:f>
              <c:numCache>
                <c:formatCode>#,##0</c:formatCode>
                <c:ptCount val="18"/>
                <c:pt idx="0">
                  <c:v>441.75691447805718</c:v>
                </c:pt>
                <c:pt idx="1">
                  <c:v>572.63636791776776</c:v>
                </c:pt>
                <c:pt idx="2">
                  <c:v>600.35280048111747</c:v>
                </c:pt>
                <c:pt idx="3">
                  <c:v>651.87170314968284</c:v>
                </c:pt>
                <c:pt idx="4">
                  <c:v>669.60403991269538</c:v>
                </c:pt>
                <c:pt idx="5">
                  <c:v>705.1487284062016</c:v>
                </c:pt>
                <c:pt idx="6">
                  <c:v>727.75651094133184</c:v>
                </c:pt>
                <c:pt idx="7">
                  <c:v>689.23394874798771</c:v>
                </c:pt>
                <c:pt idx="8">
                  <c:v>75.73692149008609</c:v>
                </c:pt>
                <c:pt idx="9">
                  <c:v>69.822063866130165</c:v>
                </c:pt>
                <c:pt idx="10">
                  <c:v>94.065978908386782</c:v>
                </c:pt>
                <c:pt idx="11">
                  <c:v>83.197402736437056</c:v>
                </c:pt>
                <c:pt idx="12">
                  <c:v>74.324590687097299</c:v>
                </c:pt>
                <c:pt idx="13">
                  <c:v>16.630080415890227</c:v>
                </c:pt>
                <c:pt idx="14">
                  <c:v>13.766023068667119</c:v>
                </c:pt>
                <c:pt idx="15">
                  <c:v>-99.672783643431899</c:v>
                </c:pt>
                <c:pt idx="16">
                  <c:v>-125.07252287277763</c:v>
                </c:pt>
                <c:pt idx="17">
                  <c:v>-136.40929260096317</c:v>
                </c:pt>
              </c:numCache>
            </c:numRef>
          </c:val>
          <c:extLst>
            <c:ext xmlns:c16="http://schemas.microsoft.com/office/drawing/2014/chart" uri="{C3380CC4-5D6E-409C-BE32-E72D297353CC}">
              <c16:uniqueId val="{00000001-5E9F-4E73-B47F-ED1FA55DBBF3}"/>
            </c:ext>
          </c:extLst>
        </c:ser>
        <c:dLbls>
          <c:showLegendKey val="0"/>
          <c:showVal val="0"/>
          <c:showCatName val="0"/>
          <c:showSerName val="0"/>
          <c:showPercent val="0"/>
          <c:showBubbleSize val="0"/>
        </c:dLbls>
        <c:gapWidth val="75"/>
        <c:overlap val="35"/>
        <c:axId val="873107584"/>
        <c:axId val="873099384"/>
      </c:barChart>
      <c:lineChart>
        <c:grouping val="standard"/>
        <c:varyColors val="0"/>
        <c:ser>
          <c:idx val="2"/>
          <c:order val="2"/>
          <c:tx>
            <c:v>Total value</c:v>
          </c:tx>
          <c:spPr>
            <a:ln w="28575" cap="rnd">
              <a:solidFill>
                <a:schemeClr val="bg1">
                  <a:lumMod val="50000"/>
                </a:schemeClr>
              </a:solidFill>
              <a:round/>
            </a:ln>
            <a:effectLst/>
          </c:spPr>
          <c:marker>
            <c:symbol val="none"/>
          </c:marker>
          <c:cat>
            <c:numRef>
              <c:f>'Coalex Line'!$C$1:$T$1</c:f>
              <c:numCache>
                <c:formatCode>General</c:formatCode>
                <c:ptCount val="18"/>
                <c:pt idx="2">
                  <c:v>2020</c:v>
                </c:pt>
                <c:pt idx="7">
                  <c:v>2025</c:v>
                </c:pt>
                <c:pt idx="12">
                  <c:v>2030</c:v>
                </c:pt>
                <c:pt idx="17">
                  <c:v>2035</c:v>
                </c:pt>
              </c:numCache>
            </c:numRef>
          </c:cat>
          <c:val>
            <c:numRef>
              <c:f>'Coalex Line'!$C$18:$T$18</c:f>
              <c:numCache>
                <c:formatCode>#,##0</c:formatCode>
                <c:ptCount val="18"/>
                <c:pt idx="0">
                  <c:v>2506.5197977627472</c:v>
                </c:pt>
                <c:pt idx="1">
                  <c:v>2034.5265105545679</c:v>
                </c:pt>
                <c:pt idx="2">
                  <c:v>1929.9363025018683</c:v>
                </c:pt>
                <c:pt idx="3">
                  <c:v>1941.2177870197868</c:v>
                </c:pt>
                <c:pt idx="4">
                  <c:v>1664.2304616250085</c:v>
                </c:pt>
                <c:pt idx="5">
                  <c:v>1583.3363604842298</c:v>
                </c:pt>
                <c:pt idx="6">
                  <c:v>1128.6610123966977</c:v>
                </c:pt>
                <c:pt idx="7">
                  <c:v>425.18336286858505</c:v>
                </c:pt>
                <c:pt idx="8">
                  <c:v>350.62097702954691</c:v>
                </c:pt>
                <c:pt idx="9">
                  <c:v>201.47117627755296</c:v>
                </c:pt>
                <c:pt idx="10">
                  <c:v>266.96851210695814</c:v>
                </c:pt>
                <c:pt idx="11">
                  <c:v>275.18870261509943</c:v>
                </c:pt>
                <c:pt idx="12">
                  <c:v>260.38175033769937</c:v>
                </c:pt>
                <c:pt idx="13">
                  <c:v>168.94664700913179</c:v>
                </c:pt>
                <c:pt idx="14">
                  <c:v>171.77097780901985</c:v>
                </c:pt>
                <c:pt idx="15">
                  <c:v>-59.005971770668587</c:v>
                </c:pt>
                <c:pt idx="16">
                  <c:v>-83.859524673554944</c:v>
                </c:pt>
                <c:pt idx="17">
                  <c:v>-88.539862813494523</c:v>
                </c:pt>
              </c:numCache>
            </c:numRef>
          </c:val>
          <c:smooth val="0"/>
          <c:extLst>
            <c:ext xmlns:c16="http://schemas.microsoft.com/office/drawing/2014/chart" uri="{C3380CC4-5D6E-409C-BE32-E72D297353CC}">
              <c16:uniqueId val="{00000002-5E9F-4E73-B47F-ED1FA55DBBF3}"/>
            </c:ext>
          </c:extLst>
        </c:ser>
        <c:ser>
          <c:idx val="3"/>
          <c:order val="3"/>
          <c:tx>
            <c:v>BAU total value</c:v>
          </c:tx>
          <c:spPr>
            <a:ln w="28575" cap="rnd">
              <a:solidFill>
                <a:schemeClr val="bg1">
                  <a:lumMod val="50000"/>
                </a:schemeClr>
              </a:solidFill>
              <a:prstDash val="sysDot"/>
              <a:round/>
            </a:ln>
            <a:effectLst/>
          </c:spPr>
          <c:marker>
            <c:symbol val="none"/>
          </c:marker>
          <c:val>
            <c:numRef>
              <c:f>'Coalex Line'!$C$6:$T$6</c:f>
              <c:numCache>
                <c:formatCode>#,##0</c:formatCode>
                <c:ptCount val="18"/>
                <c:pt idx="0">
                  <c:v>2506.5197977627472</c:v>
                </c:pt>
                <c:pt idx="1">
                  <c:v>2257.8333505590699</c:v>
                </c:pt>
                <c:pt idx="2">
                  <c:v>2113.8133273536514</c:v>
                </c:pt>
                <c:pt idx="3">
                  <c:v>2589.4213923844827</c:v>
                </c:pt>
                <c:pt idx="4">
                  <c:v>2570.574959395115</c:v>
                </c:pt>
                <c:pt idx="5">
                  <c:v>2711.0177712975283</c:v>
                </c:pt>
                <c:pt idx="6">
                  <c:v>2821.4734017979686</c:v>
                </c:pt>
                <c:pt idx="7">
                  <c:v>2587.2234591225811</c:v>
                </c:pt>
                <c:pt idx="8">
                  <c:v>2614.9758495399892</c:v>
                </c:pt>
                <c:pt idx="9">
                  <c:v>2748.8782320973878</c:v>
                </c:pt>
                <c:pt idx="10">
                  <c:v>2919.5379998728031</c:v>
                </c:pt>
                <c:pt idx="11">
                  <c:v>3006.2313082408295</c:v>
                </c:pt>
                <c:pt idx="12">
                  <c:v>3450.0205419685121</c:v>
                </c:pt>
                <c:pt idx="13">
                  <c:v>3769.2047395222435</c:v>
                </c:pt>
                <c:pt idx="14">
                  <c:v>3700.0384658066541</c:v>
                </c:pt>
                <c:pt idx="15">
                  <c:v>2873.953691482192</c:v>
                </c:pt>
                <c:pt idx="16">
                  <c:v>2576.4185730545246</c:v>
                </c:pt>
                <c:pt idx="17">
                  <c:v>2317.5705361503424</c:v>
                </c:pt>
              </c:numCache>
            </c:numRef>
          </c:val>
          <c:smooth val="0"/>
          <c:extLst>
            <c:ext xmlns:c16="http://schemas.microsoft.com/office/drawing/2014/chart" uri="{C3380CC4-5D6E-409C-BE32-E72D297353CC}">
              <c16:uniqueId val="{00000003-5E9F-4E73-B47F-ED1FA55DBBF3}"/>
            </c:ext>
          </c:extLst>
        </c:ser>
        <c:dLbls>
          <c:showLegendKey val="0"/>
          <c:showVal val="0"/>
          <c:showCatName val="0"/>
          <c:showSerName val="0"/>
          <c:showPercent val="0"/>
          <c:showBubbleSize val="0"/>
        </c:dLbls>
        <c:marker val="1"/>
        <c:smooth val="0"/>
        <c:axId val="873107584"/>
        <c:axId val="873099384"/>
      </c:lineChart>
      <c:catAx>
        <c:axId val="873107584"/>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73099384"/>
        <c:crosses val="autoZero"/>
        <c:auto val="1"/>
        <c:lblAlgn val="ctr"/>
        <c:lblOffset val="100"/>
        <c:noMultiLvlLbl val="0"/>
      </c:catAx>
      <c:valAx>
        <c:axId val="873099384"/>
        <c:scaling>
          <c:orientation val="minMax"/>
          <c:max val="3100"/>
        </c:scaling>
        <c:delete val="0"/>
        <c:axPos val="l"/>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en-GB" sz="1400" b="1" dirty="0"/>
                  <a:t>$bn</a:t>
                </a:r>
              </a:p>
              <a:p>
                <a:pPr>
                  <a:defRPr sz="1400" b="1"/>
                </a:pPr>
                <a:r>
                  <a:rPr lang="en-GB" sz="1400" b="1" dirty="0"/>
                  <a:t>(2018$)</a:t>
                </a:r>
              </a:p>
            </c:rich>
          </c:tx>
          <c:layout>
            <c:manualLayout>
              <c:xMode val="edge"/>
              <c:yMode val="edge"/>
              <c:x val="2.1906878306878305E-2"/>
              <c:y val="8.9986111111111117E-3"/>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3107584"/>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400" b="0" i="1" dirty="0"/>
              <a:t>The cost of meeting fuel demand currently served by Secunda CTL (2018-2035)</a:t>
            </a:r>
          </a:p>
        </c:rich>
      </c:tx>
      <c:layout>
        <c:manualLayout>
          <c:xMode val="edge"/>
          <c:yMode val="edge"/>
          <c:x val="0.19847828087612737"/>
          <c:y val="5.64444444444444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'CTL &amp; power scenarios'!$A$2</c:f>
              <c:strCache>
                <c:ptCount val="1"/>
                <c:pt idx="0">
                  <c:v>Opex</c:v>
                </c:pt>
              </c:strCache>
            </c:strRef>
          </c:tx>
          <c:spPr>
            <a:solidFill>
              <a:schemeClr val="bg1">
                <a:lumMod val="75000"/>
              </a:schemeClr>
            </a:solidFill>
            <a:ln>
              <a:noFill/>
            </a:ln>
            <a:effectLst/>
          </c:spPr>
          <c:invertIfNegative val="0"/>
          <c:cat>
            <c:strRef>
              <c:f>'CTL &amp; power scenarios'!$B$1:$E$1</c:f>
              <c:strCache>
                <c:ptCount val="4"/>
                <c:pt idx="0">
                  <c:v>Continue operating the CTL</c:v>
                </c:pt>
                <c:pt idx="1">
                  <c:v>Add CCS</c:v>
                </c:pt>
                <c:pt idx="2">
                  <c:v>Replace with new refinery</c:v>
                </c:pt>
                <c:pt idx="3">
                  <c:v>Replace with imports</c:v>
                </c:pt>
              </c:strCache>
            </c:strRef>
          </c:cat>
          <c:val>
            <c:numRef>
              <c:f>'CTL &amp; power scenarios'!$B$2:$E$2</c:f>
              <c:numCache>
                <c:formatCode>#,##0.00</c:formatCode>
                <c:ptCount val="4"/>
                <c:pt idx="0">
                  <c:v>12.776910729590103</c:v>
                </c:pt>
                <c:pt idx="1">
                  <c:v>13.13851662012495</c:v>
                </c:pt>
                <c:pt idx="2">
                  <c:v>5.9574699183801467</c:v>
                </c:pt>
                <c:pt idx="3">
                  <c:v>3.1395605411546805</c:v>
                </c:pt>
              </c:numCache>
            </c:numRef>
          </c:val>
          <c:extLst>
            <c:ext xmlns:c16="http://schemas.microsoft.com/office/drawing/2014/chart" uri="{C3380CC4-5D6E-409C-BE32-E72D297353CC}">
              <c16:uniqueId val="{00000000-2E45-459C-8604-AE9C314E285D}"/>
            </c:ext>
          </c:extLst>
        </c:ser>
        <c:ser>
          <c:idx val="1"/>
          <c:order val="1"/>
          <c:tx>
            <c:strRef>
              <c:f>'CTL &amp; power scenarios'!$A$3</c:f>
              <c:strCache>
                <c:ptCount val="1"/>
                <c:pt idx="0">
                  <c:v>Commodity</c:v>
                </c:pt>
              </c:strCache>
            </c:strRef>
          </c:tx>
          <c:spPr>
            <a:solidFill>
              <a:schemeClr val="accent2"/>
            </a:solidFill>
            <a:ln>
              <a:noFill/>
            </a:ln>
            <a:effectLst/>
          </c:spPr>
          <c:invertIfNegative val="0"/>
          <c:cat>
            <c:strRef>
              <c:f>'CTL &amp; power scenarios'!$B$1:$E$1</c:f>
              <c:strCache>
                <c:ptCount val="4"/>
                <c:pt idx="0">
                  <c:v>Continue operating the CTL</c:v>
                </c:pt>
                <c:pt idx="1">
                  <c:v>Add CCS</c:v>
                </c:pt>
                <c:pt idx="2">
                  <c:v>Replace with new refinery</c:v>
                </c:pt>
                <c:pt idx="3">
                  <c:v>Replace with imports</c:v>
                </c:pt>
              </c:strCache>
            </c:strRef>
          </c:cat>
          <c:val>
            <c:numRef>
              <c:f>'CTL &amp; power scenarios'!$B$3:$E$3</c:f>
              <c:numCache>
                <c:formatCode>#,##0.00</c:formatCode>
                <c:ptCount val="4"/>
                <c:pt idx="0">
                  <c:v>3.2346818240500252</c:v>
                </c:pt>
                <c:pt idx="1">
                  <c:v>3.2346818240500252</c:v>
                </c:pt>
                <c:pt idx="2">
                  <c:v>25.202545949223541</c:v>
                </c:pt>
                <c:pt idx="3">
                  <c:v>34.188837834380514</c:v>
                </c:pt>
              </c:numCache>
            </c:numRef>
          </c:val>
          <c:extLst>
            <c:ext xmlns:c16="http://schemas.microsoft.com/office/drawing/2014/chart" uri="{C3380CC4-5D6E-409C-BE32-E72D297353CC}">
              <c16:uniqueId val="{00000001-2E45-459C-8604-AE9C314E285D}"/>
            </c:ext>
          </c:extLst>
        </c:ser>
        <c:ser>
          <c:idx val="2"/>
          <c:order val="2"/>
          <c:tx>
            <c:strRef>
              <c:f>'CTL &amp; power scenarios'!$A$4</c:f>
              <c:strCache>
                <c:ptCount val="1"/>
                <c:pt idx="0">
                  <c:v>New capex</c:v>
                </c:pt>
              </c:strCache>
            </c:strRef>
          </c:tx>
          <c:spPr>
            <a:solidFill>
              <a:schemeClr val="bg2">
                <a:lumMod val="75000"/>
              </a:schemeClr>
            </a:solidFill>
            <a:ln>
              <a:noFill/>
            </a:ln>
            <a:effectLst/>
          </c:spPr>
          <c:invertIfNegative val="0"/>
          <c:cat>
            <c:strRef>
              <c:f>'CTL &amp; power scenarios'!$B$1:$E$1</c:f>
              <c:strCache>
                <c:ptCount val="4"/>
                <c:pt idx="0">
                  <c:v>Continue operating the CTL</c:v>
                </c:pt>
                <c:pt idx="1">
                  <c:v>Add CCS</c:v>
                </c:pt>
                <c:pt idx="2">
                  <c:v>Replace with new refinery</c:v>
                </c:pt>
                <c:pt idx="3">
                  <c:v>Replace with imports</c:v>
                </c:pt>
              </c:strCache>
            </c:strRef>
          </c:cat>
          <c:val>
            <c:numRef>
              <c:f>'CTL &amp; power scenarios'!$B$4:$E$4</c:f>
              <c:numCache>
                <c:formatCode>#,##0.00</c:formatCode>
                <c:ptCount val="4"/>
                <c:pt idx="0" formatCode="General">
                  <c:v>0</c:v>
                </c:pt>
                <c:pt idx="1">
                  <c:v>17.487719936227027</c:v>
                </c:pt>
                <c:pt idx="2">
                  <c:v>1.4805595569753409</c:v>
                </c:pt>
                <c:pt idx="3" formatCode="General">
                  <c:v>0</c:v>
                </c:pt>
              </c:numCache>
            </c:numRef>
          </c:val>
          <c:extLst>
            <c:ext xmlns:c16="http://schemas.microsoft.com/office/drawing/2014/chart" uri="{C3380CC4-5D6E-409C-BE32-E72D297353CC}">
              <c16:uniqueId val="{00000002-2E45-459C-8604-AE9C314E285D}"/>
            </c:ext>
          </c:extLst>
        </c:ser>
        <c:ser>
          <c:idx val="3"/>
          <c:order val="3"/>
          <c:tx>
            <c:strRef>
              <c:f>'CTL &amp; power scenarios'!$A$5</c:f>
              <c:strCache>
                <c:ptCount val="1"/>
                <c:pt idx="0">
                  <c:v>Demolition</c:v>
                </c:pt>
              </c:strCache>
            </c:strRef>
          </c:tx>
          <c:spPr>
            <a:solidFill>
              <a:schemeClr val="bg2">
                <a:lumMod val="25000"/>
              </a:schemeClr>
            </a:solidFill>
            <a:ln>
              <a:noFill/>
            </a:ln>
            <a:effectLst/>
          </c:spPr>
          <c:invertIfNegative val="0"/>
          <c:cat>
            <c:strRef>
              <c:f>'CTL &amp; power scenarios'!$B$1:$E$1</c:f>
              <c:strCache>
                <c:ptCount val="4"/>
                <c:pt idx="0">
                  <c:v>Continue operating the CTL</c:v>
                </c:pt>
                <c:pt idx="1">
                  <c:v>Add CCS</c:v>
                </c:pt>
                <c:pt idx="2">
                  <c:v>Replace with new refinery</c:v>
                </c:pt>
                <c:pt idx="3">
                  <c:v>Replace with imports</c:v>
                </c:pt>
              </c:strCache>
            </c:strRef>
          </c:cat>
          <c:val>
            <c:numRef>
              <c:f>'CTL &amp; power scenarios'!$B$5:$E$5</c:f>
              <c:numCache>
                <c:formatCode>General</c:formatCode>
                <c:ptCount val="4"/>
                <c:pt idx="0">
                  <c:v>0</c:v>
                </c:pt>
                <c:pt idx="1">
                  <c:v>0</c:v>
                </c:pt>
                <c:pt idx="2" formatCode="#,##0.00">
                  <c:v>1.6331902626665353</c:v>
                </c:pt>
                <c:pt idx="3" formatCode="#,##0.00">
                  <c:v>1.6331902626665353</c:v>
                </c:pt>
              </c:numCache>
            </c:numRef>
          </c:val>
          <c:extLst>
            <c:ext xmlns:c16="http://schemas.microsoft.com/office/drawing/2014/chart" uri="{C3380CC4-5D6E-409C-BE32-E72D297353CC}">
              <c16:uniqueId val="{00000003-2E45-459C-8604-AE9C314E285D}"/>
            </c:ext>
          </c:extLst>
        </c:ser>
        <c:ser>
          <c:idx val="4"/>
          <c:order val="4"/>
          <c:tx>
            <c:strRef>
              <c:f>'CTL &amp; power scenarios'!$A$6</c:f>
              <c:strCache>
                <c:ptCount val="1"/>
                <c:pt idx="0">
                  <c:v>Stranded asset</c:v>
                </c:pt>
              </c:strCache>
            </c:strRef>
          </c:tx>
          <c:spPr>
            <a:solidFill>
              <a:srgbClr val="00306C">
                <a:alpha val="60000"/>
              </a:srgbClr>
            </a:solidFill>
            <a:ln>
              <a:noFill/>
            </a:ln>
            <a:effectLst/>
          </c:spPr>
          <c:invertIfNegative val="0"/>
          <c:cat>
            <c:strRef>
              <c:f>'CTL &amp; power scenarios'!$B$1:$E$1</c:f>
              <c:strCache>
                <c:ptCount val="4"/>
                <c:pt idx="0">
                  <c:v>Continue operating the CTL</c:v>
                </c:pt>
                <c:pt idx="1">
                  <c:v>Add CCS</c:v>
                </c:pt>
                <c:pt idx="2">
                  <c:v>Replace with new refinery</c:v>
                </c:pt>
                <c:pt idx="3">
                  <c:v>Replace with imports</c:v>
                </c:pt>
              </c:strCache>
            </c:strRef>
          </c:cat>
          <c:val>
            <c:numRef>
              <c:f>'CTL &amp; power scenarios'!$B$6:$E$6</c:f>
              <c:numCache>
                <c:formatCode>General</c:formatCode>
                <c:ptCount val="4"/>
                <c:pt idx="0">
                  <c:v>0</c:v>
                </c:pt>
                <c:pt idx="1">
                  <c:v>0</c:v>
                </c:pt>
                <c:pt idx="2" formatCode="#,##0.00">
                  <c:v>4.4443129817376423</c:v>
                </c:pt>
                <c:pt idx="3" formatCode="#,##0.00">
                  <c:v>4.4443129817376423</c:v>
                </c:pt>
              </c:numCache>
            </c:numRef>
          </c:val>
          <c:extLst>
            <c:ext xmlns:c16="http://schemas.microsoft.com/office/drawing/2014/chart" uri="{C3380CC4-5D6E-409C-BE32-E72D297353CC}">
              <c16:uniqueId val="{00000004-2E45-459C-8604-AE9C314E285D}"/>
            </c:ext>
          </c:extLst>
        </c:ser>
        <c:dLbls>
          <c:showLegendKey val="0"/>
          <c:showVal val="0"/>
          <c:showCatName val="0"/>
          <c:showSerName val="0"/>
          <c:showPercent val="0"/>
          <c:showBubbleSize val="0"/>
        </c:dLbls>
        <c:gapWidth val="100"/>
        <c:overlap val="100"/>
        <c:axId val="889871376"/>
        <c:axId val="889869080"/>
      </c:barChart>
      <c:catAx>
        <c:axId val="8898713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89869080"/>
        <c:crosses val="autoZero"/>
        <c:auto val="1"/>
        <c:lblAlgn val="ctr"/>
        <c:lblOffset val="100"/>
        <c:noMultiLvlLbl val="0"/>
      </c:catAx>
      <c:valAx>
        <c:axId val="889869080"/>
        <c:scaling>
          <c:orientation val="minMax"/>
        </c:scaling>
        <c:delete val="0"/>
        <c:axPos val="l"/>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en-GB" sz="1600" b="1" baseline="0" dirty="0"/>
                  <a:t>$Bn</a:t>
                </a:r>
              </a:p>
              <a:p>
                <a:pPr>
                  <a:defRPr/>
                </a:pPr>
                <a:r>
                  <a:rPr lang="en-GB" sz="1400" b="0" baseline="0" dirty="0"/>
                  <a:t>(NPV to </a:t>
                </a:r>
              </a:p>
              <a:p>
                <a:pPr>
                  <a:defRPr/>
                </a:pPr>
                <a:r>
                  <a:rPr lang="en-GB" sz="1400" b="0" baseline="0" dirty="0"/>
                  <a:t>2017)</a:t>
                </a:r>
              </a:p>
            </c:rich>
          </c:tx>
          <c:layout>
            <c:manualLayout>
              <c:xMode val="edge"/>
              <c:yMode val="edge"/>
              <c:x val="3.8584422357199825E-2"/>
              <c:y val="2.792462962962962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8987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0.41875</cdr:x>
      <cdr:y>0.52857</cdr:y>
    </cdr:from>
    <cdr:to>
      <cdr:x>0.63827</cdr:x>
      <cdr:y>0.64286</cdr:y>
    </cdr:to>
    <cdr:sp macro="" textlink="">
      <cdr:nvSpPr>
        <cdr:cNvPr id="2" name="TextBox 1">
          <a:extLst xmlns:a="http://schemas.openxmlformats.org/drawingml/2006/main">
            <a:ext uri="{FF2B5EF4-FFF2-40B4-BE49-F238E27FC236}">
              <a16:creationId xmlns:a16="http://schemas.microsoft.com/office/drawing/2014/main" id="{48BCD879-B665-4D63-B2CB-5717140FE124}"/>
            </a:ext>
          </a:extLst>
        </cdr:cNvPr>
        <cdr:cNvSpPr txBox="1"/>
      </cdr:nvSpPr>
      <cdr:spPr>
        <a:xfrm xmlns:a="http://schemas.openxmlformats.org/drawingml/2006/main">
          <a:off x="2436092" y="2819400"/>
          <a:ext cx="1277007"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solidFill>
                <a:schemeClr val="bg1"/>
              </a:solidFill>
              <a:latin typeface="Candara" panose="020E0502030303020204" pitchFamily="34" charset="0"/>
            </a:rPr>
            <a:t>Electricity</a:t>
          </a:r>
        </a:p>
        <a:p xmlns:a="http://schemas.openxmlformats.org/drawingml/2006/main">
          <a:pPr algn="ctr"/>
          <a:r>
            <a:rPr lang="en-US" sz="1600" b="1" dirty="0">
              <a:solidFill>
                <a:schemeClr val="bg1"/>
              </a:solidFill>
              <a:latin typeface="Candara" panose="020E0502030303020204" pitchFamily="34" charset="0"/>
            </a:rPr>
            <a:t>generation</a:t>
          </a:r>
          <a:endParaRPr lang="en-GB" sz="1600" b="1" dirty="0">
            <a:solidFill>
              <a:schemeClr val="bg1"/>
            </a:solidFill>
            <a:latin typeface="Candara" panose="020E0502030303020204" pitchFamily="34" charset="0"/>
          </a:endParaRPr>
        </a:p>
      </cdr:txBody>
    </cdr:sp>
  </cdr:relSizeAnchor>
  <cdr:relSizeAnchor xmlns:cdr="http://schemas.openxmlformats.org/drawingml/2006/chartDrawing">
    <cdr:from>
      <cdr:x>0.41875</cdr:x>
      <cdr:y>0.27143</cdr:y>
    </cdr:from>
    <cdr:to>
      <cdr:x>0.63827</cdr:x>
      <cdr:y>0.44286</cdr:y>
    </cdr:to>
    <cdr:sp macro="" textlink="">
      <cdr:nvSpPr>
        <cdr:cNvPr id="4" name="TextBox 3">
          <a:extLst xmlns:a="http://schemas.openxmlformats.org/drawingml/2006/main">
            <a:ext uri="{FF2B5EF4-FFF2-40B4-BE49-F238E27FC236}">
              <a16:creationId xmlns:a16="http://schemas.microsoft.com/office/drawing/2014/main" id="{103AA035-B721-40A0-9378-AF85A679D451}"/>
            </a:ext>
          </a:extLst>
        </cdr:cNvPr>
        <cdr:cNvSpPr txBox="1"/>
      </cdr:nvSpPr>
      <cdr:spPr>
        <a:xfrm xmlns:a="http://schemas.openxmlformats.org/drawingml/2006/main">
          <a:off x="2436092" y="1447800"/>
          <a:ext cx="127700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solidFill>
                <a:schemeClr val="tx1">
                  <a:lumMod val="75000"/>
                  <a:lumOff val="25000"/>
                </a:schemeClr>
              </a:solidFill>
              <a:latin typeface="Candara" panose="020E0502030303020204" pitchFamily="34" charset="0"/>
            </a:rPr>
            <a:t>Emissions from</a:t>
          </a:r>
        </a:p>
        <a:p xmlns:a="http://schemas.openxmlformats.org/drawingml/2006/main">
          <a:pPr algn="ctr"/>
          <a:r>
            <a:rPr lang="en-US" sz="1600" dirty="0">
              <a:solidFill>
                <a:schemeClr val="tx1">
                  <a:lumMod val="75000"/>
                  <a:lumOff val="25000"/>
                </a:schemeClr>
              </a:solidFill>
              <a:latin typeface="Candara" panose="020E0502030303020204" pitchFamily="34" charset="0"/>
            </a:rPr>
            <a:t>consumption</a:t>
          </a:r>
        </a:p>
        <a:p xmlns:a="http://schemas.openxmlformats.org/drawingml/2006/main">
          <a:pPr algn="ctr"/>
          <a:r>
            <a:rPr lang="en-US" sz="1600" dirty="0">
              <a:solidFill>
                <a:schemeClr val="tx1">
                  <a:lumMod val="75000"/>
                  <a:lumOff val="25000"/>
                </a:schemeClr>
              </a:solidFill>
              <a:latin typeface="Candara" panose="020E0502030303020204" pitchFamily="34" charset="0"/>
            </a:rPr>
            <a:t>of coal exports</a:t>
          </a:r>
          <a:endParaRPr lang="en-GB" sz="1600" dirty="0">
            <a:solidFill>
              <a:schemeClr val="tx1">
                <a:lumMod val="75000"/>
                <a:lumOff val="25000"/>
              </a:schemeClr>
            </a:solidFill>
            <a:latin typeface="Candara" panose="020E0502030303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51780" cy="497464"/>
          </a:xfrm>
          <a:prstGeom prst="rect">
            <a:avLst/>
          </a:prstGeom>
        </p:spPr>
        <p:txBody>
          <a:bodyPr vert="horz" lIns="93603" tIns="46802" rIns="93603" bIns="46802" rtlCol="0"/>
          <a:lstStyle>
            <a:lvl1pPr algn="l">
              <a:defRPr sz="1200"/>
            </a:lvl1pPr>
          </a:lstStyle>
          <a:p>
            <a:endParaRPr lang="en-US"/>
          </a:p>
        </p:txBody>
      </p:sp>
      <p:sp>
        <p:nvSpPr>
          <p:cNvPr id="3" name="Date Placeholder 2"/>
          <p:cNvSpPr>
            <a:spLocks noGrp="1"/>
          </p:cNvSpPr>
          <p:nvPr>
            <p:ph type="dt" sz="quarter" idx="1"/>
          </p:nvPr>
        </p:nvSpPr>
        <p:spPr>
          <a:xfrm>
            <a:off x="3857056" y="4"/>
            <a:ext cx="2951780" cy="497464"/>
          </a:xfrm>
          <a:prstGeom prst="rect">
            <a:avLst/>
          </a:prstGeom>
        </p:spPr>
        <p:txBody>
          <a:bodyPr vert="horz" lIns="93603" tIns="46802" rIns="93603" bIns="46802" rtlCol="0"/>
          <a:lstStyle>
            <a:lvl1pPr algn="r">
              <a:defRPr sz="1200"/>
            </a:lvl1pPr>
          </a:lstStyle>
          <a:p>
            <a:fld id="{0D7DBD0D-ADAB-499C-9E55-092F8A5BD5F0}" type="datetimeFigureOut">
              <a:rPr lang="en-US" smtClean="0"/>
              <a:t>11/22/2019</a:t>
            </a:fld>
            <a:endParaRPr lang="en-US"/>
          </a:p>
        </p:txBody>
      </p:sp>
      <p:sp>
        <p:nvSpPr>
          <p:cNvPr id="4" name="Footer Placeholder 3"/>
          <p:cNvSpPr>
            <a:spLocks noGrp="1"/>
          </p:cNvSpPr>
          <p:nvPr>
            <p:ph type="ftr" sz="quarter" idx="2"/>
          </p:nvPr>
        </p:nvSpPr>
        <p:spPr>
          <a:xfrm>
            <a:off x="3" y="9443353"/>
            <a:ext cx="2951780" cy="497464"/>
          </a:xfrm>
          <a:prstGeom prst="rect">
            <a:avLst/>
          </a:prstGeom>
        </p:spPr>
        <p:txBody>
          <a:bodyPr vert="horz" lIns="93603" tIns="46802" rIns="93603" bIns="46802" rtlCol="0" anchor="b"/>
          <a:lstStyle>
            <a:lvl1pPr algn="l">
              <a:defRPr sz="1200"/>
            </a:lvl1pPr>
          </a:lstStyle>
          <a:p>
            <a:endParaRPr lang="en-US"/>
          </a:p>
        </p:txBody>
      </p:sp>
      <p:sp>
        <p:nvSpPr>
          <p:cNvPr id="5" name="Slide Number Placeholder 4"/>
          <p:cNvSpPr>
            <a:spLocks noGrp="1"/>
          </p:cNvSpPr>
          <p:nvPr>
            <p:ph type="sldNum" sz="quarter" idx="3"/>
          </p:nvPr>
        </p:nvSpPr>
        <p:spPr>
          <a:xfrm>
            <a:off x="3857056" y="9443353"/>
            <a:ext cx="2951780" cy="497464"/>
          </a:xfrm>
          <a:prstGeom prst="rect">
            <a:avLst/>
          </a:prstGeom>
        </p:spPr>
        <p:txBody>
          <a:bodyPr vert="horz" lIns="93603" tIns="46802" rIns="93603" bIns="46802" rtlCol="0" anchor="b"/>
          <a:lstStyle>
            <a:lvl1pPr algn="r">
              <a:defRPr sz="1200"/>
            </a:lvl1pPr>
          </a:lstStyle>
          <a:p>
            <a:fld id="{39D446C2-8EEF-4934-83B4-ACC5A1A016EB}" type="slidenum">
              <a:rPr lang="en-US" smtClean="0"/>
              <a:t>‹#›</a:t>
            </a:fld>
            <a:endParaRPr lang="en-US"/>
          </a:p>
        </p:txBody>
      </p:sp>
    </p:spTree>
    <p:extLst>
      <p:ext uri="{BB962C8B-B14F-4D97-AF65-F5344CB8AC3E}">
        <p14:creationId xmlns:p14="http://schemas.microsoft.com/office/powerpoint/2010/main" val="6792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2" cy="497126"/>
          </a:xfrm>
          <a:prstGeom prst="rect">
            <a:avLst/>
          </a:prstGeom>
        </p:spPr>
        <p:txBody>
          <a:bodyPr vert="horz" lIns="95380" tIns="47691" rIns="95380" bIns="47691" rtlCol="0"/>
          <a:lstStyle>
            <a:lvl1pPr algn="l">
              <a:defRPr sz="1200"/>
            </a:lvl1pPr>
          </a:lstStyle>
          <a:p>
            <a:endParaRPr lang="en-US"/>
          </a:p>
        </p:txBody>
      </p:sp>
      <p:sp>
        <p:nvSpPr>
          <p:cNvPr id="3" name="Date Placeholder 2"/>
          <p:cNvSpPr>
            <a:spLocks noGrp="1"/>
          </p:cNvSpPr>
          <p:nvPr>
            <p:ph type="dt" idx="1"/>
          </p:nvPr>
        </p:nvSpPr>
        <p:spPr>
          <a:xfrm>
            <a:off x="3857640" y="1"/>
            <a:ext cx="2951162" cy="497126"/>
          </a:xfrm>
          <a:prstGeom prst="rect">
            <a:avLst/>
          </a:prstGeom>
        </p:spPr>
        <p:txBody>
          <a:bodyPr vert="horz" lIns="95380" tIns="47691" rIns="95380" bIns="47691" rtlCol="0"/>
          <a:lstStyle>
            <a:lvl1pPr algn="r">
              <a:defRPr sz="1200"/>
            </a:lvl1pPr>
          </a:lstStyle>
          <a:p>
            <a:fld id="{8FF7722A-1466-4470-8713-2D2D0F8D0C6C}" type="datetimeFigureOut">
              <a:rPr lang="en-US" smtClean="0"/>
              <a:t>11/22/2019</a:t>
            </a:fld>
            <a:endParaRPr lang="en-US"/>
          </a:p>
        </p:txBody>
      </p:sp>
      <p:sp>
        <p:nvSpPr>
          <p:cNvPr id="4" name="Slide Image Placeholder 3"/>
          <p:cNvSpPr>
            <a:spLocks noGrp="1" noRot="1" noChangeAspect="1"/>
          </p:cNvSpPr>
          <p:nvPr>
            <p:ph type="sldImg" idx="2"/>
          </p:nvPr>
        </p:nvSpPr>
        <p:spPr>
          <a:xfrm>
            <a:off x="90488" y="742950"/>
            <a:ext cx="6629400" cy="3729038"/>
          </a:xfrm>
          <a:prstGeom prst="rect">
            <a:avLst/>
          </a:prstGeom>
          <a:noFill/>
          <a:ln w="12700">
            <a:solidFill>
              <a:prstClr val="black"/>
            </a:solidFill>
          </a:ln>
        </p:spPr>
        <p:txBody>
          <a:bodyPr vert="horz" lIns="95380" tIns="47691" rIns="95380" bIns="47691"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5380" tIns="47691" rIns="95380" bIns="476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3664"/>
            <a:ext cx="2951162" cy="497126"/>
          </a:xfrm>
          <a:prstGeom prst="rect">
            <a:avLst/>
          </a:prstGeom>
        </p:spPr>
        <p:txBody>
          <a:bodyPr vert="horz" lIns="95380" tIns="47691" rIns="95380" bIns="47691" rtlCol="0" anchor="b"/>
          <a:lstStyle>
            <a:lvl1pPr algn="l">
              <a:defRPr sz="1200"/>
            </a:lvl1pPr>
          </a:lstStyle>
          <a:p>
            <a:endParaRPr lang="en-US"/>
          </a:p>
        </p:txBody>
      </p:sp>
      <p:sp>
        <p:nvSpPr>
          <p:cNvPr id="7" name="Slide Number Placeholder 6"/>
          <p:cNvSpPr>
            <a:spLocks noGrp="1"/>
          </p:cNvSpPr>
          <p:nvPr>
            <p:ph type="sldNum" sz="quarter" idx="5"/>
          </p:nvPr>
        </p:nvSpPr>
        <p:spPr>
          <a:xfrm>
            <a:off x="3857640" y="9443664"/>
            <a:ext cx="2951162" cy="497126"/>
          </a:xfrm>
          <a:prstGeom prst="rect">
            <a:avLst/>
          </a:prstGeom>
        </p:spPr>
        <p:txBody>
          <a:bodyPr vert="horz" lIns="95380" tIns="47691" rIns="95380" bIns="47691" rtlCol="0" anchor="b"/>
          <a:lstStyle>
            <a:lvl1pPr algn="r">
              <a:defRPr sz="1200"/>
            </a:lvl1pPr>
          </a:lstStyle>
          <a:p>
            <a:fld id="{602C1E05-C6E1-46CA-80CC-6FE90A8A4389}" type="slidenum">
              <a:rPr lang="en-US" smtClean="0"/>
              <a:t>‹#›</a:t>
            </a:fld>
            <a:endParaRPr lang="en-US"/>
          </a:p>
        </p:txBody>
      </p:sp>
    </p:spTree>
    <p:extLst>
      <p:ext uri="{BB962C8B-B14F-4D97-AF65-F5344CB8AC3E}">
        <p14:creationId xmlns:p14="http://schemas.microsoft.com/office/powerpoint/2010/main" val="331524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2950"/>
            <a:ext cx="6629400" cy="3729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C4EDB-FDD5-48B7-A187-395E1CDBBEA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6184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2C1E05-C6E1-46CA-80CC-6FE90A8A4389}" type="slidenum">
              <a:rPr lang="en-US" smtClean="0"/>
              <a:t>19</a:t>
            </a:fld>
            <a:endParaRPr lang="en-US"/>
          </a:p>
        </p:txBody>
      </p:sp>
    </p:spTree>
    <p:extLst>
      <p:ext uri="{BB962C8B-B14F-4D97-AF65-F5344CB8AC3E}">
        <p14:creationId xmlns:p14="http://schemas.microsoft.com/office/powerpoint/2010/main" val="214115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2C1E05-C6E1-46CA-80CC-6FE90A8A4389}" type="slidenum">
              <a:rPr lang="en-US" smtClean="0"/>
              <a:t>30</a:t>
            </a:fld>
            <a:endParaRPr lang="en-US"/>
          </a:p>
        </p:txBody>
      </p:sp>
    </p:spTree>
    <p:extLst>
      <p:ext uri="{BB962C8B-B14F-4D97-AF65-F5344CB8AC3E}">
        <p14:creationId xmlns:p14="http://schemas.microsoft.com/office/powerpoint/2010/main" val="190220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2C1E05-C6E1-46CA-80CC-6FE90A8A4389}" type="slidenum">
              <a:rPr lang="en-US" smtClean="0"/>
              <a:t>4</a:t>
            </a:fld>
            <a:endParaRPr lang="en-US"/>
          </a:p>
        </p:txBody>
      </p:sp>
    </p:spTree>
    <p:extLst>
      <p:ext uri="{BB962C8B-B14F-4D97-AF65-F5344CB8AC3E}">
        <p14:creationId xmlns:p14="http://schemas.microsoft.com/office/powerpoint/2010/main" val="5832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2C1E05-C6E1-46CA-80CC-6FE90A8A4389}" type="slidenum">
              <a:rPr lang="en-US" smtClean="0"/>
              <a:t>7</a:t>
            </a:fld>
            <a:endParaRPr lang="en-US"/>
          </a:p>
        </p:txBody>
      </p:sp>
    </p:spTree>
    <p:extLst>
      <p:ext uri="{BB962C8B-B14F-4D97-AF65-F5344CB8AC3E}">
        <p14:creationId xmlns:p14="http://schemas.microsoft.com/office/powerpoint/2010/main" val="248951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10</a:t>
            </a:fld>
            <a:endParaRPr lang="en-US"/>
          </a:p>
        </p:txBody>
      </p:sp>
    </p:spTree>
    <p:extLst>
      <p:ext uri="{BB962C8B-B14F-4D97-AF65-F5344CB8AC3E}">
        <p14:creationId xmlns:p14="http://schemas.microsoft.com/office/powerpoint/2010/main" val="381370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11</a:t>
            </a:fld>
            <a:endParaRPr lang="en-US"/>
          </a:p>
        </p:txBody>
      </p:sp>
    </p:spTree>
    <p:extLst>
      <p:ext uri="{BB962C8B-B14F-4D97-AF65-F5344CB8AC3E}">
        <p14:creationId xmlns:p14="http://schemas.microsoft.com/office/powerpoint/2010/main" val="244882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12</a:t>
            </a:fld>
            <a:endParaRPr lang="en-US"/>
          </a:p>
        </p:txBody>
      </p:sp>
    </p:spTree>
    <p:extLst>
      <p:ext uri="{BB962C8B-B14F-4D97-AF65-F5344CB8AC3E}">
        <p14:creationId xmlns:p14="http://schemas.microsoft.com/office/powerpoint/2010/main" val="339453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13</a:t>
            </a:fld>
            <a:endParaRPr lang="en-US"/>
          </a:p>
        </p:txBody>
      </p:sp>
    </p:spTree>
    <p:extLst>
      <p:ext uri="{BB962C8B-B14F-4D97-AF65-F5344CB8AC3E}">
        <p14:creationId xmlns:p14="http://schemas.microsoft.com/office/powerpoint/2010/main" val="191672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14</a:t>
            </a:fld>
            <a:endParaRPr lang="en-US"/>
          </a:p>
        </p:txBody>
      </p:sp>
    </p:spTree>
    <p:extLst>
      <p:ext uri="{BB962C8B-B14F-4D97-AF65-F5344CB8AC3E}">
        <p14:creationId xmlns:p14="http://schemas.microsoft.com/office/powerpoint/2010/main" val="313467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2C1E05-C6E1-46CA-80CC-6FE90A8A4389}" type="slidenum">
              <a:rPr lang="en-US" smtClean="0"/>
              <a:t>15</a:t>
            </a:fld>
            <a:endParaRPr lang="en-US"/>
          </a:p>
        </p:txBody>
      </p:sp>
    </p:spTree>
    <p:extLst>
      <p:ext uri="{BB962C8B-B14F-4D97-AF65-F5344CB8AC3E}">
        <p14:creationId xmlns:p14="http://schemas.microsoft.com/office/powerpoint/2010/main" val="4036769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2" name="Picture 11" descr="CPI_cover_p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5954"/>
          </a:xfrm>
          <a:prstGeom prst="rect">
            <a:avLst/>
          </a:prstGeom>
        </p:spPr>
      </p:pic>
      <p:sp>
        <p:nvSpPr>
          <p:cNvPr id="2" name="Title 1"/>
          <p:cNvSpPr>
            <a:spLocks noGrp="1"/>
          </p:cNvSpPr>
          <p:nvPr>
            <p:ph type="ctrTitle"/>
          </p:nvPr>
        </p:nvSpPr>
        <p:spPr>
          <a:xfrm>
            <a:off x="914400" y="2043189"/>
            <a:ext cx="10363200" cy="1160565"/>
          </a:xfrm>
        </p:spPr>
        <p:txBody>
          <a:bodyPr>
            <a:normAutofit/>
          </a:bodyPr>
          <a:lstStyle>
            <a:lvl1pPr algn="ctr">
              <a:defRPr sz="5000" b="0" i="0">
                <a:solidFill>
                  <a:srgbClr val="F0542B"/>
                </a:solidFill>
                <a:latin typeface="Cronos Pro"/>
                <a:cs typeface="Cronos Pro"/>
              </a:defRPr>
            </a:lvl1pPr>
          </a:lstStyle>
          <a:p>
            <a:r>
              <a:rPr lang="en-US"/>
              <a:t>Click to edit Master title style</a:t>
            </a:r>
            <a:endParaRPr lang="en-US" dirty="0"/>
          </a:p>
        </p:txBody>
      </p:sp>
      <p:sp>
        <p:nvSpPr>
          <p:cNvPr id="9" name="Content Placeholder 8"/>
          <p:cNvSpPr>
            <a:spLocks noGrp="1"/>
          </p:cNvSpPr>
          <p:nvPr>
            <p:ph sz="quarter" idx="13"/>
          </p:nvPr>
        </p:nvSpPr>
        <p:spPr>
          <a:xfrm>
            <a:off x="1834095" y="3250187"/>
            <a:ext cx="8523817" cy="927100"/>
          </a:xfrm>
        </p:spPr>
        <p:txBody>
          <a:bodyPr>
            <a:normAutofit/>
          </a:bodyPr>
          <a:lstStyle>
            <a:lvl1pPr marL="0" indent="0" algn="ctr">
              <a:buFont typeface="+mj-lt"/>
              <a:buNone/>
              <a:defRPr sz="2000">
                <a:solidFill>
                  <a:srgbClr val="7D7875"/>
                </a:solidFill>
                <a:latin typeface="Cronos Pro"/>
                <a:cs typeface="Cronos Pro"/>
              </a:defRPr>
            </a:lvl1pPr>
          </a:lstStyle>
          <a:p>
            <a:pPr lvl="0"/>
            <a:r>
              <a:rPr lang="en-US"/>
              <a:t>Click to edit Master text styles</a:t>
            </a:r>
          </a:p>
        </p:txBody>
      </p:sp>
      <p:cxnSp>
        <p:nvCxnSpPr>
          <p:cNvPr id="13" name="Straight Connector 12"/>
          <p:cNvCxnSpPr/>
          <p:nvPr/>
        </p:nvCxnSpPr>
        <p:spPr>
          <a:xfrm>
            <a:off x="6333103"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347225"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9410101" y="5715004"/>
            <a:ext cx="2477100" cy="604296"/>
          </a:xfrm>
          <a:prstGeom prst="rect">
            <a:avLst/>
          </a:prstGeom>
          <a:noFill/>
        </p:spPr>
        <p:txBody>
          <a:bodyPr wrap="square" lIns="90003" tIns="45001" rIns="90003" bIns="45001" rtlCol="0">
            <a:spAutoFit/>
          </a:bodyPr>
          <a:lstStyle/>
          <a:p>
            <a:r>
              <a:rPr lang="en-US" sz="800" dirty="0">
                <a:solidFill>
                  <a:srgbClr val="7D7875"/>
                </a:solidFill>
                <a:cs typeface="Arial"/>
              </a:rPr>
              <a:t>19 </a:t>
            </a:r>
            <a:r>
              <a:rPr lang="en-US" sz="800" dirty="0" err="1">
                <a:solidFill>
                  <a:srgbClr val="7D7875"/>
                </a:solidFill>
                <a:cs typeface="Arial"/>
              </a:rPr>
              <a:t>Hatfields</a:t>
            </a:r>
            <a:endParaRPr lang="en-US" sz="800" dirty="0">
              <a:solidFill>
                <a:srgbClr val="7D7875"/>
              </a:solidFill>
              <a:cs typeface="Arial"/>
            </a:endParaRPr>
          </a:p>
          <a:p>
            <a:r>
              <a:rPr lang="en-US" sz="800" dirty="0">
                <a:solidFill>
                  <a:srgbClr val="7D7875"/>
                </a:solidFill>
                <a:cs typeface="Arial"/>
              </a:rPr>
              <a:t>London, SE1 8DJ</a:t>
            </a:r>
          </a:p>
          <a:p>
            <a:r>
              <a:rPr lang="en-US" sz="800" dirty="0">
                <a:solidFill>
                  <a:srgbClr val="7D7875"/>
                </a:solidFill>
                <a:cs typeface="Arial"/>
              </a:rPr>
              <a:t>United Kingdom </a:t>
            </a:r>
          </a:p>
          <a:p>
            <a:r>
              <a:rPr lang="en-US" sz="800" u="sng" dirty="0" err="1">
                <a:solidFill>
                  <a:srgbClr val="EF562B"/>
                </a:solidFill>
                <a:cs typeface="Arial"/>
              </a:rPr>
              <a:t>climatepolicyinitiative.org</a:t>
            </a:r>
            <a:endParaRPr lang="en-US" sz="800" u="sng" dirty="0">
              <a:solidFill>
                <a:srgbClr val="EF562B"/>
              </a:solidFill>
              <a:cs typeface="Arial"/>
            </a:endParaRPr>
          </a:p>
        </p:txBody>
      </p:sp>
      <p:sp>
        <p:nvSpPr>
          <p:cNvPr id="15" name="TextBox 14"/>
          <p:cNvSpPr txBox="1"/>
          <p:nvPr userDrawn="1"/>
        </p:nvSpPr>
        <p:spPr>
          <a:xfrm>
            <a:off x="6400800" y="5715004"/>
            <a:ext cx="2334501" cy="850518"/>
          </a:xfrm>
          <a:prstGeom prst="rect">
            <a:avLst/>
          </a:prstGeom>
          <a:noFill/>
        </p:spPr>
        <p:txBody>
          <a:bodyPr wrap="square" lIns="90003" tIns="45001" rIns="90003" bIns="45001" rtlCol="0">
            <a:spAutoFit/>
          </a:bodyPr>
          <a:lstStyle/>
          <a:p>
            <a:r>
              <a:rPr lang="en-US" sz="800" dirty="0">
                <a:solidFill>
                  <a:srgbClr val="7D7875"/>
                </a:solidFill>
                <a:cs typeface="Arial"/>
              </a:rPr>
              <a:t>BRAZIL</a:t>
            </a:r>
          </a:p>
          <a:p>
            <a:r>
              <a:rPr lang="en-US" sz="800" dirty="0">
                <a:solidFill>
                  <a:srgbClr val="7D7875"/>
                </a:solidFill>
                <a:cs typeface="Arial"/>
              </a:rPr>
              <a:t>CHINA</a:t>
            </a:r>
          </a:p>
          <a:p>
            <a:pPr>
              <a:defRPr/>
            </a:pPr>
            <a:r>
              <a:rPr lang="en-US" sz="800" dirty="0">
                <a:solidFill>
                  <a:srgbClr val="C00000"/>
                </a:solidFill>
                <a:cs typeface="Arial"/>
              </a:rPr>
              <a:t>EUROPE</a:t>
            </a:r>
          </a:p>
          <a:p>
            <a:r>
              <a:rPr lang="en-US" sz="800" dirty="0">
                <a:solidFill>
                  <a:srgbClr val="7D7875"/>
                </a:solidFill>
                <a:cs typeface="Arial"/>
              </a:rPr>
              <a:t>INDIA</a:t>
            </a:r>
          </a:p>
          <a:p>
            <a:r>
              <a:rPr lang="en-US" sz="800" dirty="0">
                <a:solidFill>
                  <a:srgbClr val="7D7875"/>
                </a:solidFill>
                <a:cs typeface="Arial"/>
              </a:rPr>
              <a:t>INDONESIA</a:t>
            </a:r>
          </a:p>
          <a:p>
            <a:r>
              <a:rPr lang="en-US" sz="800" dirty="0">
                <a:solidFill>
                  <a:schemeClr val="tx1">
                    <a:lumMod val="50000"/>
                    <a:lumOff val="50000"/>
                  </a:schemeClr>
                </a:solidFill>
                <a:cs typeface="Arial"/>
              </a:rPr>
              <a:t>UNITED STATES</a:t>
            </a:r>
          </a:p>
        </p:txBody>
      </p:sp>
    </p:spTree>
    <p:extLst>
      <p:ext uri="{BB962C8B-B14F-4D97-AF65-F5344CB8AC3E}">
        <p14:creationId xmlns:p14="http://schemas.microsoft.com/office/powerpoint/2010/main" val="50904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9136"/>
          </a:xfrm>
          <a:solidFill>
            <a:schemeClr val="bg2"/>
          </a:solidFill>
        </p:spPr>
        <p:txBody>
          <a:bodyPr anchor="ctr" anchorCtr="0">
            <a:normAutofit/>
          </a:bodyPr>
          <a:lstStyle>
            <a:lvl1pPr>
              <a:defRPr sz="2800" i="1">
                <a:solidFill>
                  <a:schemeClr val="tx1">
                    <a:lumMod val="85000"/>
                    <a:lumOff val="15000"/>
                  </a:schemeClr>
                </a:solidFill>
                <a:latin typeface="+mj-lt"/>
                <a:cs typeface="Times New Roman"/>
              </a:defRPr>
            </a:lvl1pPr>
          </a:lstStyle>
          <a:p>
            <a:r>
              <a:rPr lang="en-US" dirty="0"/>
              <a:t>Click to edit Master title style</a:t>
            </a:r>
          </a:p>
        </p:txBody>
      </p:sp>
      <p:sp>
        <p:nvSpPr>
          <p:cNvPr id="3" name="Content Placeholder 2"/>
          <p:cNvSpPr>
            <a:spLocks noGrp="1"/>
          </p:cNvSpPr>
          <p:nvPr>
            <p:ph idx="1"/>
          </p:nvPr>
        </p:nvSpPr>
        <p:spPr>
          <a:xfrm>
            <a:off x="203200" y="990600"/>
            <a:ext cx="11785600" cy="5486400"/>
          </a:xfrm>
        </p:spPr>
        <p:txBody>
          <a:bodyPr/>
          <a:lstStyle>
            <a:lvl1pPr>
              <a:defRPr sz="2500" b="0" i="0">
                <a:solidFill>
                  <a:schemeClr val="tx1">
                    <a:lumMod val="75000"/>
                    <a:lumOff val="25000"/>
                  </a:schemeClr>
                </a:solidFill>
                <a:latin typeface="Cronos Pro"/>
                <a:cs typeface="Cronos Pro"/>
              </a:defRPr>
            </a:lvl1pPr>
            <a:lvl2pPr>
              <a:defRPr sz="2400" b="0" i="0">
                <a:solidFill>
                  <a:schemeClr val="tx1">
                    <a:lumMod val="75000"/>
                    <a:lumOff val="25000"/>
                  </a:schemeClr>
                </a:solidFill>
                <a:latin typeface="Cronos Pro"/>
                <a:cs typeface="Cronos Pro"/>
              </a:defRPr>
            </a:lvl2pPr>
            <a:lvl3pPr>
              <a:defRPr sz="2000" b="0" i="0">
                <a:solidFill>
                  <a:schemeClr val="tx1">
                    <a:lumMod val="75000"/>
                    <a:lumOff val="25000"/>
                  </a:schemeClr>
                </a:solidFill>
                <a:latin typeface="Cronos Pro"/>
                <a:cs typeface="Cronos Pro"/>
              </a:defRPr>
            </a:lvl3pPr>
            <a:lvl4pPr>
              <a:defRPr sz="1800" b="0" i="0">
                <a:solidFill>
                  <a:schemeClr val="tx1">
                    <a:lumMod val="75000"/>
                    <a:lumOff val="25000"/>
                  </a:schemeClr>
                </a:solidFill>
                <a:latin typeface="Cronos Pro"/>
                <a:cs typeface="Cronos Pro"/>
              </a:defRPr>
            </a:lvl4pPr>
            <a:lvl5pPr>
              <a:defRPr sz="1800" b="0" i="0">
                <a:solidFill>
                  <a:schemeClr val="tx1">
                    <a:lumMod val="75000"/>
                    <a:lumOff val="25000"/>
                  </a:schemeClr>
                </a:solidFill>
                <a:latin typeface="Cronos Pro"/>
                <a:cs typeface="Cronos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4673600" y="6644420"/>
            <a:ext cx="2844800" cy="213580"/>
          </a:xfrm>
          <a:prstGeom prst="rect">
            <a:avLst/>
          </a:prstGeom>
          <a:ln>
            <a:noFill/>
          </a:ln>
        </p:spPr>
        <p:txBody>
          <a:bodyPr vert="horz" lIns="91440" tIns="45720" rIns="91440" bIns="45720" rtlCol="0" anchor="ctr"/>
          <a:lstStyle>
            <a:lvl1pPr algn="ctr">
              <a:defRPr sz="1000">
                <a:solidFill>
                  <a:schemeClr val="tx1">
                    <a:tint val="75000"/>
                  </a:schemeClr>
                </a:solidFill>
              </a:defRPr>
            </a:lvl1pPr>
          </a:lstStyle>
          <a:p>
            <a:fld id="{005ED145-52BD-FC41-B15C-9E02BE74B9C5}" type="slidenum">
              <a:rPr lang="en-US"/>
              <a:pPr/>
              <a:t>‹#›</a:t>
            </a:fld>
            <a:endParaRPr lang="en-US" dirty="0"/>
          </a:p>
        </p:txBody>
      </p:sp>
    </p:spTree>
    <p:extLst>
      <p:ext uri="{BB962C8B-B14F-4D97-AF65-F5344CB8AC3E}">
        <p14:creationId xmlns:p14="http://schemas.microsoft.com/office/powerpoint/2010/main" val="406217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276093"/>
            <a:ext cx="11573566" cy="5996609"/>
          </a:xfrm>
        </p:spPr>
        <p:txBody>
          <a:bodyPr/>
          <a:lstStyle>
            <a:lvl1pPr>
              <a:defRPr sz="2500" b="0" i="0">
                <a:solidFill>
                  <a:srgbClr val="404040"/>
                </a:solidFill>
                <a:latin typeface="Cronos Pro"/>
                <a:cs typeface="Cronos Pro"/>
              </a:defRPr>
            </a:lvl1pPr>
            <a:lvl2pPr>
              <a:defRPr sz="2400" b="0" i="0">
                <a:solidFill>
                  <a:srgbClr val="404040"/>
                </a:solidFill>
                <a:latin typeface="Cronos Pro"/>
                <a:cs typeface="Cronos Pro"/>
              </a:defRPr>
            </a:lvl2pPr>
            <a:lvl3pPr>
              <a:defRPr sz="2000" b="0" i="0">
                <a:solidFill>
                  <a:srgbClr val="404040"/>
                </a:solidFill>
                <a:latin typeface="Cronos Pro"/>
                <a:cs typeface="Cronos Pro"/>
              </a:defRPr>
            </a:lvl3pPr>
            <a:lvl4pPr>
              <a:defRPr sz="1800" b="0" i="0">
                <a:solidFill>
                  <a:srgbClr val="404040"/>
                </a:solidFill>
                <a:latin typeface="Cronos Pro"/>
                <a:cs typeface="Cronos Pro"/>
              </a:defRPr>
            </a:lvl4pPr>
            <a:lvl5pPr>
              <a:defRPr sz="1800" b="0" i="0">
                <a:solidFill>
                  <a:srgbClr val="404040"/>
                </a:solidFill>
                <a:latin typeface="Cronos Pro"/>
                <a:cs typeface="Crono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4673600" y="6644420"/>
            <a:ext cx="2844800" cy="213580"/>
          </a:xfrm>
          <a:prstGeom prst="rect">
            <a:avLst/>
          </a:prstGeom>
          <a:ln>
            <a:noFill/>
          </a:ln>
        </p:spPr>
        <p:txBody>
          <a:bodyPr vert="horz" lIns="91440" tIns="45720" rIns="91440" bIns="45720" rtlCol="0" anchor="ctr"/>
          <a:lstStyle>
            <a:lvl1pPr algn="ctr">
              <a:defRPr sz="1000">
                <a:solidFill>
                  <a:schemeClr val="tx1">
                    <a:tint val="75000"/>
                  </a:schemeClr>
                </a:solidFill>
              </a:defRPr>
            </a:lvl1pPr>
          </a:lstStyle>
          <a:p>
            <a:fld id="{005ED145-52BD-FC41-B15C-9E02BE74B9C5}" type="slidenum">
              <a:rPr lang="en-US"/>
              <a:pPr/>
              <a:t>‹#›</a:t>
            </a:fld>
            <a:endParaRPr lang="en-US"/>
          </a:p>
        </p:txBody>
      </p:sp>
    </p:spTree>
    <p:extLst>
      <p:ext uri="{BB962C8B-B14F-4D97-AF65-F5344CB8AC3E}">
        <p14:creationId xmlns:p14="http://schemas.microsoft.com/office/powerpoint/2010/main" val="39408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2690010"/>
            <a:ext cx="12192000" cy="1477987"/>
          </a:xfrm>
          <a:prstGeom prst="rect">
            <a:avLst/>
          </a:prstGeom>
          <a:solidFill>
            <a:srgbClr val="D53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hasCustomPrompt="1"/>
          </p:nvPr>
        </p:nvSpPr>
        <p:spPr>
          <a:xfrm>
            <a:off x="963084" y="3158482"/>
            <a:ext cx="10363200" cy="501346"/>
          </a:xfrm>
        </p:spPr>
        <p:txBody>
          <a:bodyPr anchor="t">
            <a:normAutofit/>
          </a:bodyPr>
          <a:lstStyle>
            <a:lvl1pPr algn="ctr">
              <a:defRPr sz="2500" b="0" cap="none">
                <a:solidFill>
                  <a:schemeClr val="bg1"/>
                </a:solidFill>
                <a:latin typeface="Cronos Pro"/>
                <a:cs typeface="Cronos Pro"/>
              </a:defRPr>
            </a:lvl1pPr>
          </a:lstStyle>
          <a:p>
            <a:r>
              <a:rPr lang="en-US" dirty="0"/>
              <a:t>click to edit master title style</a:t>
            </a:r>
          </a:p>
        </p:txBody>
      </p:sp>
      <p:sp>
        <p:nvSpPr>
          <p:cNvPr id="4" name="Slide Number Placeholder 6"/>
          <p:cNvSpPr>
            <a:spLocks noGrp="1"/>
          </p:cNvSpPr>
          <p:nvPr>
            <p:ph type="sldNum" sz="quarter" idx="4"/>
          </p:nvPr>
        </p:nvSpPr>
        <p:spPr>
          <a:xfrm>
            <a:off x="4673600" y="6644420"/>
            <a:ext cx="2844800" cy="213580"/>
          </a:xfrm>
          <a:prstGeom prst="rect">
            <a:avLst/>
          </a:prstGeom>
          <a:ln>
            <a:noFill/>
          </a:ln>
        </p:spPr>
        <p:txBody>
          <a:bodyPr vert="horz" lIns="91440" tIns="45720" rIns="91440" bIns="45720" rtlCol="0" anchor="ctr"/>
          <a:lstStyle>
            <a:lvl1pPr algn="ctr">
              <a:defRPr sz="1000">
                <a:solidFill>
                  <a:schemeClr val="tx1">
                    <a:tint val="75000"/>
                  </a:schemeClr>
                </a:solidFill>
              </a:defRPr>
            </a:lvl1pPr>
          </a:lstStyle>
          <a:p>
            <a:fld id="{005ED145-52BD-FC41-B15C-9E02BE74B9C5}" type="slidenum">
              <a:rPr lang="en-US"/>
              <a:pPr/>
              <a:t>‹#›</a:t>
            </a:fld>
            <a:endParaRPr lang="en-US"/>
          </a:p>
        </p:txBody>
      </p:sp>
    </p:spTree>
    <p:extLst>
      <p:ext uri="{BB962C8B-B14F-4D97-AF65-F5344CB8AC3E}">
        <p14:creationId xmlns:p14="http://schemas.microsoft.com/office/powerpoint/2010/main" val="183595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6" name="TextBox 5"/>
          <p:cNvSpPr txBox="1"/>
          <p:nvPr/>
        </p:nvSpPr>
        <p:spPr>
          <a:xfrm>
            <a:off x="6355681" y="5729091"/>
            <a:ext cx="2065867" cy="707886"/>
          </a:xfrm>
          <a:prstGeom prst="rect">
            <a:avLst/>
          </a:prstGeom>
          <a:noFill/>
        </p:spPr>
        <p:txBody>
          <a:bodyPr wrap="square" rtlCol="0">
            <a:spAutoFit/>
          </a:bodyPr>
          <a:lstStyle/>
          <a:p>
            <a:r>
              <a:rPr lang="en-US" sz="800" dirty="0">
                <a:solidFill>
                  <a:srgbClr val="7D7875"/>
                </a:solidFill>
                <a:cs typeface="Arial"/>
              </a:rPr>
              <a:t>BEIJING</a:t>
            </a:r>
          </a:p>
          <a:p>
            <a:r>
              <a:rPr lang="en-US" sz="800" dirty="0">
                <a:solidFill>
                  <a:srgbClr val="7D7875"/>
                </a:solidFill>
                <a:cs typeface="Arial"/>
              </a:rPr>
              <a:t>BERLIN</a:t>
            </a:r>
          </a:p>
          <a:p>
            <a:r>
              <a:rPr lang="en-US" sz="800" dirty="0">
                <a:solidFill>
                  <a:srgbClr val="7D7875"/>
                </a:solidFill>
                <a:cs typeface="Arial"/>
              </a:rPr>
              <a:t>RIO DE JANEIRO</a:t>
            </a:r>
          </a:p>
          <a:p>
            <a:r>
              <a:rPr lang="en-US" sz="800" dirty="0">
                <a:solidFill>
                  <a:srgbClr val="EF562B"/>
                </a:solidFill>
                <a:cs typeface="Arial"/>
              </a:rPr>
              <a:t>SAN FRANCISCO</a:t>
            </a:r>
          </a:p>
          <a:p>
            <a:r>
              <a:rPr lang="en-US" sz="800" dirty="0">
                <a:solidFill>
                  <a:srgbClr val="7D7875"/>
                </a:solidFill>
                <a:cs typeface="Arial"/>
              </a:rPr>
              <a:t>VENICE</a:t>
            </a:r>
          </a:p>
        </p:txBody>
      </p:sp>
      <p:sp>
        <p:nvSpPr>
          <p:cNvPr id="7" name="TextBox 6"/>
          <p:cNvSpPr txBox="1"/>
          <p:nvPr/>
        </p:nvSpPr>
        <p:spPr>
          <a:xfrm>
            <a:off x="9392378" y="5729096"/>
            <a:ext cx="2641600" cy="584775"/>
          </a:xfrm>
          <a:prstGeom prst="rect">
            <a:avLst/>
          </a:prstGeom>
          <a:noFill/>
        </p:spPr>
        <p:txBody>
          <a:bodyPr wrap="square" rtlCol="0">
            <a:spAutoFit/>
          </a:bodyPr>
          <a:lstStyle/>
          <a:p>
            <a:r>
              <a:rPr lang="en-US" sz="800" dirty="0">
                <a:solidFill>
                  <a:srgbClr val="7D7875"/>
                </a:solidFill>
                <a:cs typeface="Arial"/>
              </a:rPr>
              <a:t>235 Montgomery St. 13th Floor</a:t>
            </a:r>
          </a:p>
          <a:p>
            <a:r>
              <a:rPr lang="en-US" sz="800" dirty="0">
                <a:solidFill>
                  <a:srgbClr val="7D7875"/>
                </a:solidFill>
                <a:cs typeface="Arial"/>
              </a:rPr>
              <a:t>San Francisco, CA</a:t>
            </a:r>
          </a:p>
          <a:p>
            <a:r>
              <a:rPr lang="en-US" sz="800" dirty="0">
                <a:solidFill>
                  <a:srgbClr val="7D7875"/>
                </a:solidFill>
                <a:cs typeface="Arial"/>
              </a:rPr>
              <a:t>94104, USA</a:t>
            </a:r>
          </a:p>
          <a:p>
            <a:r>
              <a:rPr lang="en-US" sz="800" u="sng" dirty="0" err="1">
                <a:solidFill>
                  <a:srgbClr val="EF562B"/>
                </a:solidFill>
                <a:cs typeface="Arial"/>
              </a:rPr>
              <a:t>climatepolicyinitiative.org</a:t>
            </a:r>
            <a:endParaRPr lang="en-US" sz="800" u="sng" dirty="0">
              <a:solidFill>
                <a:srgbClr val="EF562B"/>
              </a:solidFill>
              <a:cs typeface="Arial"/>
            </a:endParaRPr>
          </a:p>
        </p:txBody>
      </p:sp>
      <p:cxnSp>
        <p:nvCxnSpPr>
          <p:cNvPr id="8" name="Straight Connector 7"/>
          <p:cNvCxnSpPr/>
          <p:nvPr/>
        </p:nvCxnSpPr>
        <p:spPr>
          <a:xfrm>
            <a:off x="6333103"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347225"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315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289" y="274638"/>
            <a:ext cx="1004711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5289" y="1600201"/>
            <a:ext cx="10047110" cy="42638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ClimateSmall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04" y="6624667"/>
            <a:ext cx="2828356" cy="170677"/>
          </a:xfrm>
          <a:prstGeom prst="rect">
            <a:avLst/>
          </a:prstGeom>
        </p:spPr>
      </p:pic>
      <p:sp>
        <p:nvSpPr>
          <p:cNvPr id="9" name="TextBox 8"/>
          <p:cNvSpPr txBox="1"/>
          <p:nvPr/>
        </p:nvSpPr>
        <p:spPr>
          <a:xfrm>
            <a:off x="7315204" y="6611784"/>
            <a:ext cx="4876799" cy="246221"/>
          </a:xfrm>
          <a:prstGeom prst="rect">
            <a:avLst/>
          </a:prstGeom>
          <a:noFill/>
        </p:spPr>
        <p:txBody>
          <a:bodyPr wrap="square" rtlCol="0">
            <a:spAutoFit/>
          </a:bodyPr>
          <a:lstStyle/>
          <a:p>
            <a:pPr algn="r"/>
            <a:r>
              <a:rPr lang="en-US" sz="1000" dirty="0">
                <a:solidFill>
                  <a:prstClr val="white">
                    <a:lumMod val="50000"/>
                  </a:prstClr>
                </a:solidFill>
                <a:latin typeface="Whitney Condensed Book"/>
                <a:cs typeface="Whitney Condensed Book"/>
              </a:rPr>
              <a:t>Sovereign Climate Transition Risk : Lessons from South Africa</a:t>
            </a:r>
          </a:p>
        </p:txBody>
      </p:sp>
      <p:sp>
        <p:nvSpPr>
          <p:cNvPr id="7" name="Slide Number Placeholder 6"/>
          <p:cNvSpPr>
            <a:spLocks noGrp="1"/>
          </p:cNvSpPr>
          <p:nvPr>
            <p:ph type="sldNum" sz="quarter" idx="4"/>
          </p:nvPr>
        </p:nvSpPr>
        <p:spPr>
          <a:xfrm>
            <a:off x="4673600" y="6644420"/>
            <a:ext cx="2844800" cy="213580"/>
          </a:xfrm>
          <a:prstGeom prst="rect">
            <a:avLst/>
          </a:prstGeom>
          <a:ln>
            <a:noFill/>
          </a:ln>
        </p:spPr>
        <p:txBody>
          <a:bodyPr vert="horz" lIns="91440" tIns="45720" rIns="91440" bIns="45720" rtlCol="0" anchor="ctr"/>
          <a:lstStyle>
            <a:lvl1pPr algn="ctr">
              <a:defRPr sz="1000">
                <a:solidFill>
                  <a:schemeClr val="tx1">
                    <a:tint val="75000"/>
                  </a:schemeClr>
                </a:solidFill>
              </a:defRPr>
            </a:lvl1pPr>
          </a:lstStyle>
          <a:p>
            <a:fld id="{005ED145-52BD-FC41-B15C-9E02BE74B9C5}" type="slidenum">
              <a:rPr lang="en-US"/>
              <a:pPr/>
              <a:t>‹#›</a:t>
            </a:fld>
            <a:endParaRPr lang="en-US"/>
          </a:p>
        </p:txBody>
      </p:sp>
    </p:spTree>
    <p:extLst>
      <p:ext uri="{BB962C8B-B14F-4D97-AF65-F5344CB8AC3E}">
        <p14:creationId xmlns:p14="http://schemas.microsoft.com/office/powerpoint/2010/main" val="2821870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457212" rtl="0" eaLnBrk="1" latinLnBrk="0" hangingPunct="1">
        <a:spcBef>
          <a:spcPct val="0"/>
        </a:spcBef>
        <a:buNone/>
        <a:defRPr sz="2800" b="0" i="0" kern="1200">
          <a:solidFill>
            <a:srgbClr val="F0542B"/>
          </a:solidFill>
          <a:latin typeface="Cronos Pro"/>
          <a:ea typeface="+mj-ea"/>
          <a:cs typeface="Cronos Pro"/>
        </a:defRPr>
      </a:lvl1pPr>
    </p:titleStyle>
    <p:bodyStyle>
      <a:lvl1pPr marL="342908" indent="-342908" algn="l" defTabSz="457212" rtl="0" eaLnBrk="1" latinLnBrk="0" hangingPunct="1">
        <a:spcBef>
          <a:spcPct val="20000"/>
        </a:spcBef>
        <a:buFont typeface="Arial"/>
        <a:buChar char="•"/>
        <a:defRPr sz="3200" b="0" i="0" kern="1200" baseline="0">
          <a:solidFill>
            <a:schemeClr val="tx1">
              <a:lumMod val="65000"/>
              <a:lumOff val="35000"/>
            </a:schemeClr>
          </a:solidFill>
          <a:latin typeface="Cronos Pro"/>
          <a:ea typeface="+mn-ea"/>
          <a:cs typeface="Cronos Pro"/>
        </a:defRPr>
      </a:lvl1pPr>
      <a:lvl2pPr marL="742969" indent="-285757" algn="l" defTabSz="457212" rtl="0" eaLnBrk="1" latinLnBrk="0" hangingPunct="1">
        <a:spcBef>
          <a:spcPct val="20000"/>
        </a:spcBef>
        <a:buFont typeface="Arial"/>
        <a:buChar char="–"/>
        <a:defRPr sz="2800" b="0" i="0" kern="1200" baseline="0">
          <a:solidFill>
            <a:schemeClr val="tx1">
              <a:lumMod val="65000"/>
              <a:lumOff val="35000"/>
            </a:schemeClr>
          </a:solidFill>
          <a:latin typeface="Cronos Pro"/>
          <a:ea typeface="+mn-ea"/>
          <a:cs typeface="Cronos Pro"/>
        </a:defRPr>
      </a:lvl2pPr>
      <a:lvl3pPr marL="1143028" indent="-228606" algn="l" defTabSz="457212" rtl="0" eaLnBrk="1" latinLnBrk="0" hangingPunct="1">
        <a:spcBef>
          <a:spcPct val="20000"/>
        </a:spcBef>
        <a:buFont typeface="Arial"/>
        <a:buChar char="•"/>
        <a:defRPr sz="2400" b="0" i="0" kern="1200" baseline="0">
          <a:solidFill>
            <a:schemeClr val="tx1">
              <a:lumMod val="65000"/>
              <a:lumOff val="35000"/>
            </a:schemeClr>
          </a:solidFill>
          <a:latin typeface="Cronos Pro"/>
          <a:ea typeface="+mn-ea"/>
          <a:cs typeface="Cronos Pro"/>
        </a:defRPr>
      </a:lvl3pPr>
      <a:lvl4pPr marL="1600240" indent="-228606" algn="l" defTabSz="457212" rtl="0" eaLnBrk="1" latinLnBrk="0" hangingPunct="1">
        <a:spcBef>
          <a:spcPct val="20000"/>
        </a:spcBef>
        <a:buFont typeface="Arial"/>
        <a:buChar char="–"/>
        <a:defRPr sz="2000" b="0" i="0" kern="1200" baseline="0">
          <a:solidFill>
            <a:schemeClr val="tx1">
              <a:lumMod val="65000"/>
              <a:lumOff val="35000"/>
            </a:schemeClr>
          </a:solidFill>
          <a:latin typeface="Cronos Pro"/>
          <a:ea typeface="+mn-ea"/>
          <a:cs typeface="Cronos Pro"/>
        </a:defRPr>
      </a:lvl4pPr>
      <a:lvl5pPr marL="2057452" indent="-228606" algn="l" defTabSz="457212" rtl="0" eaLnBrk="1" latinLnBrk="0" hangingPunct="1">
        <a:spcBef>
          <a:spcPct val="20000"/>
        </a:spcBef>
        <a:buFont typeface="Arial"/>
        <a:buChar char="»"/>
        <a:defRPr sz="2000" b="0" i="0" kern="1200" baseline="0">
          <a:solidFill>
            <a:schemeClr val="tx1">
              <a:lumMod val="65000"/>
              <a:lumOff val="35000"/>
            </a:schemeClr>
          </a:solidFill>
          <a:latin typeface="Cronos Pro"/>
          <a:ea typeface="+mn-ea"/>
          <a:cs typeface="Cronos Pro"/>
        </a:defRPr>
      </a:lvl5pPr>
      <a:lvl6pPr marL="2514663"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3" algn="l" defTabSz="457212" rtl="0" eaLnBrk="1" latinLnBrk="0" hangingPunct="1">
        <a:defRPr sz="1800" kern="1200">
          <a:solidFill>
            <a:schemeClr val="tx1"/>
          </a:solidFill>
          <a:latin typeface="+mn-lt"/>
          <a:ea typeface="+mn-ea"/>
          <a:cs typeface="+mn-cs"/>
        </a:defRPr>
      </a:lvl3pPr>
      <a:lvl4pPr marL="1371634" algn="l" defTabSz="457212" rtl="0" eaLnBrk="1" latinLnBrk="0" hangingPunct="1">
        <a:defRPr sz="1800" kern="1200">
          <a:solidFill>
            <a:schemeClr val="tx1"/>
          </a:solidFill>
          <a:latin typeface="+mn-lt"/>
          <a:ea typeface="+mn-ea"/>
          <a:cs typeface="+mn-cs"/>
        </a:defRPr>
      </a:lvl4pPr>
      <a:lvl5pPr marL="1828846" algn="l" defTabSz="457212" rtl="0" eaLnBrk="1" latinLnBrk="0" hangingPunct="1">
        <a:defRPr sz="1800" kern="1200">
          <a:solidFill>
            <a:schemeClr val="tx1"/>
          </a:solidFill>
          <a:latin typeface="+mn-lt"/>
          <a:ea typeface="+mn-ea"/>
          <a:cs typeface="+mn-cs"/>
        </a:defRPr>
      </a:lvl5pPr>
      <a:lvl6pPr marL="2286057" algn="l" defTabSz="457212" rtl="0" eaLnBrk="1" latinLnBrk="0" hangingPunct="1">
        <a:defRPr sz="1800" kern="1200">
          <a:solidFill>
            <a:schemeClr val="tx1"/>
          </a:solidFill>
          <a:latin typeface="+mn-lt"/>
          <a:ea typeface="+mn-ea"/>
          <a:cs typeface="+mn-cs"/>
        </a:defRPr>
      </a:lvl6pPr>
      <a:lvl7pPr marL="2743269" algn="l" defTabSz="457212" rtl="0" eaLnBrk="1" latinLnBrk="0" hangingPunct="1">
        <a:defRPr sz="1800" kern="1200">
          <a:solidFill>
            <a:schemeClr val="tx1"/>
          </a:solidFill>
          <a:latin typeface="+mn-lt"/>
          <a:ea typeface="+mn-ea"/>
          <a:cs typeface="+mn-cs"/>
        </a:defRPr>
      </a:lvl7pPr>
      <a:lvl8pPr marL="3200480" algn="l" defTabSz="457212" rtl="0" eaLnBrk="1" latinLnBrk="0" hangingPunct="1">
        <a:defRPr sz="1800" kern="1200">
          <a:solidFill>
            <a:schemeClr val="tx1"/>
          </a:solidFill>
          <a:latin typeface="+mn-lt"/>
          <a:ea typeface="+mn-ea"/>
          <a:cs typeface="+mn-cs"/>
        </a:defRPr>
      </a:lvl8pPr>
      <a:lvl9pPr marL="3657691" algn="l" defTabSz="457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5949" y="2438404"/>
            <a:ext cx="8420100" cy="1160565"/>
          </a:xfrm>
        </p:spPr>
        <p:txBody>
          <a:bodyPr>
            <a:noAutofit/>
          </a:bodyPr>
          <a:lstStyle/>
          <a:p>
            <a:r>
              <a:rPr lang="en-US" sz="2800" dirty="0">
                <a:latin typeface="+mn-lt"/>
              </a:rPr>
              <a:t>Climate transition risk and the public finances</a:t>
            </a:r>
            <a:br>
              <a:rPr lang="en-US" sz="4800" dirty="0">
                <a:latin typeface="+mn-lt"/>
              </a:rPr>
            </a:br>
            <a:endParaRPr lang="en-US" sz="2800" dirty="0">
              <a:latin typeface="+mn-lt"/>
            </a:endParaRPr>
          </a:p>
        </p:txBody>
      </p:sp>
      <p:sp>
        <p:nvSpPr>
          <p:cNvPr id="3" name="Subtitle 2"/>
          <p:cNvSpPr>
            <a:spLocks noGrp="1"/>
          </p:cNvSpPr>
          <p:nvPr>
            <p:ph sz="quarter" idx="13"/>
          </p:nvPr>
        </p:nvSpPr>
        <p:spPr>
          <a:xfrm>
            <a:off x="2633203" y="3505200"/>
            <a:ext cx="6925601" cy="927100"/>
          </a:xfrm>
        </p:spPr>
        <p:txBody>
          <a:bodyPr>
            <a:normAutofit fontScale="92500" lnSpcReduction="20000"/>
          </a:bodyPr>
          <a:lstStyle/>
          <a:p>
            <a:r>
              <a:rPr lang="en-US" dirty="0">
                <a:solidFill>
                  <a:schemeClr val="tx1">
                    <a:lumMod val="65000"/>
                    <a:lumOff val="35000"/>
                  </a:schemeClr>
                </a:solidFill>
                <a:latin typeface="Candara" panose="020E0502030303020204" pitchFamily="34" charset="0"/>
              </a:rPr>
              <a:t>Climate Policy Initiative Energy Finance</a:t>
            </a:r>
          </a:p>
          <a:p>
            <a:endParaRPr lang="en-US" dirty="0">
              <a:solidFill>
                <a:schemeClr val="tx1">
                  <a:lumMod val="65000"/>
                  <a:lumOff val="35000"/>
                </a:schemeClr>
              </a:solidFill>
              <a:latin typeface="Candara" panose="020E0502030303020204" pitchFamily="34" charset="0"/>
            </a:endParaRPr>
          </a:p>
          <a:p>
            <a:r>
              <a:rPr lang="en-US" dirty="0">
                <a:solidFill>
                  <a:schemeClr val="tx1">
                    <a:lumMod val="65000"/>
                    <a:lumOff val="35000"/>
                  </a:schemeClr>
                </a:solidFill>
                <a:latin typeface="Candara" panose="020E0502030303020204" pitchFamily="34" charset="0"/>
              </a:rPr>
              <a:t>Australia, November 2019</a:t>
            </a:r>
          </a:p>
        </p:txBody>
      </p:sp>
    </p:spTree>
    <p:extLst>
      <p:ext uri="{BB962C8B-B14F-4D97-AF65-F5344CB8AC3E}">
        <p14:creationId xmlns:p14="http://schemas.microsoft.com/office/powerpoint/2010/main" val="29323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Future prospects for South African coal exports have already fallen sharply over the last five years </a:t>
            </a:r>
          </a:p>
        </p:txBody>
      </p:sp>
      <p:graphicFrame>
        <p:nvGraphicFramePr>
          <p:cNvPr id="30" name="Chart 29">
            <a:extLst>
              <a:ext uri="{FF2B5EF4-FFF2-40B4-BE49-F238E27FC236}">
                <a16:creationId xmlns:a16="http://schemas.microsoft.com/office/drawing/2014/main" id="{712EA801-9E8D-44A4-833B-FB60EA246560}"/>
              </a:ext>
            </a:extLst>
          </p:cNvPr>
          <p:cNvGraphicFramePr>
            <a:graphicFrameLocks/>
          </p:cNvGraphicFramePr>
          <p:nvPr>
            <p:extLst>
              <p:ext uri="{D42A27DB-BD31-4B8C-83A1-F6EECF244321}">
                <p14:modId xmlns:p14="http://schemas.microsoft.com/office/powerpoint/2010/main" val="2387936161"/>
              </p:ext>
            </p:extLst>
          </p:nvPr>
        </p:nvGraphicFramePr>
        <p:xfrm>
          <a:off x="6324600" y="1295400"/>
          <a:ext cx="5638200" cy="541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6BEDF3D4-6624-4841-85C9-9858DABF2F66}"/>
              </a:ext>
            </a:extLst>
          </p:cNvPr>
          <p:cNvGraphicFramePr>
            <a:graphicFrameLocks/>
          </p:cNvGraphicFramePr>
          <p:nvPr>
            <p:extLst>
              <p:ext uri="{D42A27DB-BD31-4B8C-83A1-F6EECF244321}">
                <p14:modId xmlns:p14="http://schemas.microsoft.com/office/powerpoint/2010/main" val="1002226881"/>
              </p:ext>
            </p:extLst>
          </p:nvPr>
        </p:nvGraphicFramePr>
        <p:xfrm>
          <a:off x="310412" y="1266825"/>
          <a:ext cx="5520600" cy="5259600"/>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A366C981-2877-478F-8A8F-72296E739029}"/>
              </a:ext>
            </a:extLst>
          </p:cNvPr>
          <p:cNvSpPr txBox="1"/>
          <p:nvPr/>
        </p:nvSpPr>
        <p:spPr>
          <a:xfrm>
            <a:off x="5558687" y="4829159"/>
            <a:ext cx="954212" cy="480131"/>
          </a:xfrm>
          <a:prstGeom prst="rect">
            <a:avLst/>
          </a:prstGeom>
          <a:noFill/>
        </p:spPr>
        <p:txBody>
          <a:bodyPr wrap="square" rtlCol="0">
            <a:spAutoFit/>
          </a:bodyPr>
          <a:lstStyle/>
          <a:p>
            <a:pPr>
              <a:lnSpc>
                <a:spcPct val="90000"/>
              </a:lnSpc>
            </a:pPr>
            <a:r>
              <a:rPr lang="en-US" sz="1400" b="1" dirty="0"/>
              <a:t>BAU 2017 forecast</a:t>
            </a:r>
            <a:endParaRPr lang="en-GB" sz="1400" b="1" dirty="0"/>
          </a:p>
        </p:txBody>
      </p:sp>
      <p:sp>
        <p:nvSpPr>
          <p:cNvPr id="33" name="TextBox 32">
            <a:extLst>
              <a:ext uri="{FF2B5EF4-FFF2-40B4-BE49-F238E27FC236}">
                <a16:creationId xmlns:a16="http://schemas.microsoft.com/office/drawing/2014/main" id="{D990469C-B59C-4B1C-A6C4-532D834C74CD}"/>
              </a:ext>
            </a:extLst>
          </p:cNvPr>
          <p:cNvSpPr txBox="1"/>
          <p:nvPr/>
        </p:nvSpPr>
        <p:spPr>
          <a:xfrm>
            <a:off x="5081581" y="1520716"/>
            <a:ext cx="954212" cy="480131"/>
          </a:xfrm>
          <a:prstGeom prst="rect">
            <a:avLst/>
          </a:prstGeom>
          <a:noFill/>
        </p:spPr>
        <p:txBody>
          <a:bodyPr wrap="square" rtlCol="0">
            <a:spAutoFit/>
          </a:bodyPr>
          <a:lstStyle/>
          <a:p>
            <a:pPr>
              <a:lnSpc>
                <a:spcPct val="90000"/>
              </a:lnSpc>
            </a:pPr>
            <a:r>
              <a:rPr lang="en-US" sz="1400" b="1" dirty="0"/>
              <a:t>BAU 2013 forecast</a:t>
            </a:r>
            <a:endParaRPr lang="en-GB" sz="1400" b="1" dirty="0"/>
          </a:p>
        </p:txBody>
      </p:sp>
      <p:sp>
        <p:nvSpPr>
          <p:cNvPr id="36" name="TextBox 35">
            <a:extLst>
              <a:ext uri="{FF2B5EF4-FFF2-40B4-BE49-F238E27FC236}">
                <a16:creationId xmlns:a16="http://schemas.microsoft.com/office/drawing/2014/main" id="{B9F45288-EFFD-4389-952A-AA240CEB16DD}"/>
              </a:ext>
            </a:extLst>
          </p:cNvPr>
          <p:cNvSpPr txBox="1"/>
          <p:nvPr/>
        </p:nvSpPr>
        <p:spPr>
          <a:xfrm>
            <a:off x="5530113" y="5591175"/>
            <a:ext cx="1066800" cy="480131"/>
          </a:xfrm>
          <a:prstGeom prst="rect">
            <a:avLst/>
          </a:prstGeom>
          <a:noFill/>
        </p:spPr>
        <p:txBody>
          <a:bodyPr wrap="square" rtlCol="0">
            <a:spAutoFit/>
          </a:bodyPr>
          <a:lstStyle/>
          <a:p>
            <a:pPr>
              <a:lnSpc>
                <a:spcPct val="90000"/>
              </a:lnSpc>
            </a:pPr>
            <a:r>
              <a:rPr lang="en-US" sz="1400" b="1" dirty="0"/>
              <a:t>2 degrees (extreme)</a:t>
            </a:r>
            <a:endParaRPr lang="en-GB" sz="1400" b="1" dirty="0"/>
          </a:p>
        </p:txBody>
      </p:sp>
      <p:sp>
        <p:nvSpPr>
          <p:cNvPr id="37" name="TextBox 36">
            <a:extLst>
              <a:ext uri="{FF2B5EF4-FFF2-40B4-BE49-F238E27FC236}">
                <a16:creationId xmlns:a16="http://schemas.microsoft.com/office/drawing/2014/main" id="{C8F1AE75-0C6D-4395-941B-682C7F117518}"/>
              </a:ext>
            </a:extLst>
          </p:cNvPr>
          <p:cNvSpPr txBox="1"/>
          <p:nvPr/>
        </p:nvSpPr>
        <p:spPr>
          <a:xfrm>
            <a:off x="8534400" y="3502783"/>
            <a:ext cx="2971800" cy="523220"/>
          </a:xfrm>
          <a:prstGeom prst="rect">
            <a:avLst/>
          </a:prstGeom>
          <a:noFill/>
        </p:spPr>
        <p:txBody>
          <a:bodyPr wrap="square" rtlCol="0">
            <a:spAutoFit/>
          </a:bodyPr>
          <a:lstStyle/>
          <a:p>
            <a:pPr algn="ctr"/>
            <a:r>
              <a:rPr lang="en-US" sz="1600" b="1" dirty="0"/>
              <a:t>Expected value lost 2013 -2017</a:t>
            </a:r>
          </a:p>
          <a:p>
            <a:pPr algn="ctr"/>
            <a:r>
              <a:rPr lang="en-US" sz="1200" dirty="0"/>
              <a:t>Due to changes in global expectations</a:t>
            </a:r>
            <a:endParaRPr lang="en-GB" sz="1200" dirty="0"/>
          </a:p>
        </p:txBody>
      </p:sp>
      <p:sp>
        <p:nvSpPr>
          <p:cNvPr id="39" name="TextBox 38">
            <a:extLst>
              <a:ext uri="{FF2B5EF4-FFF2-40B4-BE49-F238E27FC236}">
                <a16:creationId xmlns:a16="http://schemas.microsoft.com/office/drawing/2014/main" id="{63F18673-1A94-4A0A-BF44-524D3F037AE2}"/>
              </a:ext>
            </a:extLst>
          </p:cNvPr>
          <p:cNvSpPr txBox="1"/>
          <p:nvPr/>
        </p:nvSpPr>
        <p:spPr>
          <a:xfrm>
            <a:off x="5943600" y="1081597"/>
            <a:ext cx="923651" cy="338554"/>
          </a:xfrm>
          <a:prstGeom prst="rect">
            <a:avLst/>
          </a:prstGeom>
          <a:noFill/>
        </p:spPr>
        <p:txBody>
          <a:bodyPr wrap="none" rtlCol="0">
            <a:spAutoFit/>
          </a:bodyPr>
          <a:lstStyle/>
          <a:p>
            <a:r>
              <a:rPr lang="en-GB" sz="1600" b="1" dirty="0"/>
              <a:t>NPV $Bn</a:t>
            </a:r>
          </a:p>
        </p:txBody>
      </p:sp>
      <p:sp>
        <p:nvSpPr>
          <p:cNvPr id="40" name="TextBox 39">
            <a:extLst>
              <a:ext uri="{FF2B5EF4-FFF2-40B4-BE49-F238E27FC236}">
                <a16:creationId xmlns:a16="http://schemas.microsoft.com/office/drawing/2014/main" id="{CB734B2C-F9E3-4771-9CB8-B75E5C1BD32A}"/>
              </a:ext>
            </a:extLst>
          </p:cNvPr>
          <p:cNvSpPr txBox="1"/>
          <p:nvPr/>
        </p:nvSpPr>
        <p:spPr>
          <a:xfrm>
            <a:off x="310412" y="1081597"/>
            <a:ext cx="399468" cy="307777"/>
          </a:xfrm>
          <a:prstGeom prst="rect">
            <a:avLst/>
          </a:prstGeom>
          <a:noFill/>
        </p:spPr>
        <p:txBody>
          <a:bodyPr wrap="none" rtlCol="0">
            <a:spAutoFit/>
          </a:bodyPr>
          <a:lstStyle/>
          <a:p>
            <a:r>
              <a:rPr lang="en-GB" sz="1400" b="1" dirty="0" err="1"/>
              <a:t>mt</a:t>
            </a:r>
            <a:endParaRPr lang="en-GB" sz="1400" b="1" dirty="0"/>
          </a:p>
        </p:txBody>
      </p:sp>
      <p:sp>
        <p:nvSpPr>
          <p:cNvPr id="41" name="TextBox 40">
            <a:extLst>
              <a:ext uri="{FF2B5EF4-FFF2-40B4-BE49-F238E27FC236}">
                <a16:creationId xmlns:a16="http://schemas.microsoft.com/office/drawing/2014/main" id="{BCD68D40-893F-47F5-85AC-AF423BB67B21}"/>
              </a:ext>
            </a:extLst>
          </p:cNvPr>
          <p:cNvSpPr txBox="1"/>
          <p:nvPr/>
        </p:nvSpPr>
        <p:spPr>
          <a:xfrm>
            <a:off x="8418143" y="5098921"/>
            <a:ext cx="2971800" cy="584775"/>
          </a:xfrm>
          <a:prstGeom prst="rect">
            <a:avLst/>
          </a:prstGeom>
          <a:noFill/>
        </p:spPr>
        <p:txBody>
          <a:bodyPr wrap="square" rtlCol="0">
            <a:spAutoFit/>
          </a:bodyPr>
          <a:lstStyle/>
          <a:p>
            <a:pPr algn="ctr"/>
            <a:r>
              <a:rPr lang="en-US" sz="1600" b="1" dirty="0"/>
              <a:t>Further decline in value </a:t>
            </a:r>
          </a:p>
          <a:p>
            <a:pPr algn="ctr"/>
            <a:r>
              <a:rPr lang="en-US" sz="1600" b="1" dirty="0"/>
              <a:t>under 2DS</a:t>
            </a:r>
            <a:endParaRPr lang="en-GB" sz="1200" dirty="0"/>
          </a:p>
        </p:txBody>
      </p:sp>
      <p:sp>
        <p:nvSpPr>
          <p:cNvPr id="42" name="TextBox 41">
            <a:extLst>
              <a:ext uri="{FF2B5EF4-FFF2-40B4-BE49-F238E27FC236}">
                <a16:creationId xmlns:a16="http://schemas.microsoft.com/office/drawing/2014/main" id="{969733C4-036D-4216-BA9F-66282A278C79}"/>
              </a:ext>
            </a:extLst>
          </p:cNvPr>
          <p:cNvSpPr txBox="1"/>
          <p:nvPr/>
        </p:nvSpPr>
        <p:spPr>
          <a:xfrm>
            <a:off x="6366613" y="5277036"/>
            <a:ext cx="2971800" cy="584775"/>
          </a:xfrm>
          <a:prstGeom prst="rect">
            <a:avLst/>
          </a:prstGeom>
          <a:noFill/>
        </p:spPr>
        <p:txBody>
          <a:bodyPr wrap="square" rtlCol="0">
            <a:spAutoFit/>
          </a:bodyPr>
          <a:lstStyle/>
          <a:p>
            <a:pPr algn="ctr"/>
            <a:r>
              <a:rPr lang="en-US" sz="1600" b="1" dirty="0"/>
              <a:t>Remaining value</a:t>
            </a:r>
          </a:p>
          <a:p>
            <a:pPr algn="ctr"/>
            <a:r>
              <a:rPr lang="en-US" sz="1600" b="1" dirty="0"/>
              <a:t>2DS</a:t>
            </a:r>
            <a:endParaRPr lang="en-GB" sz="1200" dirty="0"/>
          </a:p>
        </p:txBody>
      </p:sp>
      <p:sp>
        <p:nvSpPr>
          <p:cNvPr id="43" name="TextBox 42">
            <a:extLst>
              <a:ext uri="{FF2B5EF4-FFF2-40B4-BE49-F238E27FC236}">
                <a16:creationId xmlns:a16="http://schemas.microsoft.com/office/drawing/2014/main" id="{20C68F4E-7FF2-4DF0-91EB-EE9A8ACEA7D1}"/>
              </a:ext>
            </a:extLst>
          </p:cNvPr>
          <p:cNvSpPr txBox="1"/>
          <p:nvPr/>
        </p:nvSpPr>
        <p:spPr>
          <a:xfrm>
            <a:off x="821107" y="5569423"/>
            <a:ext cx="2971800" cy="523220"/>
          </a:xfrm>
          <a:prstGeom prst="rect">
            <a:avLst/>
          </a:prstGeom>
          <a:noFill/>
        </p:spPr>
        <p:txBody>
          <a:bodyPr wrap="square" rtlCol="0">
            <a:spAutoFit/>
          </a:bodyPr>
          <a:lstStyle/>
          <a:p>
            <a:pPr algn="ctr"/>
            <a:r>
              <a:rPr lang="en-US" sz="1600" b="1" dirty="0"/>
              <a:t>Remaining volume 2DS</a:t>
            </a:r>
          </a:p>
          <a:p>
            <a:pPr algn="ctr"/>
            <a:endParaRPr lang="en-GB" sz="1200" dirty="0"/>
          </a:p>
        </p:txBody>
      </p:sp>
      <p:sp>
        <p:nvSpPr>
          <p:cNvPr id="44" name="TextBox 43">
            <a:extLst>
              <a:ext uri="{FF2B5EF4-FFF2-40B4-BE49-F238E27FC236}">
                <a16:creationId xmlns:a16="http://schemas.microsoft.com/office/drawing/2014/main" id="{727576EC-41B0-4FCF-BBCE-149113A100C0}"/>
              </a:ext>
            </a:extLst>
          </p:cNvPr>
          <p:cNvSpPr txBox="1"/>
          <p:nvPr/>
        </p:nvSpPr>
        <p:spPr>
          <a:xfrm>
            <a:off x="2396387" y="4860949"/>
            <a:ext cx="2971800" cy="584775"/>
          </a:xfrm>
          <a:prstGeom prst="rect">
            <a:avLst/>
          </a:prstGeom>
          <a:noFill/>
        </p:spPr>
        <p:txBody>
          <a:bodyPr wrap="square" rtlCol="0">
            <a:spAutoFit/>
          </a:bodyPr>
          <a:lstStyle/>
          <a:p>
            <a:pPr algn="ctr"/>
            <a:r>
              <a:rPr lang="en-US" sz="1600" b="1" dirty="0"/>
              <a:t>Further decline in volume </a:t>
            </a:r>
          </a:p>
          <a:p>
            <a:pPr algn="ctr"/>
            <a:r>
              <a:rPr lang="en-US" sz="1600" b="1" dirty="0"/>
              <a:t>under 2DS</a:t>
            </a:r>
            <a:endParaRPr lang="en-GB" sz="1200" dirty="0"/>
          </a:p>
        </p:txBody>
      </p:sp>
      <p:sp>
        <p:nvSpPr>
          <p:cNvPr id="45" name="TextBox 44">
            <a:extLst>
              <a:ext uri="{FF2B5EF4-FFF2-40B4-BE49-F238E27FC236}">
                <a16:creationId xmlns:a16="http://schemas.microsoft.com/office/drawing/2014/main" id="{6E077104-0441-48DB-BE6D-766A18DE6267}"/>
              </a:ext>
            </a:extLst>
          </p:cNvPr>
          <p:cNvSpPr txBox="1"/>
          <p:nvPr/>
        </p:nvSpPr>
        <p:spPr>
          <a:xfrm>
            <a:off x="2624987" y="3861174"/>
            <a:ext cx="2971800" cy="769441"/>
          </a:xfrm>
          <a:prstGeom prst="rect">
            <a:avLst/>
          </a:prstGeom>
          <a:noFill/>
        </p:spPr>
        <p:txBody>
          <a:bodyPr wrap="square" rtlCol="0">
            <a:spAutoFit/>
          </a:bodyPr>
          <a:lstStyle/>
          <a:p>
            <a:pPr algn="ctr"/>
            <a:r>
              <a:rPr lang="en-US" sz="1600" b="1" dirty="0"/>
              <a:t>Decline in future export volume expectations 2013 -2017</a:t>
            </a:r>
          </a:p>
          <a:p>
            <a:pPr algn="ctr"/>
            <a:r>
              <a:rPr lang="en-US" sz="1200" dirty="0"/>
              <a:t>Due to changes in global expectations</a:t>
            </a:r>
            <a:endParaRPr lang="en-GB" sz="1200" dirty="0"/>
          </a:p>
        </p:txBody>
      </p:sp>
      <p:sp>
        <p:nvSpPr>
          <p:cNvPr id="4" name="TextBox 3">
            <a:extLst>
              <a:ext uri="{FF2B5EF4-FFF2-40B4-BE49-F238E27FC236}">
                <a16:creationId xmlns:a16="http://schemas.microsoft.com/office/drawing/2014/main" id="{9AEF6511-B7F0-4529-BBA7-2BDA06FFBED4}"/>
              </a:ext>
            </a:extLst>
          </p:cNvPr>
          <p:cNvSpPr txBox="1"/>
          <p:nvPr/>
        </p:nvSpPr>
        <p:spPr>
          <a:xfrm>
            <a:off x="898003" y="876229"/>
            <a:ext cx="4719305" cy="646331"/>
          </a:xfrm>
          <a:prstGeom prst="rect">
            <a:avLst/>
          </a:prstGeom>
          <a:noFill/>
        </p:spPr>
        <p:txBody>
          <a:bodyPr wrap="none" rtlCol="0">
            <a:spAutoFit/>
          </a:bodyPr>
          <a:lstStyle/>
          <a:p>
            <a:pPr algn="ctr"/>
            <a:r>
              <a:rPr lang="en-US" b="1" dirty="0"/>
              <a:t>Yearly Demand for South African Coal Exports</a:t>
            </a:r>
          </a:p>
          <a:p>
            <a:pPr algn="ctr"/>
            <a:r>
              <a:rPr lang="en-US" dirty="0"/>
              <a:t>(2018-2035)</a:t>
            </a:r>
          </a:p>
        </p:txBody>
      </p:sp>
      <p:sp>
        <p:nvSpPr>
          <p:cNvPr id="46" name="TextBox 45">
            <a:extLst>
              <a:ext uri="{FF2B5EF4-FFF2-40B4-BE49-F238E27FC236}">
                <a16:creationId xmlns:a16="http://schemas.microsoft.com/office/drawing/2014/main" id="{1A313683-2E4D-4C1E-B9F4-9382F8078FB4}"/>
              </a:ext>
            </a:extLst>
          </p:cNvPr>
          <p:cNvSpPr txBox="1"/>
          <p:nvPr/>
        </p:nvSpPr>
        <p:spPr>
          <a:xfrm>
            <a:off x="6730167" y="809662"/>
            <a:ext cx="5216492" cy="923330"/>
          </a:xfrm>
          <a:prstGeom prst="rect">
            <a:avLst/>
          </a:prstGeom>
          <a:noFill/>
        </p:spPr>
        <p:txBody>
          <a:bodyPr wrap="none" rtlCol="0">
            <a:spAutoFit/>
          </a:bodyPr>
          <a:lstStyle/>
          <a:p>
            <a:pPr algn="ctr"/>
            <a:r>
              <a:rPr lang="en-US" b="1" dirty="0"/>
              <a:t>Expected yearly net cash flows from South African </a:t>
            </a:r>
          </a:p>
          <a:p>
            <a:pPr algn="ctr"/>
            <a:r>
              <a:rPr lang="en-US" b="1" dirty="0"/>
              <a:t>Coal Exports</a:t>
            </a:r>
          </a:p>
          <a:p>
            <a:pPr algn="ctr"/>
            <a:r>
              <a:rPr lang="en-US" dirty="0"/>
              <a:t>(2018-2035)</a:t>
            </a:r>
          </a:p>
        </p:txBody>
      </p:sp>
      <p:sp>
        <p:nvSpPr>
          <p:cNvPr id="2" name="Slide Number Placeholder 1">
            <a:extLst>
              <a:ext uri="{FF2B5EF4-FFF2-40B4-BE49-F238E27FC236}">
                <a16:creationId xmlns:a16="http://schemas.microsoft.com/office/drawing/2014/main" id="{80C1D99F-356D-4F13-84CC-569F6FBAA3F2}"/>
              </a:ext>
            </a:extLst>
          </p:cNvPr>
          <p:cNvSpPr>
            <a:spLocks noGrp="1"/>
          </p:cNvSpPr>
          <p:nvPr>
            <p:ph type="sldNum" sz="quarter" idx="4"/>
          </p:nvPr>
        </p:nvSpPr>
        <p:spPr/>
        <p:txBody>
          <a:bodyPr/>
          <a:lstStyle/>
          <a:p>
            <a:fld id="{005ED145-52BD-FC41-B15C-9E02BE74B9C5}" type="slidenum">
              <a:rPr lang="en-US" smtClean="0"/>
              <a:pPr/>
              <a:t>10</a:t>
            </a:fld>
            <a:endParaRPr lang="en-US" dirty="0"/>
          </a:p>
        </p:txBody>
      </p:sp>
    </p:spTree>
    <p:extLst>
      <p:ext uri="{BB962C8B-B14F-4D97-AF65-F5344CB8AC3E}">
        <p14:creationId xmlns:p14="http://schemas.microsoft.com/office/powerpoint/2010/main" val="150695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Considering ownership, taxes, regulation and contracts, less than 20% of the risk lies with the public finances</a:t>
            </a:r>
          </a:p>
        </p:txBody>
      </p:sp>
      <p:sp>
        <p:nvSpPr>
          <p:cNvPr id="2" name="Slide Number Placeholder 1">
            <a:extLst>
              <a:ext uri="{FF2B5EF4-FFF2-40B4-BE49-F238E27FC236}">
                <a16:creationId xmlns:a16="http://schemas.microsoft.com/office/drawing/2014/main" id="{AC13A522-796F-4C71-9BFE-51188B3540B7}"/>
              </a:ext>
            </a:extLst>
          </p:cNvPr>
          <p:cNvSpPr>
            <a:spLocks noGrp="1"/>
          </p:cNvSpPr>
          <p:nvPr>
            <p:ph type="sldNum" sz="quarter" idx="4"/>
          </p:nvPr>
        </p:nvSpPr>
        <p:spPr/>
        <p:txBody>
          <a:bodyPr/>
          <a:lstStyle/>
          <a:p>
            <a:fld id="{005ED145-52BD-FC41-B15C-9E02BE74B9C5}" type="slidenum">
              <a:rPr lang="en-US" smtClean="0"/>
              <a:pPr/>
              <a:t>11</a:t>
            </a:fld>
            <a:endParaRPr lang="en-US" dirty="0"/>
          </a:p>
        </p:txBody>
      </p:sp>
      <p:pic>
        <p:nvPicPr>
          <p:cNvPr id="8" name="Picture 7">
            <a:extLst>
              <a:ext uri="{FF2B5EF4-FFF2-40B4-BE49-F238E27FC236}">
                <a16:creationId xmlns:a16="http://schemas.microsoft.com/office/drawing/2014/main" id="{9C1CBF10-64F9-4978-A5EB-84FAC5906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10668000" cy="5029200"/>
          </a:xfrm>
          <a:prstGeom prst="rect">
            <a:avLst/>
          </a:prstGeom>
          <a:solidFill>
            <a:schemeClr val="bg1"/>
          </a:solidFill>
          <a:ln>
            <a:noFill/>
          </a:ln>
        </p:spPr>
      </p:pic>
      <p:sp>
        <p:nvSpPr>
          <p:cNvPr id="3" name="Rectangle 2">
            <a:extLst>
              <a:ext uri="{FF2B5EF4-FFF2-40B4-BE49-F238E27FC236}">
                <a16:creationId xmlns:a16="http://schemas.microsoft.com/office/drawing/2014/main" id="{10D25143-176F-4A5F-A667-129C56954BD1}"/>
              </a:ext>
            </a:extLst>
          </p:cNvPr>
          <p:cNvSpPr/>
          <p:nvPr/>
        </p:nvSpPr>
        <p:spPr>
          <a:xfrm>
            <a:off x="6096000" y="990600"/>
            <a:ext cx="5943600" cy="5486400"/>
          </a:xfrm>
          <a:prstGeom prst="rect">
            <a:avLst/>
          </a:prstGeom>
          <a:solidFill>
            <a:schemeClr val="bg1"/>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5112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But coal miners will seek to offset their risk by cutting controllable costs, and selling additional volumes to the domestic market </a:t>
            </a:r>
          </a:p>
        </p:txBody>
      </p:sp>
      <p:graphicFrame>
        <p:nvGraphicFramePr>
          <p:cNvPr id="30" name="Chart 29">
            <a:extLst>
              <a:ext uri="{FF2B5EF4-FFF2-40B4-BE49-F238E27FC236}">
                <a16:creationId xmlns:a16="http://schemas.microsoft.com/office/drawing/2014/main" id="{6EE4F80A-C2FC-4A7F-81C3-5CC7C2096E55}"/>
              </a:ext>
            </a:extLst>
          </p:cNvPr>
          <p:cNvGraphicFramePr>
            <a:graphicFrameLocks/>
          </p:cNvGraphicFramePr>
          <p:nvPr/>
        </p:nvGraphicFramePr>
        <p:xfrm>
          <a:off x="1371600" y="104435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AA2270F8-585C-4F51-98EE-FD4DD52EAE27}"/>
              </a:ext>
            </a:extLst>
          </p:cNvPr>
          <p:cNvGraphicFramePr>
            <a:graphicFrameLocks/>
          </p:cNvGraphicFramePr>
          <p:nvPr/>
        </p:nvGraphicFramePr>
        <p:xfrm>
          <a:off x="1371600" y="378755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031DD9D3-C178-4CCB-B4BE-877D7E81BFDF}"/>
              </a:ext>
            </a:extLst>
          </p:cNvPr>
          <p:cNvGraphicFramePr>
            <a:graphicFrameLocks/>
          </p:cNvGraphicFramePr>
          <p:nvPr/>
        </p:nvGraphicFramePr>
        <p:xfrm>
          <a:off x="6248400" y="378755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5A2B9F0F-3D45-49E3-8D3D-35EE47422A63}"/>
              </a:ext>
            </a:extLst>
          </p:cNvPr>
          <p:cNvGraphicFramePr>
            <a:graphicFrameLocks/>
          </p:cNvGraphicFramePr>
          <p:nvPr/>
        </p:nvGraphicFramePr>
        <p:xfrm>
          <a:off x="7378700" y="1458324"/>
          <a:ext cx="2311400" cy="1905000"/>
        </p:xfrm>
        <a:graphic>
          <a:graphicData uri="http://schemas.openxmlformats.org/drawingml/2006/chart">
            <c:chart xmlns:c="http://schemas.openxmlformats.org/drawingml/2006/chart" xmlns:r="http://schemas.openxmlformats.org/officeDocument/2006/relationships" r:id="rId6"/>
          </a:graphicData>
        </a:graphic>
      </p:graphicFrame>
      <p:sp>
        <p:nvSpPr>
          <p:cNvPr id="2" name="Slide Number Placeholder 1">
            <a:extLst>
              <a:ext uri="{FF2B5EF4-FFF2-40B4-BE49-F238E27FC236}">
                <a16:creationId xmlns:a16="http://schemas.microsoft.com/office/drawing/2014/main" id="{E1B21F0C-AA5C-4A71-A7AD-B6D7D8BEC5B3}"/>
              </a:ext>
            </a:extLst>
          </p:cNvPr>
          <p:cNvSpPr>
            <a:spLocks noGrp="1"/>
          </p:cNvSpPr>
          <p:nvPr>
            <p:ph type="sldNum" sz="quarter" idx="4"/>
          </p:nvPr>
        </p:nvSpPr>
        <p:spPr/>
        <p:txBody>
          <a:bodyPr/>
          <a:lstStyle/>
          <a:p>
            <a:fld id="{005ED145-52BD-FC41-B15C-9E02BE74B9C5}" type="slidenum">
              <a:rPr lang="en-US" smtClean="0"/>
              <a:pPr/>
              <a:t>12</a:t>
            </a:fld>
            <a:endParaRPr lang="en-US" dirty="0"/>
          </a:p>
        </p:txBody>
      </p:sp>
    </p:spTree>
    <p:extLst>
      <p:ext uri="{BB962C8B-B14F-4D97-AF65-F5344CB8AC3E}">
        <p14:creationId xmlns:p14="http://schemas.microsoft.com/office/powerpoint/2010/main" val="353872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Transition risk could also threaten the viability of infrastructure assets such as the export rail line</a:t>
            </a:r>
          </a:p>
        </p:txBody>
      </p:sp>
      <p:grpSp>
        <p:nvGrpSpPr>
          <p:cNvPr id="2" name="Group 1">
            <a:extLst>
              <a:ext uri="{FF2B5EF4-FFF2-40B4-BE49-F238E27FC236}">
                <a16:creationId xmlns:a16="http://schemas.microsoft.com/office/drawing/2014/main" id="{8F149184-1FB0-4042-A0BF-F63CCB3F135E}"/>
              </a:ext>
            </a:extLst>
          </p:cNvPr>
          <p:cNvGrpSpPr/>
          <p:nvPr/>
        </p:nvGrpSpPr>
        <p:grpSpPr>
          <a:xfrm>
            <a:off x="838200" y="1066800"/>
            <a:ext cx="10515600" cy="5257800"/>
            <a:chOff x="1600200" y="1395000"/>
            <a:chExt cx="7952361" cy="4320000"/>
          </a:xfrm>
        </p:grpSpPr>
        <p:graphicFrame>
          <p:nvGraphicFramePr>
            <p:cNvPr id="30" name="Chart 29">
              <a:extLst>
                <a:ext uri="{FF2B5EF4-FFF2-40B4-BE49-F238E27FC236}">
                  <a16:creationId xmlns:a16="http://schemas.microsoft.com/office/drawing/2014/main" id="{81084744-96C9-44BE-B937-7A1333950D10}"/>
                </a:ext>
              </a:extLst>
            </p:cNvPr>
            <p:cNvGraphicFramePr>
              <a:graphicFrameLocks/>
            </p:cNvGraphicFramePr>
            <p:nvPr>
              <p:extLst>
                <p:ext uri="{D42A27DB-BD31-4B8C-83A1-F6EECF244321}">
                  <p14:modId xmlns:p14="http://schemas.microsoft.com/office/powerpoint/2010/main" val="1677429514"/>
                </p:ext>
              </p:extLst>
            </p:nvPr>
          </p:nvGraphicFramePr>
          <p:xfrm>
            <a:off x="1600200" y="1395000"/>
            <a:ext cx="756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1">
              <a:extLst>
                <a:ext uri="{FF2B5EF4-FFF2-40B4-BE49-F238E27FC236}">
                  <a16:creationId xmlns:a16="http://schemas.microsoft.com/office/drawing/2014/main" id="{62E36A51-7FA7-44CE-B9B2-3E0777299468}"/>
                </a:ext>
              </a:extLst>
            </p:cNvPr>
            <p:cNvSpPr txBox="1"/>
            <p:nvPr/>
          </p:nvSpPr>
          <p:spPr>
            <a:xfrm>
              <a:off x="5004600" y="4545600"/>
              <a:ext cx="3094761" cy="77796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t>Virtually no value left for Transnet after 2030</a:t>
              </a:r>
            </a:p>
          </p:txBody>
        </p:sp>
        <p:sp>
          <p:nvSpPr>
            <p:cNvPr id="32" name="TextBox 1">
              <a:extLst>
                <a:ext uri="{FF2B5EF4-FFF2-40B4-BE49-F238E27FC236}">
                  <a16:creationId xmlns:a16="http://schemas.microsoft.com/office/drawing/2014/main" id="{6AAF8E8D-FB96-492E-9C3E-A2CDBE42B364}"/>
                </a:ext>
              </a:extLst>
            </p:cNvPr>
            <p:cNvSpPr txBox="1"/>
            <p:nvPr/>
          </p:nvSpPr>
          <p:spPr>
            <a:xfrm>
              <a:off x="6833400" y="3274304"/>
              <a:ext cx="2719161" cy="77796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t>The entire rail line becomes uneconomic after 2032  </a:t>
              </a:r>
            </a:p>
          </p:txBody>
        </p:sp>
        <p:sp>
          <p:nvSpPr>
            <p:cNvPr id="33" name="TextBox 1">
              <a:extLst>
                <a:ext uri="{FF2B5EF4-FFF2-40B4-BE49-F238E27FC236}">
                  <a16:creationId xmlns:a16="http://schemas.microsoft.com/office/drawing/2014/main" id="{C3EA9B2D-969E-44D0-93FF-81324DEFD02D}"/>
                </a:ext>
              </a:extLst>
            </p:cNvPr>
            <p:cNvSpPr txBox="1"/>
            <p:nvPr/>
          </p:nvSpPr>
          <p:spPr>
            <a:xfrm>
              <a:off x="4561940" y="2543631"/>
              <a:ext cx="3342296" cy="77796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t>Current take or pay rail contracts are set to expire in 2026 – eroding Transnet freight profits but restoring value for struggling exporters</a:t>
              </a:r>
            </a:p>
          </p:txBody>
        </p:sp>
        <p:cxnSp>
          <p:nvCxnSpPr>
            <p:cNvPr id="36" name="Straight Arrow Connector 35">
              <a:extLst>
                <a:ext uri="{FF2B5EF4-FFF2-40B4-BE49-F238E27FC236}">
                  <a16:creationId xmlns:a16="http://schemas.microsoft.com/office/drawing/2014/main" id="{27DE8972-24BD-4E85-B465-266C5C79A8D5}"/>
                </a:ext>
              </a:extLst>
            </p:cNvPr>
            <p:cNvCxnSpPr>
              <a:cxnSpLocks/>
            </p:cNvCxnSpPr>
            <p:nvPr/>
          </p:nvCxnSpPr>
          <p:spPr>
            <a:xfrm flipH="1">
              <a:off x="5538000" y="3326400"/>
              <a:ext cx="152401" cy="794905"/>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259B405-3029-4414-A441-B14B35B6FF92}"/>
                </a:ext>
              </a:extLst>
            </p:cNvPr>
            <p:cNvCxnSpPr>
              <a:cxnSpLocks/>
            </p:cNvCxnSpPr>
            <p:nvPr/>
          </p:nvCxnSpPr>
          <p:spPr>
            <a:xfrm flipH="1">
              <a:off x="8052600" y="3723852"/>
              <a:ext cx="166741" cy="476103"/>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B439F981-A281-4BFA-B79F-156CD21B5F80}"/>
                </a:ext>
              </a:extLst>
            </p:cNvPr>
            <p:cNvCxnSpPr>
              <a:cxnSpLocks/>
            </p:cNvCxnSpPr>
            <p:nvPr/>
          </p:nvCxnSpPr>
          <p:spPr>
            <a:xfrm flipV="1">
              <a:off x="7111741" y="4285985"/>
              <a:ext cx="255059" cy="28575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183BD183-A548-4CDD-AE4D-8F559FAD5275}"/>
              </a:ext>
            </a:extLst>
          </p:cNvPr>
          <p:cNvSpPr>
            <a:spLocks noGrp="1"/>
          </p:cNvSpPr>
          <p:nvPr>
            <p:ph type="sldNum" sz="quarter" idx="4"/>
          </p:nvPr>
        </p:nvSpPr>
        <p:spPr/>
        <p:txBody>
          <a:bodyPr/>
          <a:lstStyle/>
          <a:p>
            <a:fld id="{005ED145-52BD-FC41-B15C-9E02BE74B9C5}" type="slidenum">
              <a:rPr lang="en-US" smtClean="0"/>
              <a:pPr/>
              <a:t>13</a:t>
            </a:fld>
            <a:endParaRPr lang="en-US" dirty="0"/>
          </a:p>
        </p:txBody>
      </p:sp>
    </p:spTree>
    <p:extLst>
      <p:ext uri="{BB962C8B-B14F-4D97-AF65-F5344CB8AC3E}">
        <p14:creationId xmlns:p14="http://schemas.microsoft.com/office/powerpoint/2010/main" val="375546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Domestic climate policy could then add further risk for some assets, like the </a:t>
            </a:r>
            <a:r>
              <a:rPr lang="en-US" sz="2200" i="0" dirty="0" err="1">
                <a:latin typeface="Candara" panose="020E0502030303020204" pitchFamily="34" charset="0"/>
              </a:rPr>
              <a:t>Secunda</a:t>
            </a:r>
            <a:r>
              <a:rPr lang="en-US" sz="2200" i="0" dirty="0">
                <a:latin typeface="Candara" panose="020E0502030303020204" pitchFamily="34" charset="0"/>
              </a:rPr>
              <a:t> coal-to-liquids plant, that are already exposed to external transition risk</a:t>
            </a:r>
          </a:p>
        </p:txBody>
      </p:sp>
      <p:graphicFrame>
        <p:nvGraphicFramePr>
          <p:cNvPr id="16" name="Chart 15">
            <a:extLst>
              <a:ext uri="{FF2B5EF4-FFF2-40B4-BE49-F238E27FC236}">
                <a16:creationId xmlns:a16="http://schemas.microsoft.com/office/drawing/2014/main" id="{62EF5951-87D1-457C-980C-E40201B81E85}"/>
              </a:ext>
            </a:extLst>
          </p:cNvPr>
          <p:cNvGraphicFramePr>
            <a:graphicFrameLocks/>
          </p:cNvGraphicFramePr>
          <p:nvPr/>
        </p:nvGraphicFramePr>
        <p:xfrm>
          <a:off x="4953000" y="1295400"/>
          <a:ext cx="6519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51631E5C-4437-4C00-8762-310BE515532A}"/>
              </a:ext>
            </a:extLst>
          </p:cNvPr>
          <p:cNvSpPr txBox="1"/>
          <p:nvPr/>
        </p:nvSpPr>
        <p:spPr>
          <a:xfrm>
            <a:off x="6241635" y="5116240"/>
            <a:ext cx="1024099" cy="60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Opex</a:t>
            </a:r>
          </a:p>
        </p:txBody>
      </p:sp>
      <p:sp>
        <p:nvSpPr>
          <p:cNvPr id="18" name="TextBox 1">
            <a:extLst>
              <a:ext uri="{FF2B5EF4-FFF2-40B4-BE49-F238E27FC236}">
                <a16:creationId xmlns:a16="http://schemas.microsoft.com/office/drawing/2014/main" id="{A3DF938D-1B47-469B-9278-8F1546C1652C}"/>
              </a:ext>
            </a:extLst>
          </p:cNvPr>
          <p:cNvSpPr txBox="1"/>
          <p:nvPr/>
        </p:nvSpPr>
        <p:spPr>
          <a:xfrm>
            <a:off x="5953067" y="3929400"/>
            <a:ext cx="1219200" cy="60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Commodity cost</a:t>
            </a:r>
          </a:p>
        </p:txBody>
      </p:sp>
      <p:cxnSp>
        <p:nvCxnSpPr>
          <p:cNvPr id="30" name="Straight Connector 29">
            <a:extLst>
              <a:ext uri="{FF2B5EF4-FFF2-40B4-BE49-F238E27FC236}">
                <a16:creationId xmlns:a16="http://schemas.microsoft.com/office/drawing/2014/main" id="{0261BDF5-11D7-47A5-8ECD-A88D6C944A06}"/>
              </a:ext>
            </a:extLst>
          </p:cNvPr>
          <p:cNvCxnSpPr>
            <a:cxnSpLocks/>
          </p:cNvCxnSpPr>
          <p:nvPr/>
        </p:nvCxnSpPr>
        <p:spPr>
          <a:xfrm flipH="1">
            <a:off x="6192631" y="4381370"/>
            <a:ext cx="152398" cy="440834"/>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31" name="TextBox 1">
            <a:extLst>
              <a:ext uri="{FF2B5EF4-FFF2-40B4-BE49-F238E27FC236}">
                <a16:creationId xmlns:a16="http://schemas.microsoft.com/office/drawing/2014/main" id="{835A7B9C-3CC1-4427-B828-0C370EE291B9}"/>
              </a:ext>
            </a:extLst>
          </p:cNvPr>
          <p:cNvSpPr txBox="1"/>
          <p:nvPr/>
        </p:nvSpPr>
        <p:spPr>
          <a:xfrm>
            <a:off x="7682603" y="3685406"/>
            <a:ext cx="813970" cy="60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New capex</a:t>
            </a:r>
          </a:p>
        </p:txBody>
      </p:sp>
      <p:sp>
        <p:nvSpPr>
          <p:cNvPr id="32" name="TextBox 1">
            <a:extLst>
              <a:ext uri="{FF2B5EF4-FFF2-40B4-BE49-F238E27FC236}">
                <a16:creationId xmlns:a16="http://schemas.microsoft.com/office/drawing/2014/main" id="{F5CB388C-2BCB-4185-BC57-6961A32ADCC1}"/>
              </a:ext>
            </a:extLst>
          </p:cNvPr>
          <p:cNvSpPr txBox="1"/>
          <p:nvPr/>
        </p:nvSpPr>
        <p:spPr>
          <a:xfrm>
            <a:off x="7686886" y="2788075"/>
            <a:ext cx="1219200" cy="60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Demolition</a:t>
            </a:r>
          </a:p>
        </p:txBody>
      </p:sp>
      <p:cxnSp>
        <p:nvCxnSpPr>
          <p:cNvPr id="33" name="Straight Connector 32">
            <a:extLst>
              <a:ext uri="{FF2B5EF4-FFF2-40B4-BE49-F238E27FC236}">
                <a16:creationId xmlns:a16="http://schemas.microsoft.com/office/drawing/2014/main" id="{BB0F1737-B311-455E-9608-FEA98C139363}"/>
              </a:ext>
            </a:extLst>
          </p:cNvPr>
          <p:cNvCxnSpPr>
            <a:cxnSpLocks/>
          </p:cNvCxnSpPr>
          <p:nvPr/>
        </p:nvCxnSpPr>
        <p:spPr>
          <a:xfrm flipH="1" flipV="1">
            <a:off x="8538949" y="3054335"/>
            <a:ext cx="572272" cy="235976"/>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36" name="TextBox 1">
            <a:extLst>
              <a:ext uri="{FF2B5EF4-FFF2-40B4-BE49-F238E27FC236}">
                <a16:creationId xmlns:a16="http://schemas.microsoft.com/office/drawing/2014/main" id="{706DC55E-6236-463C-B798-2570652A6216}"/>
              </a:ext>
            </a:extLst>
          </p:cNvPr>
          <p:cNvSpPr txBox="1"/>
          <p:nvPr/>
        </p:nvSpPr>
        <p:spPr>
          <a:xfrm>
            <a:off x="9241797" y="2043923"/>
            <a:ext cx="1219200" cy="6095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Stranded asset</a:t>
            </a:r>
          </a:p>
        </p:txBody>
      </p:sp>
      <p:cxnSp>
        <p:nvCxnSpPr>
          <p:cNvPr id="37" name="Straight Connector 36">
            <a:extLst>
              <a:ext uri="{FF2B5EF4-FFF2-40B4-BE49-F238E27FC236}">
                <a16:creationId xmlns:a16="http://schemas.microsoft.com/office/drawing/2014/main" id="{0082193A-9189-4562-A9B1-50F013F0DB69}"/>
              </a:ext>
            </a:extLst>
          </p:cNvPr>
          <p:cNvCxnSpPr>
            <a:cxnSpLocks/>
          </p:cNvCxnSpPr>
          <p:nvPr/>
        </p:nvCxnSpPr>
        <p:spPr>
          <a:xfrm flipH="1">
            <a:off x="9384473" y="2512611"/>
            <a:ext cx="312580" cy="472341"/>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2DE6A553-2FD9-4F67-943D-1C67E695E324}"/>
              </a:ext>
            </a:extLst>
          </p:cNvPr>
          <p:cNvCxnSpPr>
            <a:cxnSpLocks/>
          </p:cNvCxnSpPr>
          <p:nvPr/>
        </p:nvCxnSpPr>
        <p:spPr>
          <a:xfrm flipH="1" flipV="1">
            <a:off x="10175440" y="2371738"/>
            <a:ext cx="660213" cy="366893"/>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EA7F7DE7-23EB-4FD5-B73E-6B33F87C76F8}"/>
              </a:ext>
            </a:extLst>
          </p:cNvPr>
          <p:cNvCxnSpPr>
            <a:cxnSpLocks/>
          </p:cNvCxnSpPr>
          <p:nvPr/>
        </p:nvCxnSpPr>
        <p:spPr>
          <a:xfrm flipH="1">
            <a:off x="5867401" y="4582737"/>
            <a:ext cx="5410199"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DB210CD-B359-4860-B9FF-DB69DB7054ED}"/>
              </a:ext>
            </a:extLst>
          </p:cNvPr>
          <p:cNvCxnSpPr>
            <a:cxnSpLocks/>
          </p:cNvCxnSpPr>
          <p:nvPr/>
        </p:nvCxnSpPr>
        <p:spPr>
          <a:xfrm flipH="1">
            <a:off x="5953067" y="2512611"/>
            <a:ext cx="5324533"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6007B19-0E1D-4AB1-802D-5B7EF3217260}"/>
              </a:ext>
            </a:extLst>
          </p:cNvPr>
          <p:cNvCxnSpPr>
            <a:cxnSpLocks/>
          </p:cNvCxnSpPr>
          <p:nvPr/>
        </p:nvCxnSpPr>
        <p:spPr>
          <a:xfrm>
            <a:off x="11277600" y="2512611"/>
            <a:ext cx="0" cy="2060601"/>
          </a:xfrm>
          <a:prstGeom prst="straightConnector1">
            <a:avLst/>
          </a:prstGeom>
          <a:ln w="190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73BAD76-6562-4250-A18B-AA161333CA34}"/>
              </a:ext>
            </a:extLst>
          </p:cNvPr>
          <p:cNvSpPr txBox="1"/>
          <p:nvPr/>
        </p:nvSpPr>
        <p:spPr>
          <a:xfrm>
            <a:off x="11252933" y="2843445"/>
            <a:ext cx="1116156" cy="1384995"/>
          </a:xfrm>
          <a:prstGeom prst="rect">
            <a:avLst/>
          </a:prstGeom>
          <a:noFill/>
        </p:spPr>
        <p:txBody>
          <a:bodyPr wrap="square" rtlCol="0">
            <a:spAutoFit/>
          </a:bodyPr>
          <a:lstStyle/>
          <a:p>
            <a:r>
              <a:rPr lang="en-US" sz="1400" b="1" dirty="0"/>
              <a:t>$27.4bn </a:t>
            </a:r>
            <a:r>
              <a:rPr lang="en-US" sz="1400" dirty="0"/>
              <a:t>stranded from replacing CTL with imports</a:t>
            </a:r>
            <a:endParaRPr lang="en-GB" sz="1400" b="1" dirty="0"/>
          </a:p>
        </p:txBody>
      </p:sp>
      <p:grpSp>
        <p:nvGrpSpPr>
          <p:cNvPr id="2" name="Group 1">
            <a:extLst>
              <a:ext uri="{FF2B5EF4-FFF2-40B4-BE49-F238E27FC236}">
                <a16:creationId xmlns:a16="http://schemas.microsoft.com/office/drawing/2014/main" id="{1B704374-61C8-4DA6-9DE2-FE82FB7A1704}"/>
              </a:ext>
            </a:extLst>
          </p:cNvPr>
          <p:cNvGrpSpPr/>
          <p:nvPr/>
        </p:nvGrpSpPr>
        <p:grpSpPr>
          <a:xfrm>
            <a:off x="419214" y="1605301"/>
            <a:ext cx="4686553" cy="4648197"/>
            <a:chOff x="609589" y="1468615"/>
            <a:chExt cx="8229589" cy="4420800"/>
          </a:xfrm>
        </p:grpSpPr>
        <p:sp>
          <p:nvSpPr>
            <p:cNvPr id="43" name="TextBox 42">
              <a:extLst>
                <a:ext uri="{FF2B5EF4-FFF2-40B4-BE49-F238E27FC236}">
                  <a16:creationId xmlns:a16="http://schemas.microsoft.com/office/drawing/2014/main" id="{55ABA379-E92E-4BCF-8F1F-92FC49619ACC}"/>
                </a:ext>
              </a:extLst>
            </p:cNvPr>
            <p:cNvSpPr txBox="1"/>
            <p:nvPr/>
          </p:nvSpPr>
          <p:spPr>
            <a:xfrm>
              <a:off x="7470058" y="5334000"/>
              <a:ext cx="1290172" cy="286232"/>
            </a:xfrm>
            <a:prstGeom prst="rect">
              <a:avLst/>
            </a:prstGeom>
            <a:noFill/>
          </p:spPr>
          <p:txBody>
            <a:bodyPr wrap="square" rtlCol="0">
              <a:spAutoFit/>
            </a:bodyPr>
            <a:lstStyle/>
            <a:p>
              <a:pPr>
                <a:lnSpc>
                  <a:spcPct val="90000"/>
                </a:lnSpc>
              </a:pPr>
              <a:r>
                <a:rPr lang="en-US" sz="1400" b="1" dirty="0"/>
                <a:t>BAU</a:t>
              </a:r>
              <a:endParaRPr lang="en-GB" sz="1400" b="1" dirty="0"/>
            </a:p>
          </p:txBody>
        </p:sp>
        <p:sp>
          <p:nvSpPr>
            <p:cNvPr id="44" name="TextBox 43">
              <a:extLst>
                <a:ext uri="{FF2B5EF4-FFF2-40B4-BE49-F238E27FC236}">
                  <a16:creationId xmlns:a16="http://schemas.microsoft.com/office/drawing/2014/main" id="{B7A5F771-3AC1-4834-B750-FD2EE7472BC0}"/>
                </a:ext>
              </a:extLst>
            </p:cNvPr>
            <p:cNvSpPr txBox="1"/>
            <p:nvPr/>
          </p:nvSpPr>
          <p:spPr>
            <a:xfrm>
              <a:off x="7502013" y="4029779"/>
              <a:ext cx="1290172" cy="286232"/>
            </a:xfrm>
            <a:prstGeom prst="rect">
              <a:avLst/>
            </a:prstGeom>
            <a:noFill/>
          </p:spPr>
          <p:txBody>
            <a:bodyPr wrap="square" rtlCol="0">
              <a:spAutoFit/>
            </a:bodyPr>
            <a:lstStyle/>
            <a:p>
              <a:pPr>
                <a:lnSpc>
                  <a:spcPct val="90000"/>
                </a:lnSpc>
              </a:pPr>
              <a:r>
                <a:rPr lang="en-US" sz="1400" b="1" dirty="0"/>
                <a:t>2DS</a:t>
              </a:r>
              <a:endParaRPr lang="en-GB" sz="1400" b="1" dirty="0"/>
            </a:p>
          </p:txBody>
        </p:sp>
        <p:graphicFrame>
          <p:nvGraphicFramePr>
            <p:cNvPr id="45" name="Chart 44">
              <a:extLst>
                <a:ext uri="{FF2B5EF4-FFF2-40B4-BE49-F238E27FC236}">
                  <a16:creationId xmlns:a16="http://schemas.microsoft.com/office/drawing/2014/main" id="{C2F678A9-5B1A-49FB-9BF1-F0E9CDA9BE22}"/>
                </a:ext>
              </a:extLst>
            </p:cNvPr>
            <p:cNvGraphicFramePr>
              <a:graphicFrameLocks/>
            </p:cNvGraphicFramePr>
            <p:nvPr/>
          </p:nvGraphicFramePr>
          <p:xfrm>
            <a:off x="609589" y="1468615"/>
            <a:ext cx="7239000" cy="4420800"/>
          </p:xfrm>
          <a:graphic>
            <a:graphicData uri="http://schemas.openxmlformats.org/drawingml/2006/chart">
              <c:chart xmlns:c="http://schemas.openxmlformats.org/drawingml/2006/chart" xmlns:r="http://schemas.openxmlformats.org/officeDocument/2006/relationships" r:id="rId4"/>
            </a:graphicData>
          </a:graphic>
        </p:graphicFrame>
        <p:grpSp>
          <p:nvGrpSpPr>
            <p:cNvPr id="46" name="Group 45">
              <a:extLst>
                <a:ext uri="{FF2B5EF4-FFF2-40B4-BE49-F238E27FC236}">
                  <a16:creationId xmlns:a16="http://schemas.microsoft.com/office/drawing/2014/main" id="{CE03CCD2-98D5-44C4-B970-F87021226466}"/>
                </a:ext>
              </a:extLst>
            </p:cNvPr>
            <p:cNvGrpSpPr/>
            <p:nvPr/>
          </p:nvGrpSpPr>
          <p:grpSpPr>
            <a:xfrm>
              <a:off x="2067306" y="2064551"/>
              <a:ext cx="6771872" cy="3120216"/>
              <a:chOff x="4277105" y="2064551"/>
              <a:chExt cx="6771872" cy="3120216"/>
            </a:xfrm>
          </p:grpSpPr>
          <p:sp>
            <p:nvSpPr>
              <p:cNvPr id="47" name="TextBox 1">
                <a:extLst>
                  <a:ext uri="{FF2B5EF4-FFF2-40B4-BE49-F238E27FC236}">
                    <a16:creationId xmlns:a16="http://schemas.microsoft.com/office/drawing/2014/main" id="{DE0E1E01-F1D5-4DCB-A97C-02E06762AF49}"/>
                  </a:ext>
                </a:extLst>
              </p:cNvPr>
              <p:cNvSpPr txBox="1"/>
              <p:nvPr/>
            </p:nvSpPr>
            <p:spPr>
              <a:xfrm>
                <a:off x="4277105" y="4803748"/>
                <a:ext cx="4996434" cy="381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Crude refinery margins</a:t>
                </a:r>
                <a:endParaRPr lang="en-GB" sz="1400" dirty="0"/>
              </a:p>
              <a:p>
                <a:pPr algn="ctr"/>
                <a:r>
                  <a:rPr lang="en-GB" sz="1200" i="1" dirty="0"/>
                  <a:t>Minimal change between scenarios</a:t>
                </a:r>
              </a:p>
            </p:txBody>
          </p:sp>
          <p:sp>
            <p:nvSpPr>
              <p:cNvPr id="48" name="TextBox 1">
                <a:extLst>
                  <a:ext uri="{FF2B5EF4-FFF2-40B4-BE49-F238E27FC236}">
                    <a16:creationId xmlns:a16="http://schemas.microsoft.com/office/drawing/2014/main" id="{32C98F94-B73E-4BB3-A9CC-25BD3C002579}"/>
                  </a:ext>
                </a:extLst>
              </p:cNvPr>
              <p:cNvSpPr txBox="1"/>
              <p:nvPr/>
            </p:nvSpPr>
            <p:spPr>
              <a:xfrm>
                <a:off x="6477000" y="3100642"/>
                <a:ext cx="3234811" cy="532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Coal to liquids refinery margins</a:t>
                </a:r>
              </a:p>
            </p:txBody>
          </p:sp>
          <p:sp>
            <p:nvSpPr>
              <p:cNvPr id="49" name="TextBox 1">
                <a:extLst>
                  <a:ext uri="{FF2B5EF4-FFF2-40B4-BE49-F238E27FC236}">
                    <a16:creationId xmlns:a16="http://schemas.microsoft.com/office/drawing/2014/main" id="{3A17B8B0-706A-4175-A0D4-2124E3311660}"/>
                  </a:ext>
                </a:extLst>
              </p:cNvPr>
              <p:cNvSpPr txBox="1"/>
              <p:nvPr/>
            </p:nvSpPr>
            <p:spPr>
              <a:xfrm>
                <a:off x="8915399" y="2064551"/>
                <a:ext cx="2133578" cy="381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BAU</a:t>
                </a:r>
              </a:p>
            </p:txBody>
          </p:sp>
        </p:grpSp>
        <p:cxnSp>
          <p:nvCxnSpPr>
            <p:cNvPr id="50" name="Straight Connector 49">
              <a:extLst>
                <a:ext uri="{FF2B5EF4-FFF2-40B4-BE49-F238E27FC236}">
                  <a16:creationId xmlns:a16="http://schemas.microsoft.com/office/drawing/2014/main" id="{7D4B7E94-16FD-44DD-959A-A32E586B2291}"/>
                </a:ext>
              </a:extLst>
            </p:cNvPr>
            <p:cNvCxnSpPr>
              <a:cxnSpLocks/>
              <a:stCxn id="48" idx="0"/>
            </p:cNvCxnSpPr>
            <p:nvPr/>
          </p:nvCxnSpPr>
          <p:spPr>
            <a:xfrm flipH="1" flipV="1">
              <a:off x="5486380" y="2867948"/>
              <a:ext cx="398227" cy="232694"/>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56E6260A-5AF1-4545-8149-A53B4154CA05}"/>
                </a:ext>
              </a:extLst>
            </p:cNvPr>
            <p:cNvCxnSpPr>
              <a:cxnSpLocks/>
              <a:stCxn id="48" idx="2"/>
            </p:cNvCxnSpPr>
            <p:nvPr/>
          </p:nvCxnSpPr>
          <p:spPr>
            <a:xfrm flipH="1">
              <a:off x="5486380" y="3632862"/>
              <a:ext cx="398227" cy="253338"/>
            </a:xfrm>
            <a:prstGeom prst="line">
              <a:avLst/>
            </a:prstGeom>
            <a:ln w="19050"/>
            <a:effectLst/>
          </p:spPr>
          <p:style>
            <a:lnRef idx="2">
              <a:schemeClr val="dk1"/>
            </a:lnRef>
            <a:fillRef idx="0">
              <a:schemeClr val="dk1"/>
            </a:fillRef>
            <a:effectRef idx="1">
              <a:schemeClr val="dk1"/>
            </a:effectRef>
            <a:fontRef idx="minor">
              <a:schemeClr val="tx1"/>
            </a:fontRef>
          </p:style>
        </p:cxnSp>
      </p:grpSp>
      <p:sp>
        <p:nvSpPr>
          <p:cNvPr id="53" name="TextBox 52">
            <a:extLst>
              <a:ext uri="{FF2B5EF4-FFF2-40B4-BE49-F238E27FC236}">
                <a16:creationId xmlns:a16="http://schemas.microsoft.com/office/drawing/2014/main" id="{880040C4-2741-435F-BF3E-D497BD407AA9}"/>
              </a:ext>
            </a:extLst>
          </p:cNvPr>
          <p:cNvSpPr txBox="1"/>
          <p:nvPr/>
        </p:nvSpPr>
        <p:spPr>
          <a:xfrm>
            <a:off x="176067" y="847896"/>
            <a:ext cx="5462734" cy="646331"/>
          </a:xfrm>
          <a:prstGeom prst="rect">
            <a:avLst/>
          </a:prstGeom>
          <a:noFill/>
        </p:spPr>
        <p:txBody>
          <a:bodyPr wrap="square" rtlCol="0">
            <a:spAutoFit/>
          </a:bodyPr>
          <a:lstStyle/>
          <a:p>
            <a:r>
              <a:rPr lang="en-US" b="1" dirty="0" err="1"/>
              <a:t>Secunda</a:t>
            </a:r>
            <a:r>
              <a:rPr lang="en-US" b="1" dirty="0"/>
              <a:t> will continue to have high margins but will be more severely affected by lower global oil prices</a:t>
            </a:r>
          </a:p>
        </p:txBody>
      </p:sp>
      <p:sp>
        <p:nvSpPr>
          <p:cNvPr id="54" name="TextBox 53">
            <a:extLst>
              <a:ext uri="{FF2B5EF4-FFF2-40B4-BE49-F238E27FC236}">
                <a16:creationId xmlns:a16="http://schemas.microsoft.com/office/drawing/2014/main" id="{0E1ED190-0E9F-4EAD-9FD9-D1D03A828D29}"/>
              </a:ext>
            </a:extLst>
          </p:cNvPr>
          <p:cNvSpPr txBox="1"/>
          <p:nvPr/>
        </p:nvSpPr>
        <p:spPr>
          <a:xfrm>
            <a:off x="5877293" y="847897"/>
            <a:ext cx="5648267" cy="646331"/>
          </a:xfrm>
          <a:prstGeom prst="rect">
            <a:avLst/>
          </a:prstGeom>
          <a:noFill/>
        </p:spPr>
        <p:txBody>
          <a:bodyPr wrap="square" rtlCol="0">
            <a:spAutoFit/>
          </a:bodyPr>
          <a:lstStyle/>
          <a:p>
            <a:r>
              <a:rPr lang="en-US" b="1" dirty="0"/>
              <a:t>The cost of phasing out </a:t>
            </a:r>
            <a:r>
              <a:rPr lang="en-US" b="1" dirty="0" err="1"/>
              <a:t>Secunda</a:t>
            </a:r>
            <a:r>
              <a:rPr lang="en-US" b="1" dirty="0"/>
              <a:t> will depend on the replacement</a:t>
            </a:r>
          </a:p>
        </p:txBody>
      </p:sp>
      <p:sp>
        <p:nvSpPr>
          <p:cNvPr id="3" name="Slide Number Placeholder 2">
            <a:extLst>
              <a:ext uri="{FF2B5EF4-FFF2-40B4-BE49-F238E27FC236}">
                <a16:creationId xmlns:a16="http://schemas.microsoft.com/office/drawing/2014/main" id="{59AC1130-D45D-469C-85A2-20D83FAC467F}"/>
              </a:ext>
            </a:extLst>
          </p:cNvPr>
          <p:cNvSpPr>
            <a:spLocks noGrp="1"/>
          </p:cNvSpPr>
          <p:nvPr>
            <p:ph type="sldNum" sz="quarter" idx="4"/>
          </p:nvPr>
        </p:nvSpPr>
        <p:spPr/>
        <p:txBody>
          <a:bodyPr/>
          <a:lstStyle/>
          <a:p>
            <a:fld id="{005ED145-52BD-FC41-B15C-9E02BE74B9C5}" type="slidenum">
              <a:rPr lang="en-US" smtClean="0"/>
              <a:pPr/>
              <a:t>14</a:t>
            </a:fld>
            <a:endParaRPr lang="en-US" dirty="0"/>
          </a:p>
        </p:txBody>
      </p:sp>
    </p:spTree>
    <p:extLst>
      <p:ext uri="{BB962C8B-B14F-4D97-AF65-F5344CB8AC3E}">
        <p14:creationId xmlns:p14="http://schemas.microsoft.com/office/powerpoint/2010/main" val="1926443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185A5C-85D9-4A3C-96E4-3892FE9D103B}"/>
              </a:ext>
            </a:extLst>
          </p:cNvPr>
          <p:cNvSpPr>
            <a:spLocks noGrp="1"/>
          </p:cNvSpPr>
          <p:nvPr>
            <p:ph type="title"/>
          </p:nvPr>
        </p:nvSpPr>
        <p:spPr/>
        <p:txBody>
          <a:bodyPr/>
          <a:lstStyle/>
          <a:p>
            <a:endParaRPr lang="en-US"/>
          </a:p>
        </p:txBody>
      </p:sp>
      <p:sp>
        <p:nvSpPr>
          <p:cNvPr id="21" name="Title 1">
            <a:extLst>
              <a:ext uri="{FF2B5EF4-FFF2-40B4-BE49-F238E27FC236}">
                <a16:creationId xmlns:a16="http://schemas.microsoft.com/office/drawing/2014/main" id="{006B7EAF-C6CD-4645-B013-3618FE0F36FD}"/>
              </a:ext>
            </a:extLst>
          </p:cNvPr>
          <p:cNvSpPr txBox="1">
            <a:spLocks/>
          </p:cNvSpPr>
          <p:nvPr/>
        </p:nvSpPr>
        <p:spPr>
          <a:xfrm>
            <a:off x="1719" y="0"/>
            <a:ext cx="12188694"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As stakeholders respond to new realities, risk will shift back towards the national government, which may end up bearing more than half of the total risk</a:t>
            </a:r>
          </a:p>
        </p:txBody>
      </p:sp>
      <p:sp>
        <p:nvSpPr>
          <p:cNvPr id="2" name="Slide Number Placeholder 1">
            <a:extLst>
              <a:ext uri="{FF2B5EF4-FFF2-40B4-BE49-F238E27FC236}">
                <a16:creationId xmlns:a16="http://schemas.microsoft.com/office/drawing/2014/main" id="{AC13A522-796F-4C71-9BFE-51188B3540B7}"/>
              </a:ext>
            </a:extLst>
          </p:cNvPr>
          <p:cNvSpPr>
            <a:spLocks noGrp="1"/>
          </p:cNvSpPr>
          <p:nvPr>
            <p:ph type="sldNum" sz="quarter" idx="4"/>
          </p:nvPr>
        </p:nvSpPr>
        <p:spPr/>
        <p:txBody>
          <a:bodyPr/>
          <a:lstStyle/>
          <a:p>
            <a:fld id="{005ED145-52BD-FC41-B15C-9E02BE74B9C5}" type="slidenum">
              <a:rPr lang="en-US" smtClean="0"/>
              <a:pPr/>
              <a:t>15</a:t>
            </a:fld>
            <a:endParaRPr lang="en-US" dirty="0"/>
          </a:p>
        </p:txBody>
      </p:sp>
      <p:sp>
        <p:nvSpPr>
          <p:cNvPr id="6" name="Freeform: Shape 5">
            <a:extLst>
              <a:ext uri="{FF2B5EF4-FFF2-40B4-BE49-F238E27FC236}">
                <a16:creationId xmlns:a16="http://schemas.microsoft.com/office/drawing/2014/main" id="{427D27E0-0201-46F7-9899-FE543D60A84D}"/>
              </a:ext>
            </a:extLst>
          </p:cNvPr>
          <p:cNvSpPr/>
          <p:nvPr/>
        </p:nvSpPr>
        <p:spPr>
          <a:xfrm>
            <a:off x="8700654" y="1177636"/>
            <a:ext cx="3138055" cy="5375564"/>
          </a:xfrm>
          <a:custGeom>
            <a:avLst/>
            <a:gdLst>
              <a:gd name="connsiteX0" fmla="*/ 193964 w 3138055"/>
              <a:gd name="connsiteY0" fmla="*/ 5292437 h 5375564"/>
              <a:gd name="connsiteX1" fmla="*/ 159328 w 3138055"/>
              <a:gd name="connsiteY1" fmla="*/ 318655 h 5375564"/>
              <a:gd name="connsiteX2" fmla="*/ 27709 w 3138055"/>
              <a:gd name="connsiteY2" fmla="*/ 311727 h 5375564"/>
              <a:gd name="connsiteX3" fmla="*/ 0 w 3138055"/>
              <a:gd name="connsiteY3" fmla="*/ 0 h 5375564"/>
              <a:gd name="connsiteX4" fmla="*/ 3138055 w 3138055"/>
              <a:gd name="connsiteY4" fmla="*/ 13855 h 5375564"/>
              <a:gd name="connsiteX5" fmla="*/ 3124200 w 3138055"/>
              <a:gd name="connsiteY5" fmla="*/ 5375564 h 5375564"/>
              <a:gd name="connsiteX6" fmla="*/ 193964 w 3138055"/>
              <a:gd name="connsiteY6" fmla="*/ 5292437 h 53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055" h="5375564">
                <a:moveTo>
                  <a:pt x="193964" y="5292437"/>
                </a:moveTo>
                <a:lnTo>
                  <a:pt x="159328" y="318655"/>
                </a:lnTo>
                <a:lnTo>
                  <a:pt x="27709" y="311727"/>
                </a:lnTo>
                <a:lnTo>
                  <a:pt x="0" y="0"/>
                </a:lnTo>
                <a:lnTo>
                  <a:pt x="3138055" y="13855"/>
                </a:lnTo>
                <a:cubicBezTo>
                  <a:pt x="3133437" y="1801091"/>
                  <a:pt x="3128818" y="3588328"/>
                  <a:pt x="3124200" y="5375564"/>
                </a:cubicBezTo>
                <a:lnTo>
                  <a:pt x="193964" y="5292437"/>
                </a:lnTo>
                <a:close/>
              </a:path>
            </a:pathLst>
          </a:custGeom>
          <a:solidFill>
            <a:schemeClr val="bg1"/>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5547C20-EAC2-43CD-AF56-7C3992D9B286}"/>
              </a:ext>
            </a:extLst>
          </p:cNvPr>
          <p:cNvSpPr/>
          <p:nvPr/>
        </p:nvSpPr>
        <p:spPr>
          <a:xfrm>
            <a:off x="6019800" y="1066800"/>
            <a:ext cx="3657600" cy="5375564"/>
          </a:xfrm>
          <a:prstGeom prst="rect">
            <a:avLst/>
          </a:prstGeom>
          <a:solidFill>
            <a:schemeClr val="bg1"/>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F24F6763-F903-4120-8590-1A5DD8D40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10668000" cy="5029200"/>
          </a:xfrm>
          <a:prstGeom prst="rect">
            <a:avLst/>
          </a:prstGeom>
          <a:solidFill>
            <a:schemeClr val="bg1"/>
          </a:solidFill>
          <a:ln>
            <a:noFill/>
          </a:ln>
        </p:spPr>
      </p:pic>
    </p:spTree>
    <p:extLst>
      <p:ext uri="{BB962C8B-B14F-4D97-AF65-F5344CB8AC3E}">
        <p14:creationId xmlns:p14="http://schemas.microsoft.com/office/powerpoint/2010/main" val="370233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0413" cy="775664"/>
          </a:xfrm>
          <a:solidFill>
            <a:schemeClr val="bg2">
              <a:lumMod val="90000"/>
            </a:schemeClr>
          </a:solidFill>
        </p:spPr>
        <p:txBody>
          <a:bodyPr>
            <a:noAutofit/>
          </a:bodyPr>
          <a:lstStyle/>
          <a:p>
            <a:pPr marL="57150"/>
            <a:r>
              <a:rPr lang="en-US" sz="2200" i="0" dirty="0">
                <a:latin typeface="Candara" panose="020E0502030303020204" pitchFamily="34" charset="0"/>
              </a:rPr>
              <a:t>Transition risk, if not identified, monitored and managed, could hurt the South African sovereign credit rating and impact long term growth prospects </a:t>
            </a:r>
            <a:r>
              <a:rPr lang="en-US" sz="2200" i="0">
                <a:latin typeface="Candara" panose="020E0502030303020204" pitchFamily="34" charset="0"/>
              </a:rPr>
              <a:t>and social outcomes</a:t>
            </a:r>
            <a:endParaRPr lang="en-US" sz="2200" i="0" dirty="0">
              <a:latin typeface="Candara" panose="020E0502030303020204" pitchFamily="34" charset="0"/>
            </a:endParaRPr>
          </a:p>
        </p:txBody>
      </p:sp>
      <p:sp>
        <p:nvSpPr>
          <p:cNvPr id="3" name="Slide Number Placeholder 2">
            <a:extLst>
              <a:ext uri="{FF2B5EF4-FFF2-40B4-BE49-F238E27FC236}">
                <a16:creationId xmlns:a16="http://schemas.microsoft.com/office/drawing/2014/main" id="{690AAA89-6470-4530-B603-58B729CED888}"/>
              </a:ext>
            </a:extLst>
          </p:cNvPr>
          <p:cNvSpPr>
            <a:spLocks noGrp="1"/>
          </p:cNvSpPr>
          <p:nvPr>
            <p:ph type="sldNum" sz="quarter" idx="4"/>
          </p:nvPr>
        </p:nvSpPr>
        <p:spPr/>
        <p:txBody>
          <a:bodyPr/>
          <a:lstStyle/>
          <a:p>
            <a:fld id="{005ED145-52BD-FC41-B15C-9E02BE74B9C5}" type="slidenum">
              <a:rPr lang="en-US" smtClean="0"/>
              <a:pPr/>
              <a:t>16</a:t>
            </a:fld>
            <a:endParaRPr lang="en-US" dirty="0"/>
          </a:p>
        </p:txBody>
      </p:sp>
      <p:pic>
        <p:nvPicPr>
          <p:cNvPr id="4" name="Picture 3">
            <a:extLst>
              <a:ext uri="{FF2B5EF4-FFF2-40B4-BE49-F238E27FC236}">
                <a16:creationId xmlns:a16="http://schemas.microsoft.com/office/drawing/2014/main" id="{E4965541-16D7-419F-A28D-8F652CA7E9EB}"/>
              </a:ext>
            </a:extLst>
          </p:cNvPr>
          <p:cNvPicPr/>
          <p:nvPr/>
        </p:nvPicPr>
        <p:blipFill rotWithShape="1">
          <a:blip r:embed="rId2"/>
          <a:srcRect l="71129" t="29309" r="8398" b="12074"/>
          <a:stretch/>
        </p:blipFill>
        <p:spPr bwMode="auto">
          <a:xfrm>
            <a:off x="445200" y="838200"/>
            <a:ext cx="3060000" cy="4320000"/>
          </a:xfrm>
          <a:prstGeom prst="rect">
            <a:avLst/>
          </a:prstGeom>
          <a:ln>
            <a:noFill/>
          </a:ln>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A4EAE849-9949-4A49-82C9-3FEA46A098C8}"/>
              </a:ext>
            </a:extLst>
          </p:cNvPr>
          <p:cNvCxnSpPr>
            <a:cxnSpLocks/>
          </p:cNvCxnSpPr>
          <p:nvPr/>
        </p:nvCxnSpPr>
        <p:spPr>
          <a:xfrm flipH="1">
            <a:off x="1600200" y="3459044"/>
            <a:ext cx="838200" cy="16463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42A6A38B-B72E-49D9-A367-364F141BB608}"/>
              </a:ext>
            </a:extLst>
          </p:cNvPr>
          <p:cNvSpPr/>
          <p:nvPr/>
        </p:nvSpPr>
        <p:spPr>
          <a:xfrm>
            <a:off x="1892332" y="2537355"/>
            <a:ext cx="1371600" cy="921689"/>
          </a:xfrm>
          <a:prstGeom prst="ellipse">
            <a:avLst/>
          </a:prstGeom>
          <a:noFill/>
          <a:ln w="381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D7F893F8-D141-4434-B727-D120B6477A36}"/>
              </a:ext>
            </a:extLst>
          </p:cNvPr>
          <p:cNvSpPr txBox="1"/>
          <p:nvPr/>
        </p:nvSpPr>
        <p:spPr>
          <a:xfrm>
            <a:off x="152400" y="5105400"/>
            <a:ext cx="3657600" cy="1384995"/>
          </a:xfrm>
          <a:prstGeom prst="rect">
            <a:avLst/>
          </a:prstGeom>
          <a:noFill/>
        </p:spPr>
        <p:txBody>
          <a:bodyPr wrap="square" rtlCol="0">
            <a:spAutoFit/>
          </a:bodyPr>
          <a:lstStyle/>
          <a:p>
            <a:r>
              <a:rPr lang="en-GB" sz="1400" b="1" dirty="0"/>
              <a:t>Impact of transition risk on public balance sheet</a:t>
            </a:r>
          </a:p>
          <a:p>
            <a:pPr marL="285750" indent="-285750">
              <a:buFont typeface="Arial" panose="020B0604020202020204" pitchFamily="34" charset="0"/>
              <a:buChar char="•"/>
            </a:pPr>
            <a:r>
              <a:rPr lang="en-GB" sz="1400" dirty="0"/>
              <a:t>Bailouts / financial support for firms and </a:t>
            </a:r>
            <a:r>
              <a:rPr lang="en-GB" sz="1400" dirty="0" err="1"/>
              <a:t>munis</a:t>
            </a:r>
            <a:r>
              <a:rPr lang="en-GB" sz="1400" dirty="0"/>
              <a:t> in distress</a:t>
            </a:r>
          </a:p>
          <a:p>
            <a:pPr marL="285750" indent="-285750">
              <a:buFont typeface="Arial" panose="020B0604020202020204" pitchFamily="34" charset="0"/>
              <a:buChar char="•"/>
            </a:pPr>
            <a:r>
              <a:rPr lang="en-GB" sz="1400" dirty="0"/>
              <a:t>Additional debt guarantees for SOEs</a:t>
            </a:r>
          </a:p>
          <a:p>
            <a:pPr marL="285750" indent="-285750">
              <a:buFont typeface="Arial" panose="020B0604020202020204" pitchFamily="34" charset="0"/>
              <a:buChar char="•"/>
            </a:pPr>
            <a:r>
              <a:rPr lang="en-GB" sz="1400" dirty="0"/>
              <a:t>Additional social spending</a:t>
            </a:r>
          </a:p>
        </p:txBody>
      </p:sp>
      <p:sp>
        <p:nvSpPr>
          <p:cNvPr id="28" name="TextBox 27">
            <a:extLst>
              <a:ext uri="{FF2B5EF4-FFF2-40B4-BE49-F238E27FC236}">
                <a16:creationId xmlns:a16="http://schemas.microsoft.com/office/drawing/2014/main" id="{DB81B7EB-4494-40A7-9B6D-5912E0DB5DDE}"/>
              </a:ext>
            </a:extLst>
          </p:cNvPr>
          <p:cNvSpPr txBox="1"/>
          <p:nvPr/>
        </p:nvSpPr>
        <p:spPr>
          <a:xfrm>
            <a:off x="4038600" y="5257800"/>
            <a:ext cx="3657600" cy="1323439"/>
          </a:xfrm>
          <a:prstGeom prst="rect">
            <a:avLst/>
          </a:prstGeom>
          <a:noFill/>
        </p:spPr>
        <p:txBody>
          <a:bodyPr wrap="square" rtlCol="0">
            <a:spAutoFit/>
          </a:bodyPr>
          <a:lstStyle/>
          <a:p>
            <a:r>
              <a:rPr lang="en-GB" sz="1600" dirty="0"/>
              <a:t>Transition risk could significantly increase public debt / GDP, a key metric for rating agencies</a:t>
            </a:r>
          </a:p>
          <a:p>
            <a:endParaRPr lang="en-GB" sz="1600" dirty="0"/>
          </a:p>
          <a:p>
            <a:r>
              <a:rPr lang="en-GB" sz="1600" b="1" dirty="0"/>
              <a:t>Timing and profile of risk is key</a:t>
            </a:r>
          </a:p>
        </p:txBody>
      </p:sp>
      <p:sp>
        <p:nvSpPr>
          <p:cNvPr id="29" name="Rectangle 28">
            <a:extLst>
              <a:ext uri="{FF2B5EF4-FFF2-40B4-BE49-F238E27FC236}">
                <a16:creationId xmlns:a16="http://schemas.microsoft.com/office/drawing/2014/main" id="{22DEB516-64ED-4FE6-AA54-998EA11AECF6}"/>
              </a:ext>
            </a:extLst>
          </p:cNvPr>
          <p:cNvSpPr/>
          <p:nvPr/>
        </p:nvSpPr>
        <p:spPr>
          <a:xfrm>
            <a:off x="5029200" y="1424790"/>
            <a:ext cx="990600" cy="3604410"/>
          </a:xfrm>
          <a:prstGeom prst="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B72D16B9-9AFA-4782-A172-BA240102E397}"/>
              </a:ext>
            </a:extLst>
          </p:cNvPr>
          <p:cNvSpPr txBox="1"/>
          <p:nvPr/>
        </p:nvSpPr>
        <p:spPr>
          <a:xfrm flipH="1">
            <a:off x="4846319" y="981916"/>
            <a:ext cx="1402081" cy="307777"/>
          </a:xfrm>
          <a:prstGeom prst="rect">
            <a:avLst/>
          </a:prstGeom>
          <a:noFill/>
        </p:spPr>
        <p:txBody>
          <a:bodyPr wrap="square" rtlCol="0">
            <a:spAutoFit/>
          </a:bodyPr>
          <a:lstStyle/>
          <a:p>
            <a:pPr algn="ctr"/>
            <a:r>
              <a:rPr lang="en-GB" sz="1400" b="1" dirty="0"/>
              <a:t>SA GDP 2017</a:t>
            </a:r>
          </a:p>
        </p:txBody>
      </p:sp>
      <p:sp>
        <p:nvSpPr>
          <p:cNvPr id="31" name="TextBox 30">
            <a:extLst>
              <a:ext uri="{FF2B5EF4-FFF2-40B4-BE49-F238E27FC236}">
                <a16:creationId xmlns:a16="http://schemas.microsoft.com/office/drawing/2014/main" id="{8797923F-0AFA-4399-A9C9-3FF48B4DEA0E}"/>
              </a:ext>
            </a:extLst>
          </p:cNvPr>
          <p:cNvSpPr txBox="1"/>
          <p:nvPr/>
        </p:nvSpPr>
        <p:spPr>
          <a:xfrm flipH="1">
            <a:off x="4419600" y="1298638"/>
            <a:ext cx="701041" cy="523220"/>
          </a:xfrm>
          <a:prstGeom prst="rect">
            <a:avLst/>
          </a:prstGeom>
          <a:noFill/>
        </p:spPr>
        <p:txBody>
          <a:bodyPr wrap="square" rtlCol="0">
            <a:spAutoFit/>
          </a:bodyPr>
          <a:lstStyle/>
          <a:p>
            <a:r>
              <a:rPr lang="en-GB" sz="1400" dirty="0"/>
              <a:t>$450 bn</a:t>
            </a:r>
          </a:p>
        </p:txBody>
      </p:sp>
      <p:sp>
        <p:nvSpPr>
          <p:cNvPr id="32" name="Rectangle 31">
            <a:extLst>
              <a:ext uri="{FF2B5EF4-FFF2-40B4-BE49-F238E27FC236}">
                <a16:creationId xmlns:a16="http://schemas.microsoft.com/office/drawing/2014/main" id="{F4F1DAD2-F39B-445C-B756-0BE7866C093F}"/>
              </a:ext>
            </a:extLst>
          </p:cNvPr>
          <p:cNvSpPr/>
          <p:nvPr/>
        </p:nvSpPr>
        <p:spPr>
          <a:xfrm>
            <a:off x="5029200" y="3200401"/>
            <a:ext cx="990600" cy="1828800"/>
          </a:xfrm>
          <a:prstGeom prst="rect">
            <a:avLst/>
          </a:prstGeom>
          <a:solidFill>
            <a:schemeClr val="bg1">
              <a:lumMod val="65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TextBox 32">
            <a:extLst>
              <a:ext uri="{FF2B5EF4-FFF2-40B4-BE49-F238E27FC236}">
                <a16:creationId xmlns:a16="http://schemas.microsoft.com/office/drawing/2014/main" id="{0116C954-1FAC-45E2-BB2C-D34ED17B5B1D}"/>
              </a:ext>
            </a:extLst>
          </p:cNvPr>
          <p:cNvSpPr txBox="1"/>
          <p:nvPr/>
        </p:nvSpPr>
        <p:spPr>
          <a:xfrm flipH="1">
            <a:off x="4446639" y="2978023"/>
            <a:ext cx="701041" cy="523220"/>
          </a:xfrm>
          <a:prstGeom prst="rect">
            <a:avLst/>
          </a:prstGeom>
          <a:noFill/>
        </p:spPr>
        <p:txBody>
          <a:bodyPr wrap="square" rtlCol="0">
            <a:spAutoFit/>
          </a:bodyPr>
          <a:lstStyle/>
          <a:p>
            <a:r>
              <a:rPr lang="en-GB" sz="1400" dirty="0"/>
              <a:t>$240 bn</a:t>
            </a:r>
          </a:p>
        </p:txBody>
      </p:sp>
      <p:sp>
        <p:nvSpPr>
          <p:cNvPr id="34" name="Rectangle 33">
            <a:extLst>
              <a:ext uri="{FF2B5EF4-FFF2-40B4-BE49-F238E27FC236}">
                <a16:creationId xmlns:a16="http://schemas.microsoft.com/office/drawing/2014/main" id="{6BF10204-994E-4AED-BBAC-8434DAA80B96}"/>
              </a:ext>
            </a:extLst>
          </p:cNvPr>
          <p:cNvSpPr/>
          <p:nvPr/>
        </p:nvSpPr>
        <p:spPr>
          <a:xfrm>
            <a:off x="5029200" y="2445858"/>
            <a:ext cx="990600" cy="754541"/>
          </a:xfrm>
          <a:prstGeom prst="rect">
            <a:avLst/>
          </a:prstGeom>
          <a:solidFill>
            <a:schemeClr val="bg1">
              <a:lumMod val="85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TextBox 34">
            <a:extLst>
              <a:ext uri="{FF2B5EF4-FFF2-40B4-BE49-F238E27FC236}">
                <a16:creationId xmlns:a16="http://schemas.microsoft.com/office/drawing/2014/main" id="{A24D3B94-11FE-4F4F-ADCD-A913202AC906}"/>
              </a:ext>
            </a:extLst>
          </p:cNvPr>
          <p:cNvSpPr txBox="1"/>
          <p:nvPr/>
        </p:nvSpPr>
        <p:spPr>
          <a:xfrm flipH="1">
            <a:off x="4446639" y="2289665"/>
            <a:ext cx="701041" cy="523220"/>
          </a:xfrm>
          <a:prstGeom prst="rect">
            <a:avLst/>
          </a:prstGeom>
          <a:noFill/>
        </p:spPr>
        <p:txBody>
          <a:bodyPr wrap="square" rtlCol="0">
            <a:spAutoFit/>
          </a:bodyPr>
          <a:lstStyle/>
          <a:p>
            <a:r>
              <a:rPr lang="en-GB" sz="1400" dirty="0"/>
              <a:t>$307 bn</a:t>
            </a:r>
          </a:p>
        </p:txBody>
      </p:sp>
      <p:sp>
        <p:nvSpPr>
          <p:cNvPr id="36" name="TextBox 35">
            <a:extLst>
              <a:ext uri="{FF2B5EF4-FFF2-40B4-BE49-F238E27FC236}">
                <a16:creationId xmlns:a16="http://schemas.microsoft.com/office/drawing/2014/main" id="{C6D2CB67-EBEC-4A0E-A3EE-E17E0636FD30}"/>
              </a:ext>
            </a:extLst>
          </p:cNvPr>
          <p:cNvSpPr txBox="1"/>
          <p:nvPr/>
        </p:nvSpPr>
        <p:spPr>
          <a:xfrm flipH="1">
            <a:off x="5170294" y="3581400"/>
            <a:ext cx="701041" cy="738664"/>
          </a:xfrm>
          <a:prstGeom prst="rect">
            <a:avLst/>
          </a:prstGeom>
          <a:noFill/>
        </p:spPr>
        <p:txBody>
          <a:bodyPr wrap="square" rtlCol="0">
            <a:spAutoFit/>
          </a:bodyPr>
          <a:lstStyle/>
          <a:p>
            <a:pPr algn="ctr"/>
            <a:r>
              <a:rPr lang="en-GB" sz="1400" b="1" dirty="0">
                <a:solidFill>
                  <a:schemeClr val="bg1"/>
                </a:solidFill>
              </a:rPr>
              <a:t>Public debt 2017</a:t>
            </a:r>
          </a:p>
        </p:txBody>
      </p:sp>
      <p:sp>
        <p:nvSpPr>
          <p:cNvPr id="37" name="TextBox 36">
            <a:extLst>
              <a:ext uri="{FF2B5EF4-FFF2-40B4-BE49-F238E27FC236}">
                <a16:creationId xmlns:a16="http://schemas.microsoft.com/office/drawing/2014/main" id="{049BFBEB-7EC6-4F8D-8747-70B0B4BCB5E6}"/>
              </a:ext>
            </a:extLst>
          </p:cNvPr>
          <p:cNvSpPr txBox="1"/>
          <p:nvPr/>
        </p:nvSpPr>
        <p:spPr>
          <a:xfrm flipH="1">
            <a:off x="5029200" y="2514600"/>
            <a:ext cx="990600" cy="523220"/>
          </a:xfrm>
          <a:prstGeom prst="rect">
            <a:avLst/>
          </a:prstGeom>
          <a:noFill/>
        </p:spPr>
        <p:txBody>
          <a:bodyPr wrap="square" rtlCol="0">
            <a:spAutoFit/>
          </a:bodyPr>
          <a:lstStyle/>
          <a:p>
            <a:pPr algn="ctr"/>
            <a:r>
              <a:rPr lang="en-GB" sz="1400" b="1" dirty="0"/>
              <a:t>Transition risk</a:t>
            </a:r>
          </a:p>
        </p:txBody>
      </p:sp>
      <p:cxnSp>
        <p:nvCxnSpPr>
          <p:cNvPr id="39" name="Straight Connector 38">
            <a:extLst>
              <a:ext uri="{FF2B5EF4-FFF2-40B4-BE49-F238E27FC236}">
                <a16:creationId xmlns:a16="http://schemas.microsoft.com/office/drawing/2014/main" id="{A0DFFE96-AF29-450E-8ED1-DAD648C92C8D}"/>
              </a:ext>
            </a:extLst>
          </p:cNvPr>
          <p:cNvCxnSpPr>
            <a:cxnSpLocks/>
          </p:cNvCxnSpPr>
          <p:nvPr/>
        </p:nvCxnSpPr>
        <p:spPr>
          <a:xfrm>
            <a:off x="5029200" y="3200400"/>
            <a:ext cx="99060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CFB6F96-A4F8-471E-B669-40C1D5667962}"/>
              </a:ext>
            </a:extLst>
          </p:cNvPr>
          <p:cNvSpPr txBox="1"/>
          <p:nvPr/>
        </p:nvSpPr>
        <p:spPr>
          <a:xfrm flipH="1">
            <a:off x="6294119" y="1825823"/>
            <a:ext cx="1402081" cy="307777"/>
          </a:xfrm>
          <a:prstGeom prst="rect">
            <a:avLst/>
          </a:prstGeom>
          <a:noFill/>
          <a:ln>
            <a:solidFill>
              <a:schemeClr val="tx1"/>
            </a:solidFill>
          </a:ln>
        </p:spPr>
        <p:txBody>
          <a:bodyPr wrap="square" rtlCol="0">
            <a:spAutoFit/>
          </a:bodyPr>
          <a:lstStyle/>
          <a:p>
            <a:pPr algn="ctr"/>
            <a:r>
              <a:rPr lang="en-GB" sz="1400" i="1" dirty="0"/>
              <a:t>Debt / GDP</a:t>
            </a:r>
          </a:p>
        </p:txBody>
      </p:sp>
      <p:sp>
        <p:nvSpPr>
          <p:cNvPr id="43" name="TextBox 42">
            <a:extLst>
              <a:ext uri="{FF2B5EF4-FFF2-40B4-BE49-F238E27FC236}">
                <a16:creationId xmlns:a16="http://schemas.microsoft.com/office/drawing/2014/main" id="{4B2A79E6-AD24-4C26-B0CA-2A336A5E9F31}"/>
              </a:ext>
            </a:extLst>
          </p:cNvPr>
          <p:cNvSpPr txBox="1"/>
          <p:nvPr/>
        </p:nvSpPr>
        <p:spPr>
          <a:xfrm flipH="1">
            <a:off x="6065519" y="3045023"/>
            <a:ext cx="1630681" cy="307777"/>
          </a:xfrm>
          <a:prstGeom prst="rect">
            <a:avLst/>
          </a:prstGeom>
          <a:noFill/>
        </p:spPr>
        <p:txBody>
          <a:bodyPr wrap="square" rtlCol="0">
            <a:spAutoFit/>
          </a:bodyPr>
          <a:lstStyle/>
          <a:p>
            <a:pPr algn="ctr"/>
            <a:r>
              <a:rPr lang="en-GB" sz="1400" b="1" i="1" dirty="0"/>
              <a:t>53% (SA 2017, Baa3)</a:t>
            </a:r>
          </a:p>
        </p:txBody>
      </p:sp>
      <p:cxnSp>
        <p:nvCxnSpPr>
          <p:cNvPr id="44" name="Straight Connector 43">
            <a:extLst>
              <a:ext uri="{FF2B5EF4-FFF2-40B4-BE49-F238E27FC236}">
                <a16:creationId xmlns:a16="http://schemas.microsoft.com/office/drawing/2014/main" id="{6881F1ED-DCEC-4B5B-B104-9906A9B1E25E}"/>
              </a:ext>
            </a:extLst>
          </p:cNvPr>
          <p:cNvCxnSpPr>
            <a:cxnSpLocks/>
          </p:cNvCxnSpPr>
          <p:nvPr/>
        </p:nvCxnSpPr>
        <p:spPr>
          <a:xfrm>
            <a:off x="5029200" y="4419600"/>
            <a:ext cx="99060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08419885-433F-4FC7-9CE3-11B140BBB63C}"/>
              </a:ext>
            </a:extLst>
          </p:cNvPr>
          <p:cNvSpPr txBox="1"/>
          <p:nvPr/>
        </p:nvSpPr>
        <p:spPr>
          <a:xfrm flipH="1">
            <a:off x="6065519" y="4264223"/>
            <a:ext cx="1630681" cy="738664"/>
          </a:xfrm>
          <a:prstGeom prst="rect">
            <a:avLst/>
          </a:prstGeom>
          <a:noFill/>
        </p:spPr>
        <p:txBody>
          <a:bodyPr wrap="square" rtlCol="0">
            <a:spAutoFit/>
          </a:bodyPr>
          <a:lstStyle/>
          <a:p>
            <a:pPr algn="ctr"/>
            <a:r>
              <a:rPr lang="en-GB" sz="1400" i="1" dirty="0"/>
              <a:t>20% (SA govt target, National Development Plan)</a:t>
            </a:r>
          </a:p>
        </p:txBody>
      </p:sp>
      <p:sp>
        <p:nvSpPr>
          <p:cNvPr id="46" name="TextBox 45">
            <a:extLst>
              <a:ext uri="{FF2B5EF4-FFF2-40B4-BE49-F238E27FC236}">
                <a16:creationId xmlns:a16="http://schemas.microsoft.com/office/drawing/2014/main" id="{272EF912-8D95-4A3B-B2F3-98A85D1F9BC7}"/>
              </a:ext>
            </a:extLst>
          </p:cNvPr>
          <p:cNvSpPr txBox="1"/>
          <p:nvPr/>
        </p:nvSpPr>
        <p:spPr>
          <a:xfrm flipH="1">
            <a:off x="5989319" y="2448580"/>
            <a:ext cx="2164081" cy="523220"/>
          </a:xfrm>
          <a:prstGeom prst="rect">
            <a:avLst/>
          </a:prstGeom>
          <a:noFill/>
        </p:spPr>
        <p:txBody>
          <a:bodyPr wrap="square" rtlCol="0">
            <a:spAutoFit/>
          </a:bodyPr>
          <a:lstStyle/>
          <a:p>
            <a:pPr algn="ctr"/>
            <a:r>
              <a:rPr lang="en-GB" sz="1400" i="1" dirty="0"/>
              <a:t>68% (SA 2017 + transition risk)</a:t>
            </a:r>
          </a:p>
        </p:txBody>
      </p:sp>
      <p:cxnSp>
        <p:nvCxnSpPr>
          <p:cNvPr id="47" name="Straight Connector 46">
            <a:extLst>
              <a:ext uri="{FF2B5EF4-FFF2-40B4-BE49-F238E27FC236}">
                <a16:creationId xmlns:a16="http://schemas.microsoft.com/office/drawing/2014/main" id="{0A9F4C04-E54F-422C-81CF-18497BD1EFB8}"/>
              </a:ext>
            </a:extLst>
          </p:cNvPr>
          <p:cNvCxnSpPr>
            <a:cxnSpLocks/>
          </p:cNvCxnSpPr>
          <p:nvPr/>
        </p:nvCxnSpPr>
        <p:spPr>
          <a:xfrm>
            <a:off x="5029200" y="2362200"/>
            <a:ext cx="99060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C674A24-B105-40F5-A72E-921F1CE62F54}"/>
              </a:ext>
            </a:extLst>
          </p:cNvPr>
          <p:cNvSpPr txBox="1"/>
          <p:nvPr/>
        </p:nvSpPr>
        <p:spPr>
          <a:xfrm flipH="1">
            <a:off x="5867400" y="2209800"/>
            <a:ext cx="2164081" cy="307777"/>
          </a:xfrm>
          <a:prstGeom prst="rect">
            <a:avLst/>
          </a:prstGeom>
          <a:noFill/>
        </p:spPr>
        <p:txBody>
          <a:bodyPr wrap="square" rtlCol="0">
            <a:spAutoFit/>
          </a:bodyPr>
          <a:lstStyle/>
          <a:p>
            <a:pPr algn="ctr"/>
            <a:r>
              <a:rPr lang="en-GB" sz="1400" b="1" i="1" dirty="0"/>
              <a:t>70% (Brazil 2018, Ba2)</a:t>
            </a:r>
          </a:p>
        </p:txBody>
      </p:sp>
      <p:sp>
        <p:nvSpPr>
          <p:cNvPr id="54" name="TextBox 53">
            <a:extLst>
              <a:ext uri="{FF2B5EF4-FFF2-40B4-BE49-F238E27FC236}">
                <a16:creationId xmlns:a16="http://schemas.microsoft.com/office/drawing/2014/main" id="{6B9754A9-CA63-41E9-A726-2F6614F6CCE2}"/>
              </a:ext>
            </a:extLst>
          </p:cNvPr>
          <p:cNvSpPr txBox="1"/>
          <p:nvPr/>
        </p:nvSpPr>
        <p:spPr>
          <a:xfrm flipH="1">
            <a:off x="8979310" y="990600"/>
            <a:ext cx="2450400" cy="584775"/>
          </a:xfrm>
          <a:prstGeom prst="rect">
            <a:avLst/>
          </a:prstGeom>
          <a:noFill/>
        </p:spPr>
        <p:txBody>
          <a:bodyPr wrap="square" rtlCol="0">
            <a:spAutoFit/>
          </a:bodyPr>
          <a:lstStyle/>
          <a:p>
            <a:pPr algn="ctr"/>
            <a:r>
              <a:rPr lang="en-GB" sz="1600" b="1" dirty="0"/>
              <a:t>SA loses investment grade credit rating?</a:t>
            </a:r>
          </a:p>
        </p:txBody>
      </p:sp>
      <p:sp>
        <p:nvSpPr>
          <p:cNvPr id="64" name="TextBox 63">
            <a:extLst>
              <a:ext uri="{FF2B5EF4-FFF2-40B4-BE49-F238E27FC236}">
                <a16:creationId xmlns:a16="http://schemas.microsoft.com/office/drawing/2014/main" id="{2171FB18-F90B-443D-9919-45A38EE685D5}"/>
              </a:ext>
            </a:extLst>
          </p:cNvPr>
          <p:cNvSpPr txBox="1"/>
          <p:nvPr/>
        </p:nvSpPr>
        <p:spPr>
          <a:xfrm>
            <a:off x="8458200" y="2633246"/>
            <a:ext cx="3657600" cy="338554"/>
          </a:xfrm>
          <a:prstGeom prst="rect">
            <a:avLst/>
          </a:prstGeom>
          <a:noFill/>
        </p:spPr>
        <p:txBody>
          <a:bodyPr wrap="square" rtlCol="0">
            <a:spAutoFit/>
          </a:bodyPr>
          <a:lstStyle/>
          <a:p>
            <a:pPr algn="ctr"/>
            <a:r>
              <a:rPr lang="en-GB" sz="1600" dirty="0"/>
              <a:t>Higher borrowing costs</a:t>
            </a:r>
            <a:endParaRPr lang="en-GB" sz="1600" b="1" dirty="0"/>
          </a:p>
        </p:txBody>
      </p:sp>
      <p:sp>
        <p:nvSpPr>
          <p:cNvPr id="66" name="TextBox 65">
            <a:extLst>
              <a:ext uri="{FF2B5EF4-FFF2-40B4-BE49-F238E27FC236}">
                <a16:creationId xmlns:a16="http://schemas.microsoft.com/office/drawing/2014/main" id="{7C5B81D0-621B-4C28-9F26-2F9CF74443ED}"/>
              </a:ext>
            </a:extLst>
          </p:cNvPr>
          <p:cNvSpPr txBox="1"/>
          <p:nvPr/>
        </p:nvSpPr>
        <p:spPr>
          <a:xfrm>
            <a:off x="8458200" y="3166646"/>
            <a:ext cx="3657600" cy="338554"/>
          </a:xfrm>
          <a:prstGeom prst="rect">
            <a:avLst/>
          </a:prstGeom>
          <a:noFill/>
        </p:spPr>
        <p:txBody>
          <a:bodyPr wrap="square" rtlCol="0">
            <a:spAutoFit/>
          </a:bodyPr>
          <a:lstStyle/>
          <a:p>
            <a:pPr algn="ctr"/>
            <a:r>
              <a:rPr lang="en-GB" sz="1600" dirty="0"/>
              <a:t>Increased FX volatility</a:t>
            </a:r>
            <a:endParaRPr lang="en-GB" sz="1600" b="1" dirty="0"/>
          </a:p>
        </p:txBody>
      </p:sp>
      <p:sp>
        <p:nvSpPr>
          <p:cNvPr id="67" name="TextBox 66">
            <a:extLst>
              <a:ext uri="{FF2B5EF4-FFF2-40B4-BE49-F238E27FC236}">
                <a16:creationId xmlns:a16="http://schemas.microsoft.com/office/drawing/2014/main" id="{485ED036-6E0E-4D3A-B188-E560C3BD9FE4}"/>
              </a:ext>
            </a:extLst>
          </p:cNvPr>
          <p:cNvSpPr txBox="1"/>
          <p:nvPr/>
        </p:nvSpPr>
        <p:spPr>
          <a:xfrm>
            <a:off x="8458200" y="3700046"/>
            <a:ext cx="3657600" cy="338554"/>
          </a:xfrm>
          <a:prstGeom prst="rect">
            <a:avLst/>
          </a:prstGeom>
          <a:noFill/>
        </p:spPr>
        <p:txBody>
          <a:bodyPr wrap="square" rtlCol="0">
            <a:spAutoFit/>
          </a:bodyPr>
          <a:lstStyle/>
          <a:p>
            <a:pPr algn="ctr"/>
            <a:r>
              <a:rPr lang="en-GB" sz="1600" dirty="0"/>
              <a:t>Impact on inflation</a:t>
            </a:r>
            <a:endParaRPr lang="en-GB" sz="1600" b="1" dirty="0"/>
          </a:p>
        </p:txBody>
      </p:sp>
      <p:sp>
        <p:nvSpPr>
          <p:cNvPr id="68" name="TextBox 67">
            <a:extLst>
              <a:ext uri="{FF2B5EF4-FFF2-40B4-BE49-F238E27FC236}">
                <a16:creationId xmlns:a16="http://schemas.microsoft.com/office/drawing/2014/main" id="{1E79F419-51F3-4074-AE0B-0C8ED34A7694}"/>
              </a:ext>
            </a:extLst>
          </p:cNvPr>
          <p:cNvSpPr txBox="1"/>
          <p:nvPr/>
        </p:nvSpPr>
        <p:spPr>
          <a:xfrm>
            <a:off x="8458200" y="2099846"/>
            <a:ext cx="3657600" cy="338554"/>
          </a:xfrm>
          <a:prstGeom prst="rect">
            <a:avLst/>
          </a:prstGeom>
          <a:noFill/>
        </p:spPr>
        <p:txBody>
          <a:bodyPr wrap="square" rtlCol="0">
            <a:spAutoFit/>
          </a:bodyPr>
          <a:lstStyle/>
          <a:p>
            <a:pPr algn="ctr"/>
            <a:r>
              <a:rPr lang="en-GB" sz="1600" dirty="0"/>
              <a:t>Weaker access to external credit</a:t>
            </a:r>
            <a:endParaRPr lang="en-GB" sz="1600" b="1" dirty="0"/>
          </a:p>
        </p:txBody>
      </p:sp>
      <p:cxnSp>
        <p:nvCxnSpPr>
          <p:cNvPr id="70" name="Straight Arrow Connector 69">
            <a:extLst>
              <a:ext uri="{FF2B5EF4-FFF2-40B4-BE49-F238E27FC236}">
                <a16:creationId xmlns:a16="http://schemas.microsoft.com/office/drawing/2014/main" id="{3EFE272D-7BE8-4C6F-B73C-9EF195ED6CB1}"/>
              </a:ext>
            </a:extLst>
          </p:cNvPr>
          <p:cNvCxnSpPr>
            <a:cxnSpLocks/>
          </p:cNvCxnSpPr>
          <p:nvPr/>
        </p:nvCxnSpPr>
        <p:spPr>
          <a:xfrm>
            <a:off x="10287000" y="4354964"/>
            <a:ext cx="0" cy="76200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C52A4BA1-58AE-4BE1-9909-39A9DE17D149}"/>
              </a:ext>
            </a:extLst>
          </p:cNvPr>
          <p:cNvSpPr txBox="1"/>
          <p:nvPr/>
        </p:nvSpPr>
        <p:spPr>
          <a:xfrm>
            <a:off x="8107681" y="5417403"/>
            <a:ext cx="4084319" cy="830997"/>
          </a:xfrm>
          <a:prstGeom prst="rect">
            <a:avLst/>
          </a:prstGeom>
          <a:noFill/>
        </p:spPr>
        <p:txBody>
          <a:bodyPr wrap="square" rtlCol="0">
            <a:spAutoFit/>
          </a:bodyPr>
          <a:lstStyle/>
          <a:p>
            <a:pPr algn="ctr"/>
            <a:r>
              <a:rPr lang="en-GB" sz="1600" i="1" dirty="0"/>
              <a:t>If transition risk not managed: weaker social and development outcomes, lower growth potential, increased social and political risk</a:t>
            </a:r>
          </a:p>
        </p:txBody>
      </p:sp>
    </p:spTree>
    <p:extLst>
      <p:ext uri="{BB962C8B-B14F-4D97-AF65-F5344CB8AC3E}">
        <p14:creationId xmlns:p14="http://schemas.microsoft.com/office/powerpoint/2010/main" val="305529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We have proposed a series of recommendations and are exploring how to implement them with our South African partners</a:t>
            </a:r>
          </a:p>
        </p:txBody>
      </p:sp>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17</a:t>
            </a:fld>
            <a:endParaRPr lang="en-US" dirty="0"/>
          </a:p>
        </p:txBody>
      </p:sp>
      <p:graphicFrame>
        <p:nvGraphicFramePr>
          <p:cNvPr id="7" name="Table 6">
            <a:extLst>
              <a:ext uri="{FF2B5EF4-FFF2-40B4-BE49-F238E27FC236}">
                <a16:creationId xmlns:a16="http://schemas.microsoft.com/office/drawing/2014/main" id="{B87D26A7-6145-4AF7-A938-1A2FA7C8F989}"/>
              </a:ext>
            </a:extLst>
          </p:cNvPr>
          <p:cNvGraphicFramePr>
            <a:graphicFrameLocks noGrp="1"/>
          </p:cNvGraphicFramePr>
          <p:nvPr/>
        </p:nvGraphicFramePr>
        <p:xfrm>
          <a:off x="275503" y="1418914"/>
          <a:ext cx="5791994" cy="5129663"/>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1298666018"/>
                    </a:ext>
                  </a:extLst>
                </a:gridCol>
                <a:gridCol w="1067594">
                  <a:extLst>
                    <a:ext uri="{9D8B030D-6E8A-4147-A177-3AD203B41FA5}">
                      <a16:colId xmlns:a16="http://schemas.microsoft.com/office/drawing/2014/main" val="2502334346"/>
                    </a:ext>
                  </a:extLst>
                </a:gridCol>
                <a:gridCol w="1752600">
                  <a:extLst>
                    <a:ext uri="{9D8B030D-6E8A-4147-A177-3AD203B41FA5}">
                      <a16:colId xmlns:a16="http://schemas.microsoft.com/office/drawing/2014/main" val="3569431428"/>
                    </a:ext>
                  </a:extLst>
                </a:gridCol>
              </a:tblGrid>
              <a:tr h="762467">
                <a:tc>
                  <a:txBody>
                    <a:bodyPr/>
                    <a:lstStyle/>
                    <a:p>
                      <a:r>
                        <a:rPr lang="en-US" sz="1400" b="1" dirty="0"/>
                        <a:t>ASSET</a:t>
                      </a:r>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r>
                        <a:rPr lang="en-US" sz="1200" dirty="0"/>
                        <a:t>INVEST-MENT</a:t>
                      </a:r>
                    </a:p>
                    <a:p>
                      <a:r>
                        <a:rPr lang="en-US" sz="1200" dirty="0"/>
                        <a:t>(USD BILLION)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r>
                        <a:rPr lang="en-US" sz="1400" dirty="0"/>
                        <a:t>STAGE OF INVESTMENT</a:t>
                      </a:r>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33466297"/>
                  </a:ext>
                </a:extLst>
              </a:tr>
              <a:tr h="491095">
                <a:tc>
                  <a:txBody>
                    <a:bodyPr/>
                    <a:lstStyle/>
                    <a:p>
                      <a:r>
                        <a:rPr lang="en-US" sz="1400" dirty="0">
                          <a:solidFill>
                            <a:schemeClr val="tx1"/>
                          </a:solidFill>
                        </a:rPr>
                        <a:t>Rail lines – Expansion of Mpumalanga – Richards Bay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0.6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39550089"/>
                  </a:ext>
                </a:extLst>
              </a:tr>
              <a:tr h="374783">
                <a:tc>
                  <a:txBody>
                    <a:bodyPr/>
                    <a:lstStyle/>
                    <a:p>
                      <a:r>
                        <a:rPr lang="en-US" sz="1400" dirty="0">
                          <a:solidFill>
                            <a:schemeClr val="tx1"/>
                          </a:solidFill>
                        </a:rPr>
                        <a:t>Rail lines – Waterberg expansion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0.1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6565014"/>
                  </a:ext>
                </a:extLst>
              </a:tr>
              <a:tr h="480072">
                <a:tc>
                  <a:txBody>
                    <a:bodyPr/>
                    <a:lstStyle/>
                    <a:p>
                      <a:r>
                        <a:rPr lang="en-US" sz="1400" dirty="0">
                          <a:solidFill>
                            <a:schemeClr val="tx1"/>
                          </a:solidFill>
                        </a:rPr>
                        <a:t>Rail lines – International links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0.4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Pre-feasibility studies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3294994"/>
                  </a:ext>
                </a:extLst>
              </a:tr>
              <a:tr h="480072">
                <a:tc>
                  <a:txBody>
                    <a:bodyPr/>
                    <a:lstStyle/>
                    <a:p>
                      <a:r>
                        <a:rPr lang="en-US" sz="1400" dirty="0"/>
                        <a:t>Coal IPPs (</a:t>
                      </a:r>
                      <a:r>
                        <a:rPr lang="en-US" sz="1400" dirty="0" err="1"/>
                        <a:t>Thabametsi</a:t>
                      </a:r>
                      <a:r>
                        <a:rPr lang="en-US" sz="1400" dirty="0"/>
                        <a:t> and </a:t>
                      </a:r>
                      <a:r>
                        <a:rPr lang="en-US" sz="1400" dirty="0" err="1"/>
                        <a:t>Khanyisa</a:t>
                      </a:r>
                      <a:r>
                        <a:rPr lang="en-US" sz="1400" dirty="0"/>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2.8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In financing discussions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9975555"/>
                  </a:ext>
                </a:extLst>
              </a:tr>
              <a:tr h="480072">
                <a:tc>
                  <a:txBody>
                    <a:bodyPr/>
                    <a:lstStyle/>
                    <a:p>
                      <a:r>
                        <a:rPr lang="en-US" sz="1400" dirty="0"/>
                        <a:t>Coal mines – Limpopo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1.4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Range: construction to feasibility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12871034"/>
                  </a:ext>
                </a:extLst>
              </a:tr>
              <a:tr h="491095">
                <a:tc>
                  <a:txBody>
                    <a:bodyPr/>
                    <a:lstStyle/>
                    <a:p>
                      <a:r>
                        <a:rPr lang="en-US" sz="1400" dirty="0"/>
                        <a:t>Coal mines – </a:t>
                      </a:r>
                      <a:r>
                        <a:rPr lang="en-US" sz="1400" dirty="0" err="1"/>
                        <a:t>Mpumulanga</a:t>
                      </a:r>
                      <a:endParaRPr lang="en-US"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0.5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lang="en-US" sz="1400" dirty="0"/>
                        <a:t>Range:  construction to feasibility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61829229"/>
                  </a:ext>
                </a:extLst>
              </a:tr>
              <a:tr h="480072">
                <a:tc>
                  <a:txBody>
                    <a:bodyPr/>
                    <a:lstStyle/>
                    <a:p>
                      <a:r>
                        <a:rPr lang="en-US" sz="1400" dirty="0"/>
                        <a:t>New oil refinery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10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Procurement being designed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90390251"/>
                  </a:ext>
                </a:extLst>
              </a:tr>
              <a:tr h="282395">
                <a:tc>
                  <a:txBody>
                    <a:bodyPr/>
                    <a:lstStyle/>
                    <a:p>
                      <a:r>
                        <a:rPr lang="en-US" sz="1400" dirty="0"/>
                        <a:t>EMSEZ Industrial zone (Limpopo)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1400" dirty="0"/>
                        <a:t>10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1400" dirty="0"/>
                        <a:t>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4126459"/>
                  </a:ext>
                </a:extLst>
              </a:tr>
              <a:tr h="480072">
                <a:tc>
                  <a:txBody>
                    <a:bodyPr/>
                    <a:lstStyle/>
                    <a:p>
                      <a:r>
                        <a:rPr lang="en-US" sz="1400" b="1" dirty="0"/>
                        <a:t>Additional investments under consideration</a:t>
                      </a:r>
                      <a:endParaRPr lang="en-US" sz="12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ctr"/>
                      <a:r>
                        <a:rPr lang="en-US" sz="1400" dirty="0"/>
                        <a:t>25.8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endParaRPr lang="en-US" sz="11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2875957"/>
                  </a:ext>
                </a:extLst>
              </a:tr>
            </a:tbl>
          </a:graphicData>
        </a:graphic>
      </p:graphicFrame>
      <p:sp>
        <p:nvSpPr>
          <p:cNvPr id="10" name="TextBox 9">
            <a:extLst>
              <a:ext uri="{FF2B5EF4-FFF2-40B4-BE49-F238E27FC236}">
                <a16:creationId xmlns:a16="http://schemas.microsoft.com/office/drawing/2014/main" id="{1D743DB2-F2F6-4DBB-8500-023D976E6568}"/>
              </a:ext>
            </a:extLst>
          </p:cNvPr>
          <p:cNvSpPr txBox="1"/>
          <p:nvPr/>
        </p:nvSpPr>
        <p:spPr>
          <a:xfrm>
            <a:off x="731569" y="774124"/>
            <a:ext cx="4879861" cy="615553"/>
          </a:xfrm>
          <a:prstGeom prst="rect">
            <a:avLst/>
          </a:prstGeom>
          <a:noFill/>
        </p:spPr>
        <p:txBody>
          <a:bodyPr wrap="none" rtlCol="0">
            <a:spAutoFit/>
          </a:bodyPr>
          <a:lstStyle/>
          <a:p>
            <a:pPr algn="ctr"/>
            <a:r>
              <a:rPr lang="en-US" b="1" dirty="0"/>
              <a:t>AVOID</a:t>
            </a:r>
          </a:p>
          <a:p>
            <a:pPr algn="ctr"/>
            <a:r>
              <a:rPr lang="en-US" sz="1600" b="1" dirty="0"/>
              <a:t>Potential investments to evaluate under 2C scenarios </a:t>
            </a:r>
          </a:p>
        </p:txBody>
      </p:sp>
      <p:sp>
        <p:nvSpPr>
          <p:cNvPr id="11" name="TextBox 10">
            <a:extLst>
              <a:ext uri="{FF2B5EF4-FFF2-40B4-BE49-F238E27FC236}">
                <a16:creationId xmlns:a16="http://schemas.microsoft.com/office/drawing/2014/main" id="{44841DB5-DC01-4DFF-AF0F-ED7F791057BA}"/>
              </a:ext>
            </a:extLst>
          </p:cNvPr>
          <p:cNvSpPr txBox="1"/>
          <p:nvPr/>
        </p:nvSpPr>
        <p:spPr>
          <a:xfrm>
            <a:off x="6192161" y="772583"/>
            <a:ext cx="5785558" cy="615553"/>
          </a:xfrm>
          <a:prstGeom prst="rect">
            <a:avLst/>
          </a:prstGeom>
          <a:noFill/>
        </p:spPr>
        <p:txBody>
          <a:bodyPr wrap="none" rtlCol="0">
            <a:spAutoFit/>
          </a:bodyPr>
          <a:lstStyle/>
          <a:p>
            <a:pPr algn="ctr"/>
            <a:r>
              <a:rPr lang="en-US" b="1" dirty="0"/>
              <a:t>ADAPT PLANNING AND MONITORING</a:t>
            </a:r>
          </a:p>
          <a:p>
            <a:pPr algn="ctr"/>
            <a:r>
              <a:rPr lang="en-US" sz="1600" b="1" dirty="0"/>
              <a:t>Monitor transition risk more systematically across the economy</a:t>
            </a:r>
          </a:p>
        </p:txBody>
      </p:sp>
      <p:pic>
        <p:nvPicPr>
          <p:cNvPr id="3" name="Picture 2">
            <a:extLst>
              <a:ext uri="{FF2B5EF4-FFF2-40B4-BE49-F238E27FC236}">
                <a16:creationId xmlns:a16="http://schemas.microsoft.com/office/drawing/2014/main" id="{8E641C38-5AD8-4663-8099-6211CF36C5FB}"/>
              </a:ext>
            </a:extLst>
          </p:cNvPr>
          <p:cNvPicPr>
            <a:picLocks noChangeAspect="1"/>
          </p:cNvPicPr>
          <p:nvPr/>
        </p:nvPicPr>
        <p:blipFill>
          <a:blip r:embed="rId2"/>
          <a:stretch>
            <a:fillRect/>
          </a:stretch>
        </p:blipFill>
        <p:spPr>
          <a:xfrm>
            <a:off x="6546273" y="1418914"/>
            <a:ext cx="5053604" cy="5129811"/>
          </a:xfrm>
          <a:prstGeom prst="rect">
            <a:avLst/>
          </a:prstGeom>
        </p:spPr>
      </p:pic>
      <p:cxnSp>
        <p:nvCxnSpPr>
          <p:cNvPr id="5" name="Straight Connector 4">
            <a:extLst>
              <a:ext uri="{FF2B5EF4-FFF2-40B4-BE49-F238E27FC236}">
                <a16:creationId xmlns:a16="http://schemas.microsoft.com/office/drawing/2014/main" id="{DEE41CE1-67BC-43DB-B50F-BF43681DD494}"/>
              </a:ext>
            </a:extLst>
          </p:cNvPr>
          <p:cNvCxnSpPr>
            <a:cxnSpLocks/>
          </p:cNvCxnSpPr>
          <p:nvPr/>
        </p:nvCxnSpPr>
        <p:spPr>
          <a:xfrm flipH="1" flipV="1">
            <a:off x="6067498" y="1418914"/>
            <a:ext cx="478774" cy="94328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1F0479B-4F66-4159-AD42-37820E785282}"/>
              </a:ext>
            </a:extLst>
          </p:cNvPr>
          <p:cNvCxnSpPr>
            <a:cxnSpLocks/>
          </p:cNvCxnSpPr>
          <p:nvPr/>
        </p:nvCxnSpPr>
        <p:spPr>
          <a:xfrm flipH="1">
            <a:off x="6067498" y="3429000"/>
            <a:ext cx="478774" cy="311957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45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We are planning to build on and improve the approach in South Africa through our discussions and analysis in other countries</a:t>
            </a:r>
          </a:p>
        </p:txBody>
      </p:sp>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18</a:t>
            </a:fld>
            <a:endParaRPr lang="en-US" dirty="0"/>
          </a:p>
        </p:txBody>
      </p:sp>
      <p:sp>
        <p:nvSpPr>
          <p:cNvPr id="10" name="TextBox 9">
            <a:extLst>
              <a:ext uri="{FF2B5EF4-FFF2-40B4-BE49-F238E27FC236}">
                <a16:creationId xmlns:a16="http://schemas.microsoft.com/office/drawing/2014/main" id="{1D743DB2-F2F6-4DBB-8500-023D976E6568}"/>
              </a:ext>
            </a:extLst>
          </p:cNvPr>
          <p:cNvSpPr txBox="1"/>
          <p:nvPr/>
        </p:nvSpPr>
        <p:spPr>
          <a:xfrm>
            <a:off x="381000" y="774124"/>
            <a:ext cx="5618840" cy="6032421"/>
          </a:xfrm>
          <a:prstGeom prst="rect">
            <a:avLst/>
          </a:prstGeom>
          <a:noFill/>
        </p:spPr>
        <p:txBody>
          <a:bodyPr wrap="square" rtlCol="0">
            <a:spAutoFit/>
          </a:bodyPr>
          <a:lstStyle/>
          <a:p>
            <a:pPr algn="ctr"/>
            <a:r>
              <a:rPr lang="en-US" b="1" dirty="0"/>
              <a:t>LESSONS LEARNED – engage early and widely!</a:t>
            </a:r>
          </a:p>
          <a:p>
            <a:pPr algn="ctr"/>
            <a:endParaRPr lang="en-US" sz="1600" b="1" dirty="0"/>
          </a:p>
          <a:p>
            <a:pPr algn="ctr"/>
            <a:endParaRPr lang="en-US" sz="1600" b="1" dirty="0"/>
          </a:p>
          <a:p>
            <a:r>
              <a:rPr lang="en-US" sz="1600" i="1" dirty="0"/>
              <a:t>1. Building trust and engagement with public institutions from the start increases the chance that the study will add value in the context of existing policy initiatives around climate risk</a:t>
            </a:r>
          </a:p>
          <a:p>
            <a:endParaRPr lang="en-US" sz="1600" i="1" dirty="0"/>
          </a:p>
          <a:p>
            <a:endParaRPr lang="en-US" sz="1600" i="1" dirty="0"/>
          </a:p>
          <a:p>
            <a:r>
              <a:rPr lang="en-US" sz="1600" i="1" dirty="0"/>
              <a:t>2. Partnering with local analytical institutions (where possible) increases the chance that the analysis might be replicated in future in-house</a:t>
            </a:r>
          </a:p>
          <a:p>
            <a:endParaRPr lang="en-US" sz="1600" i="1" dirty="0"/>
          </a:p>
          <a:p>
            <a:endParaRPr lang="en-US" sz="1600" i="1" dirty="0"/>
          </a:p>
          <a:p>
            <a:r>
              <a:rPr lang="en-US" sz="1600" i="1" dirty="0"/>
              <a:t>3. Increasing the focus on solutions as well as diagnosis can improve the political reception</a:t>
            </a:r>
          </a:p>
          <a:p>
            <a:endParaRPr lang="en-US" sz="1600" i="1" dirty="0"/>
          </a:p>
          <a:p>
            <a:endParaRPr lang="en-US" sz="1600" i="1" dirty="0"/>
          </a:p>
          <a:p>
            <a:r>
              <a:rPr lang="en-US" sz="1600" i="1" dirty="0"/>
              <a:t>4. There is significant demand from both private and public sector for the detail that this work provides. It can be just as useful to local government and officials planning a “just transition” in the coal sector as for macroeconomic and fiscal policymakers</a:t>
            </a:r>
          </a:p>
          <a:p>
            <a:endParaRPr lang="en-US" sz="1600" b="1" i="1" dirty="0"/>
          </a:p>
          <a:p>
            <a:r>
              <a:rPr lang="en-US" sz="1600" b="1" dirty="0"/>
              <a:t> </a:t>
            </a:r>
          </a:p>
        </p:txBody>
      </p:sp>
      <p:sp>
        <p:nvSpPr>
          <p:cNvPr id="11" name="TextBox 10">
            <a:extLst>
              <a:ext uri="{FF2B5EF4-FFF2-40B4-BE49-F238E27FC236}">
                <a16:creationId xmlns:a16="http://schemas.microsoft.com/office/drawing/2014/main" id="{44841DB5-DC01-4DFF-AF0F-ED7F791057BA}"/>
              </a:ext>
            </a:extLst>
          </p:cNvPr>
          <p:cNvSpPr txBox="1"/>
          <p:nvPr/>
        </p:nvSpPr>
        <p:spPr>
          <a:xfrm>
            <a:off x="6553200" y="772583"/>
            <a:ext cx="5029200" cy="5386090"/>
          </a:xfrm>
          <a:prstGeom prst="rect">
            <a:avLst/>
          </a:prstGeom>
          <a:noFill/>
        </p:spPr>
        <p:txBody>
          <a:bodyPr wrap="square" rtlCol="0">
            <a:spAutoFit/>
          </a:bodyPr>
          <a:lstStyle/>
          <a:p>
            <a:pPr algn="ctr"/>
            <a:r>
              <a:rPr lang="en-US" b="1" dirty="0"/>
              <a:t>EXTENDING THE PROGRAMME</a:t>
            </a:r>
          </a:p>
          <a:p>
            <a:pPr algn="ctr"/>
            <a:endParaRPr lang="en-US" b="1" dirty="0"/>
          </a:p>
          <a:p>
            <a:pPr algn="ctr"/>
            <a:endParaRPr lang="en-US" b="1" dirty="0"/>
          </a:p>
          <a:p>
            <a:r>
              <a:rPr lang="en-US" sz="1600" i="1" dirty="0"/>
              <a:t>We hope to refine and extend our analysis by conducting similar studies in other countries:</a:t>
            </a:r>
          </a:p>
          <a:p>
            <a:endParaRPr lang="en-US" sz="1600" i="1" dirty="0"/>
          </a:p>
          <a:p>
            <a:endParaRPr lang="en-US" sz="1600" i="1" dirty="0"/>
          </a:p>
          <a:p>
            <a:r>
              <a:rPr lang="en-US" sz="1600" i="1" dirty="0"/>
              <a:t>We are actively designing work in the following countries:</a:t>
            </a:r>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r>
              <a:rPr lang="en-US" sz="1600" i="1" dirty="0"/>
              <a:t>We are also working with the </a:t>
            </a:r>
            <a:r>
              <a:rPr lang="en-US" sz="1600" b="1" i="1" dirty="0"/>
              <a:t>NGFS</a:t>
            </a:r>
            <a:r>
              <a:rPr lang="en-US" sz="1600" i="1" dirty="0"/>
              <a:t>, </a:t>
            </a:r>
            <a:r>
              <a:rPr lang="en-US" sz="1600" b="1" i="1" dirty="0"/>
              <a:t>IDFC </a:t>
            </a:r>
            <a:r>
              <a:rPr lang="en-US" sz="1600" i="1" dirty="0"/>
              <a:t>and the </a:t>
            </a:r>
            <a:r>
              <a:rPr lang="en-US" sz="1600" b="1" i="1" dirty="0"/>
              <a:t>World Bank</a:t>
            </a:r>
            <a:r>
              <a:rPr lang="en-US" sz="1600" i="1" dirty="0"/>
              <a:t> to broaden the adoption of this type of analysis</a:t>
            </a:r>
            <a:endParaRPr lang="en-US" sz="1600" b="1" i="1" dirty="0"/>
          </a:p>
          <a:p>
            <a:endParaRPr lang="en-US" sz="1600" i="1" dirty="0"/>
          </a:p>
          <a:p>
            <a:endParaRPr lang="en-US" dirty="0"/>
          </a:p>
        </p:txBody>
      </p:sp>
      <p:pic>
        <p:nvPicPr>
          <p:cNvPr id="8" name="Picture 7">
            <a:extLst>
              <a:ext uri="{FF2B5EF4-FFF2-40B4-BE49-F238E27FC236}">
                <a16:creationId xmlns:a16="http://schemas.microsoft.com/office/drawing/2014/main" id="{7E8CDBB0-95B9-4807-8401-19E0B94F9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783" y="3026871"/>
            <a:ext cx="947817" cy="630729"/>
          </a:xfrm>
          <a:prstGeom prst="rect">
            <a:avLst/>
          </a:prstGeom>
        </p:spPr>
      </p:pic>
      <p:pic>
        <p:nvPicPr>
          <p:cNvPr id="12" name="Picture 11">
            <a:extLst>
              <a:ext uri="{FF2B5EF4-FFF2-40B4-BE49-F238E27FC236}">
                <a16:creationId xmlns:a16="http://schemas.microsoft.com/office/drawing/2014/main" id="{EF401DAF-2353-4B11-AD4E-A666602AD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386" y="3026872"/>
            <a:ext cx="947814" cy="630728"/>
          </a:xfrm>
          <a:prstGeom prst="rect">
            <a:avLst/>
          </a:prstGeom>
        </p:spPr>
      </p:pic>
      <p:pic>
        <p:nvPicPr>
          <p:cNvPr id="14" name="Picture 13">
            <a:extLst>
              <a:ext uri="{FF2B5EF4-FFF2-40B4-BE49-F238E27FC236}">
                <a16:creationId xmlns:a16="http://schemas.microsoft.com/office/drawing/2014/main" id="{6CF26D1C-2589-48DA-92D2-F43AA0AEA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8586" y="3026871"/>
            <a:ext cx="947817" cy="630729"/>
          </a:xfrm>
          <a:prstGeom prst="rect">
            <a:avLst/>
          </a:prstGeom>
        </p:spPr>
      </p:pic>
      <p:pic>
        <p:nvPicPr>
          <p:cNvPr id="17" name="Picture 16">
            <a:extLst>
              <a:ext uri="{FF2B5EF4-FFF2-40B4-BE49-F238E27FC236}">
                <a16:creationId xmlns:a16="http://schemas.microsoft.com/office/drawing/2014/main" id="{F3BC076E-24FB-4D31-9450-7B4A1C7BE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3984987"/>
            <a:ext cx="947817" cy="630729"/>
          </a:xfrm>
          <a:prstGeom prst="rect">
            <a:avLst/>
          </a:prstGeom>
        </p:spPr>
      </p:pic>
      <p:pic>
        <p:nvPicPr>
          <p:cNvPr id="19" name="Picture 18">
            <a:extLst>
              <a:ext uri="{FF2B5EF4-FFF2-40B4-BE49-F238E27FC236}">
                <a16:creationId xmlns:a16="http://schemas.microsoft.com/office/drawing/2014/main" id="{AEEADBD3-F57E-4D2D-957A-0690882899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0" y="3984987"/>
            <a:ext cx="947817" cy="631053"/>
          </a:xfrm>
          <a:prstGeom prst="rect">
            <a:avLst/>
          </a:prstGeom>
        </p:spPr>
      </p:pic>
      <p:pic>
        <p:nvPicPr>
          <p:cNvPr id="21" name="Picture 20">
            <a:extLst>
              <a:ext uri="{FF2B5EF4-FFF2-40B4-BE49-F238E27FC236}">
                <a16:creationId xmlns:a16="http://schemas.microsoft.com/office/drawing/2014/main" id="{4FBCCE56-DCF9-4AF1-B1E9-BB62A0D8AF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4137" y="3991387"/>
            <a:ext cx="909640" cy="624329"/>
          </a:xfrm>
          <a:prstGeom prst="rect">
            <a:avLst/>
          </a:prstGeom>
        </p:spPr>
      </p:pic>
      <p:pic>
        <p:nvPicPr>
          <p:cNvPr id="23" name="Picture 22">
            <a:extLst>
              <a:ext uri="{FF2B5EF4-FFF2-40B4-BE49-F238E27FC236}">
                <a16:creationId xmlns:a16="http://schemas.microsoft.com/office/drawing/2014/main" id="{45AB1E1A-F74C-4E26-8FEA-BCC0CAA11D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64789" y="3572971"/>
            <a:ext cx="948463" cy="630728"/>
          </a:xfrm>
          <a:prstGeom prst="rect">
            <a:avLst/>
          </a:prstGeom>
        </p:spPr>
      </p:pic>
    </p:spTree>
    <p:extLst>
      <p:ext uri="{BB962C8B-B14F-4D97-AF65-F5344CB8AC3E}">
        <p14:creationId xmlns:p14="http://schemas.microsoft.com/office/powerpoint/2010/main" val="270560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19</a:t>
            </a:fld>
            <a:endParaRPr lang="en-US" dirty="0"/>
          </a:p>
        </p:txBody>
      </p:sp>
      <p:sp>
        <p:nvSpPr>
          <p:cNvPr id="5" name="Rectangle: Rounded Corners 4">
            <a:extLst>
              <a:ext uri="{FF2B5EF4-FFF2-40B4-BE49-F238E27FC236}">
                <a16:creationId xmlns:a16="http://schemas.microsoft.com/office/drawing/2014/main" id="{CED93834-F988-4DD6-9612-F0645A05644F}"/>
              </a:ext>
            </a:extLst>
          </p:cNvPr>
          <p:cNvSpPr/>
          <p:nvPr/>
        </p:nvSpPr>
        <p:spPr>
          <a:xfrm>
            <a:off x="3886200" y="1828800"/>
            <a:ext cx="4267200" cy="2667000"/>
          </a:xfrm>
          <a:prstGeom prst="roundRect">
            <a:avLst/>
          </a:prstGeom>
          <a:solidFill>
            <a:schemeClr val="bg2"/>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marR="0" lvl="0" algn="ctr">
              <a:spcBef>
                <a:spcPts val="0"/>
              </a:spcBef>
              <a:spcAft>
                <a:spcPts val="0"/>
              </a:spcAft>
            </a:pPr>
            <a:r>
              <a:rPr lang="en-US" b="1" dirty="0">
                <a:latin typeface="Candara" panose="020E0502030303020204" pitchFamily="34" charset="0"/>
                <a:ea typeface="Calibri" panose="020F0502020204030204" pitchFamily="34" charset="0"/>
              </a:rPr>
              <a:t>Transition risk analysis in Australia</a:t>
            </a:r>
          </a:p>
        </p:txBody>
      </p:sp>
    </p:spTree>
    <p:extLst>
      <p:ext uri="{BB962C8B-B14F-4D97-AF65-F5344CB8AC3E}">
        <p14:creationId xmlns:p14="http://schemas.microsoft.com/office/powerpoint/2010/main" val="69273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664"/>
          </a:xfrm>
          <a:solidFill>
            <a:srgbClr val="E6E3D2"/>
          </a:solidFill>
        </p:spPr>
        <p:txBody>
          <a:bodyPr>
            <a:noAutofit/>
          </a:bodyPr>
          <a:lstStyle/>
          <a:p>
            <a:pPr marL="57150"/>
            <a:r>
              <a:rPr lang="en-US" sz="2200" i="0" dirty="0">
                <a:latin typeface="Candara" panose="020E0502030303020204" pitchFamily="34" charset="0"/>
              </a:rPr>
              <a:t>About Climate Policy Initiative  </a:t>
            </a:r>
          </a:p>
        </p:txBody>
      </p:sp>
      <p:sp>
        <p:nvSpPr>
          <p:cNvPr id="3" name="Slide Number Placeholder 2">
            <a:extLst>
              <a:ext uri="{FF2B5EF4-FFF2-40B4-BE49-F238E27FC236}">
                <a16:creationId xmlns:a16="http://schemas.microsoft.com/office/drawing/2014/main" id="{7D349D35-D36A-4F4B-9799-30E04B42E842}"/>
              </a:ext>
            </a:extLst>
          </p:cNvPr>
          <p:cNvSpPr>
            <a:spLocks noGrp="1"/>
          </p:cNvSpPr>
          <p:nvPr>
            <p:ph type="sldNum" sz="quarter" idx="4"/>
          </p:nvPr>
        </p:nvSpPr>
        <p:spPr/>
        <p:txBody>
          <a:bodyPr/>
          <a:lstStyle/>
          <a:p>
            <a:fld id="{005ED145-52BD-FC41-B15C-9E02BE74B9C5}" type="slidenum">
              <a:rPr lang="en-US" smtClean="0"/>
              <a:pPr/>
              <a:t>2</a:t>
            </a:fld>
            <a:endParaRPr lang="en-US" dirty="0"/>
          </a:p>
        </p:txBody>
      </p:sp>
      <p:pic>
        <p:nvPicPr>
          <p:cNvPr id="9" name="Picture 8">
            <a:extLst>
              <a:ext uri="{FF2B5EF4-FFF2-40B4-BE49-F238E27FC236}">
                <a16:creationId xmlns:a16="http://schemas.microsoft.com/office/drawing/2014/main" id="{1C189ECA-1A6B-4918-B54F-E89FE2AC4DC5}"/>
              </a:ext>
            </a:extLst>
          </p:cNvPr>
          <p:cNvPicPr>
            <a:picLocks noChangeAspect="1"/>
          </p:cNvPicPr>
          <p:nvPr/>
        </p:nvPicPr>
        <p:blipFill>
          <a:blip r:embed="rId2"/>
          <a:stretch>
            <a:fillRect/>
          </a:stretch>
        </p:blipFill>
        <p:spPr>
          <a:xfrm>
            <a:off x="414169" y="2086381"/>
            <a:ext cx="5867400" cy="3762721"/>
          </a:xfrm>
          <a:prstGeom prst="rect">
            <a:avLst/>
          </a:prstGeom>
          <a:ln>
            <a:solidFill>
              <a:schemeClr val="tx1"/>
            </a:solidFill>
          </a:ln>
        </p:spPr>
      </p:pic>
      <p:pic>
        <p:nvPicPr>
          <p:cNvPr id="1026" name="Picture 2" descr="Logos of CPI partners">
            <a:extLst>
              <a:ext uri="{FF2B5EF4-FFF2-40B4-BE49-F238E27FC236}">
                <a16:creationId xmlns:a16="http://schemas.microsoft.com/office/drawing/2014/main" id="{4526D64D-ECA0-4E92-B6CE-29653D8F22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38600"/>
            <a:ext cx="5143500" cy="2482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gos of CPI funders">
            <a:extLst>
              <a:ext uri="{FF2B5EF4-FFF2-40B4-BE49-F238E27FC236}">
                <a16:creationId xmlns:a16="http://schemas.microsoft.com/office/drawing/2014/main" id="{24671108-F6CD-466D-AC24-9513E410C6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227492"/>
            <a:ext cx="5143500" cy="2482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99EA4E-542A-481A-9AF7-FC3C67E5FB92}"/>
              </a:ext>
            </a:extLst>
          </p:cNvPr>
          <p:cNvSpPr txBox="1"/>
          <p:nvPr/>
        </p:nvSpPr>
        <p:spPr>
          <a:xfrm>
            <a:off x="8547938" y="858160"/>
            <a:ext cx="1763624" cy="369332"/>
          </a:xfrm>
          <a:prstGeom prst="rect">
            <a:avLst/>
          </a:prstGeom>
          <a:noFill/>
        </p:spPr>
        <p:txBody>
          <a:bodyPr wrap="none" rtlCol="0">
            <a:spAutoFit/>
          </a:bodyPr>
          <a:lstStyle/>
          <a:p>
            <a:r>
              <a:rPr lang="en-US" b="1" dirty="0"/>
              <a:t>Sample Funders</a:t>
            </a:r>
          </a:p>
        </p:txBody>
      </p:sp>
      <p:sp>
        <p:nvSpPr>
          <p:cNvPr id="11" name="TextBox 10">
            <a:extLst>
              <a:ext uri="{FF2B5EF4-FFF2-40B4-BE49-F238E27FC236}">
                <a16:creationId xmlns:a16="http://schemas.microsoft.com/office/drawing/2014/main" id="{E758F33B-310C-40DD-8729-973885E5F1A4}"/>
              </a:ext>
            </a:extLst>
          </p:cNvPr>
          <p:cNvSpPr txBox="1"/>
          <p:nvPr/>
        </p:nvSpPr>
        <p:spPr>
          <a:xfrm>
            <a:off x="8547938" y="3678214"/>
            <a:ext cx="1811714" cy="369332"/>
          </a:xfrm>
          <a:prstGeom prst="rect">
            <a:avLst/>
          </a:prstGeom>
          <a:noFill/>
        </p:spPr>
        <p:txBody>
          <a:bodyPr wrap="none" rtlCol="0">
            <a:spAutoFit/>
          </a:bodyPr>
          <a:lstStyle/>
          <a:p>
            <a:r>
              <a:rPr lang="en-US" b="1" dirty="0"/>
              <a:t>Sample Partners</a:t>
            </a:r>
          </a:p>
        </p:txBody>
      </p:sp>
      <p:sp>
        <p:nvSpPr>
          <p:cNvPr id="5" name="TextBox 4">
            <a:extLst>
              <a:ext uri="{FF2B5EF4-FFF2-40B4-BE49-F238E27FC236}">
                <a16:creationId xmlns:a16="http://schemas.microsoft.com/office/drawing/2014/main" id="{752B4C51-EC28-475F-A1D4-D841A27FCD15}"/>
              </a:ext>
            </a:extLst>
          </p:cNvPr>
          <p:cNvSpPr txBox="1"/>
          <p:nvPr/>
        </p:nvSpPr>
        <p:spPr>
          <a:xfrm>
            <a:off x="381000" y="939969"/>
            <a:ext cx="3177473" cy="400110"/>
          </a:xfrm>
          <a:prstGeom prst="rect">
            <a:avLst/>
          </a:prstGeom>
          <a:noFill/>
        </p:spPr>
        <p:txBody>
          <a:bodyPr wrap="none" rtlCol="0">
            <a:spAutoFit/>
          </a:bodyPr>
          <a:lstStyle/>
          <a:p>
            <a:r>
              <a:rPr lang="en-US" sz="2000" b="1" dirty="0"/>
              <a:t>Think tank founded in 2009</a:t>
            </a:r>
          </a:p>
        </p:txBody>
      </p:sp>
      <p:sp>
        <p:nvSpPr>
          <p:cNvPr id="13" name="TextBox 12">
            <a:extLst>
              <a:ext uri="{FF2B5EF4-FFF2-40B4-BE49-F238E27FC236}">
                <a16:creationId xmlns:a16="http://schemas.microsoft.com/office/drawing/2014/main" id="{2A89D4E2-4094-476B-92FE-B1EB2AC6B530}"/>
              </a:ext>
            </a:extLst>
          </p:cNvPr>
          <p:cNvSpPr txBox="1"/>
          <p:nvPr/>
        </p:nvSpPr>
        <p:spPr>
          <a:xfrm>
            <a:off x="381000" y="1411069"/>
            <a:ext cx="6172200" cy="707886"/>
          </a:xfrm>
          <a:prstGeom prst="rect">
            <a:avLst/>
          </a:prstGeom>
          <a:noFill/>
        </p:spPr>
        <p:txBody>
          <a:bodyPr wrap="square" rtlCol="0">
            <a:spAutoFit/>
          </a:bodyPr>
          <a:lstStyle/>
          <a:p>
            <a:r>
              <a:rPr lang="en-US" sz="2000" b="1" dirty="0"/>
              <a:t>80+ Analysts in 6 offices, with engagements in dozens of countries</a:t>
            </a:r>
          </a:p>
        </p:txBody>
      </p:sp>
      <p:sp>
        <p:nvSpPr>
          <p:cNvPr id="10" name="TextBox 9">
            <a:extLst>
              <a:ext uri="{FF2B5EF4-FFF2-40B4-BE49-F238E27FC236}">
                <a16:creationId xmlns:a16="http://schemas.microsoft.com/office/drawing/2014/main" id="{1FC333A2-5ED0-484C-AEC8-689FC3D6369A}"/>
              </a:ext>
            </a:extLst>
          </p:cNvPr>
          <p:cNvSpPr txBox="1"/>
          <p:nvPr/>
        </p:nvSpPr>
        <p:spPr>
          <a:xfrm>
            <a:off x="431202" y="2086381"/>
            <a:ext cx="1957587" cy="369332"/>
          </a:xfrm>
          <a:prstGeom prst="rect">
            <a:avLst/>
          </a:prstGeom>
          <a:noFill/>
        </p:spPr>
        <p:txBody>
          <a:bodyPr wrap="none" rtlCol="0">
            <a:spAutoFit/>
          </a:bodyPr>
          <a:lstStyle/>
          <a:p>
            <a:r>
              <a:rPr lang="en-US" b="1" dirty="0"/>
              <a:t>CPI Global Offices</a:t>
            </a:r>
          </a:p>
        </p:txBody>
      </p:sp>
      <p:sp>
        <p:nvSpPr>
          <p:cNvPr id="15" name="TextBox 14">
            <a:extLst>
              <a:ext uri="{FF2B5EF4-FFF2-40B4-BE49-F238E27FC236}">
                <a16:creationId xmlns:a16="http://schemas.microsoft.com/office/drawing/2014/main" id="{4AFB2F59-ABEA-430E-AA49-E1DD7AA2F1A3}"/>
              </a:ext>
            </a:extLst>
          </p:cNvPr>
          <p:cNvSpPr txBox="1"/>
          <p:nvPr/>
        </p:nvSpPr>
        <p:spPr>
          <a:xfrm>
            <a:off x="414167" y="5936534"/>
            <a:ext cx="5867401" cy="707886"/>
          </a:xfrm>
          <a:prstGeom prst="rect">
            <a:avLst/>
          </a:prstGeom>
          <a:solidFill>
            <a:schemeClr val="accent1">
              <a:lumMod val="40000"/>
              <a:lumOff val="60000"/>
            </a:schemeClr>
          </a:solidFill>
        </p:spPr>
        <p:txBody>
          <a:bodyPr wrap="square" rtlCol="0">
            <a:spAutoFit/>
          </a:bodyPr>
          <a:lstStyle/>
          <a:p>
            <a:r>
              <a:rPr lang="en-US" sz="2000" b="1" dirty="0"/>
              <a:t>Three practices: Climate Finance, Land Use, and Energy Finance</a:t>
            </a:r>
          </a:p>
        </p:txBody>
      </p:sp>
    </p:spTree>
    <p:extLst>
      <p:ext uri="{BB962C8B-B14F-4D97-AF65-F5344CB8AC3E}">
        <p14:creationId xmlns:p14="http://schemas.microsoft.com/office/powerpoint/2010/main" val="372478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6BA65-F9CA-4E9F-B064-FB7C583401F0}"/>
              </a:ext>
            </a:extLst>
          </p:cNvPr>
          <p:cNvSpPr>
            <a:spLocks noGrp="1"/>
          </p:cNvSpPr>
          <p:nvPr>
            <p:ph type="sldNum" sz="quarter" idx="4"/>
          </p:nvPr>
        </p:nvSpPr>
        <p:spPr/>
        <p:txBody>
          <a:bodyPr/>
          <a:lstStyle/>
          <a:p>
            <a:fld id="{005ED145-52BD-FC41-B15C-9E02BE74B9C5}" type="slidenum">
              <a:rPr lang="en-US" smtClean="0"/>
              <a:pPr/>
              <a:t>20</a:t>
            </a:fld>
            <a:endParaRPr lang="en-US"/>
          </a:p>
        </p:txBody>
      </p:sp>
      <p:graphicFrame>
        <p:nvGraphicFramePr>
          <p:cNvPr id="5" name="Chart 4">
            <a:extLst>
              <a:ext uri="{FF2B5EF4-FFF2-40B4-BE49-F238E27FC236}">
                <a16:creationId xmlns:a16="http://schemas.microsoft.com/office/drawing/2014/main" id="{7977F0B5-07DA-4EBC-A3D5-C2BCA72A1A13}"/>
              </a:ext>
            </a:extLst>
          </p:cNvPr>
          <p:cNvGraphicFramePr>
            <a:graphicFrameLocks/>
          </p:cNvGraphicFramePr>
          <p:nvPr>
            <p:extLst>
              <p:ext uri="{D42A27DB-BD31-4B8C-83A1-F6EECF244321}">
                <p14:modId xmlns:p14="http://schemas.microsoft.com/office/powerpoint/2010/main" val="4071940869"/>
              </p:ext>
            </p:extLst>
          </p:nvPr>
        </p:nvGraphicFramePr>
        <p:xfrm>
          <a:off x="1682632" y="1092658"/>
          <a:ext cx="8229599" cy="50128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0C9390F-2208-4EFA-B328-F78820F9716F}"/>
              </a:ext>
            </a:extLst>
          </p:cNvPr>
          <p:cNvSpPr/>
          <p:nvPr/>
        </p:nvSpPr>
        <p:spPr>
          <a:xfrm>
            <a:off x="5841571" y="2744146"/>
            <a:ext cx="1822273" cy="646331"/>
          </a:xfrm>
          <a:prstGeom prst="rect">
            <a:avLst/>
          </a:prstGeom>
        </p:spPr>
        <p:txBody>
          <a:bodyPr wrap="square">
            <a:spAutoFit/>
          </a:bodyPr>
          <a:lstStyle/>
          <a:p>
            <a:pPr algn="ctr"/>
            <a:r>
              <a:rPr lang="en-US" dirty="0">
                <a:solidFill>
                  <a:schemeClr val="tx1">
                    <a:lumMod val="75000"/>
                    <a:lumOff val="25000"/>
                  </a:schemeClr>
                </a:solidFill>
                <a:latin typeface="Candara" panose="020E0502030303020204" pitchFamily="34" charset="0"/>
              </a:rPr>
              <a:t>Emissions from Fuel exports*</a:t>
            </a:r>
            <a:endParaRPr lang="en-GB" dirty="0">
              <a:solidFill>
                <a:schemeClr val="tx1">
                  <a:lumMod val="75000"/>
                  <a:lumOff val="25000"/>
                </a:schemeClr>
              </a:solidFill>
              <a:latin typeface="Candara" panose="020E0502030303020204" pitchFamily="34" charset="0"/>
            </a:endParaRPr>
          </a:p>
        </p:txBody>
      </p:sp>
      <p:sp>
        <p:nvSpPr>
          <p:cNvPr id="7" name="TextBox 1">
            <a:extLst>
              <a:ext uri="{FF2B5EF4-FFF2-40B4-BE49-F238E27FC236}">
                <a16:creationId xmlns:a16="http://schemas.microsoft.com/office/drawing/2014/main" id="{C0AB0A47-0FF7-44FB-8E76-61E5CF49B1E2}"/>
              </a:ext>
            </a:extLst>
          </p:cNvPr>
          <p:cNvSpPr txBox="1"/>
          <p:nvPr/>
        </p:nvSpPr>
        <p:spPr>
          <a:xfrm>
            <a:off x="7032675" y="4888388"/>
            <a:ext cx="1799999"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t>Industrial energy use</a:t>
            </a:r>
          </a:p>
        </p:txBody>
      </p:sp>
      <p:sp>
        <p:nvSpPr>
          <p:cNvPr id="8" name="TextBox 1">
            <a:extLst>
              <a:ext uri="{FF2B5EF4-FFF2-40B4-BE49-F238E27FC236}">
                <a16:creationId xmlns:a16="http://schemas.microsoft.com/office/drawing/2014/main" id="{1AB7E238-85E0-4916-A6EF-687C224688B2}"/>
              </a:ext>
            </a:extLst>
          </p:cNvPr>
          <p:cNvSpPr txBox="1"/>
          <p:nvPr/>
        </p:nvSpPr>
        <p:spPr>
          <a:xfrm>
            <a:off x="5210402" y="5094724"/>
            <a:ext cx="1796955" cy="3484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dirty="0"/>
              <a:t>Industrial process</a:t>
            </a:r>
          </a:p>
        </p:txBody>
      </p:sp>
      <p:sp>
        <p:nvSpPr>
          <p:cNvPr id="9" name="TextBox 1">
            <a:extLst>
              <a:ext uri="{FF2B5EF4-FFF2-40B4-BE49-F238E27FC236}">
                <a16:creationId xmlns:a16="http://schemas.microsoft.com/office/drawing/2014/main" id="{FACE6567-EEE6-422B-8F13-0BC07551D16B}"/>
              </a:ext>
            </a:extLst>
          </p:cNvPr>
          <p:cNvSpPr txBox="1"/>
          <p:nvPr/>
        </p:nvSpPr>
        <p:spPr>
          <a:xfrm>
            <a:off x="4859333" y="5367003"/>
            <a:ext cx="1799999"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1" dirty="0"/>
              <a:t>Waste</a:t>
            </a:r>
          </a:p>
        </p:txBody>
      </p:sp>
      <p:sp>
        <p:nvSpPr>
          <p:cNvPr id="10" name="TextBox 1">
            <a:extLst>
              <a:ext uri="{FF2B5EF4-FFF2-40B4-BE49-F238E27FC236}">
                <a16:creationId xmlns:a16="http://schemas.microsoft.com/office/drawing/2014/main" id="{E2D79BF4-7C23-452E-92C3-C11198F510AC}"/>
              </a:ext>
            </a:extLst>
          </p:cNvPr>
          <p:cNvSpPr txBox="1"/>
          <p:nvPr/>
        </p:nvSpPr>
        <p:spPr>
          <a:xfrm>
            <a:off x="5858101" y="5496959"/>
            <a:ext cx="1799999"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solidFill>
                  <a:schemeClr val="bg1"/>
                </a:solidFill>
              </a:rPr>
              <a:t>Other</a:t>
            </a:r>
            <a:endParaRPr lang="en-GB" sz="1400" dirty="0">
              <a:solidFill>
                <a:schemeClr val="bg1"/>
              </a:solidFill>
            </a:endParaRPr>
          </a:p>
        </p:txBody>
      </p:sp>
      <p:sp>
        <p:nvSpPr>
          <p:cNvPr id="14" name="TextBox 1">
            <a:extLst>
              <a:ext uri="{FF2B5EF4-FFF2-40B4-BE49-F238E27FC236}">
                <a16:creationId xmlns:a16="http://schemas.microsoft.com/office/drawing/2014/main" id="{69A2BD4A-56C6-4AC8-AAB2-F87099DFE071}"/>
              </a:ext>
            </a:extLst>
          </p:cNvPr>
          <p:cNvSpPr txBox="1"/>
          <p:nvPr/>
        </p:nvSpPr>
        <p:spPr>
          <a:xfrm>
            <a:off x="6121538" y="4691801"/>
            <a:ext cx="1799999"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t>Transport</a:t>
            </a:r>
          </a:p>
        </p:txBody>
      </p:sp>
      <p:cxnSp>
        <p:nvCxnSpPr>
          <p:cNvPr id="15" name="Straight Arrow Connector 14">
            <a:extLst>
              <a:ext uri="{FF2B5EF4-FFF2-40B4-BE49-F238E27FC236}">
                <a16:creationId xmlns:a16="http://schemas.microsoft.com/office/drawing/2014/main" id="{5B2DF6E2-FE3D-402B-8A15-19D7C189D3E4}"/>
              </a:ext>
            </a:extLst>
          </p:cNvPr>
          <p:cNvCxnSpPr>
            <a:cxnSpLocks/>
          </p:cNvCxnSpPr>
          <p:nvPr/>
        </p:nvCxnSpPr>
        <p:spPr>
          <a:xfrm flipH="1">
            <a:off x="7239000" y="3741609"/>
            <a:ext cx="168438" cy="307241"/>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16" name="TextBox 1">
            <a:extLst>
              <a:ext uri="{FF2B5EF4-FFF2-40B4-BE49-F238E27FC236}">
                <a16:creationId xmlns:a16="http://schemas.microsoft.com/office/drawing/2014/main" id="{E222572A-C56D-44DC-B250-3F66AE121984}"/>
              </a:ext>
            </a:extLst>
          </p:cNvPr>
          <p:cNvSpPr txBox="1"/>
          <p:nvPr/>
        </p:nvSpPr>
        <p:spPr>
          <a:xfrm>
            <a:off x="7010401" y="3461571"/>
            <a:ext cx="1822273" cy="319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dirty="0"/>
              <a:t>Land use, land use change and Forestry (LULUCF)</a:t>
            </a:r>
          </a:p>
        </p:txBody>
      </p:sp>
      <p:cxnSp>
        <p:nvCxnSpPr>
          <p:cNvPr id="18" name="Straight Arrow Connector 17">
            <a:extLst>
              <a:ext uri="{FF2B5EF4-FFF2-40B4-BE49-F238E27FC236}">
                <a16:creationId xmlns:a16="http://schemas.microsoft.com/office/drawing/2014/main" id="{E3E5C7AB-B9C9-4DEA-A3E8-294E1D0A6445}"/>
              </a:ext>
            </a:extLst>
          </p:cNvPr>
          <p:cNvCxnSpPr>
            <a:cxnSpLocks/>
          </p:cNvCxnSpPr>
          <p:nvPr/>
        </p:nvCxnSpPr>
        <p:spPr>
          <a:xfrm flipV="1">
            <a:off x="6072301" y="4984612"/>
            <a:ext cx="76200" cy="88295"/>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20" name="TextBox 1">
            <a:extLst>
              <a:ext uri="{FF2B5EF4-FFF2-40B4-BE49-F238E27FC236}">
                <a16:creationId xmlns:a16="http://schemas.microsoft.com/office/drawing/2014/main" id="{6771041C-6F45-457D-8913-99AF74ED5AD3}"/>
              </a:ext>
            </a:extLst>
          </p:cNvPr>
          <p:cNvSpPr txBox="1"/>
          <p:nvPr/>
        </p:nvSpPr>
        <p:spPr>
          <a:xfrm>
            <a:off x="5759333" y="4350150"/>
            <a:ext cx="1799999"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t>Electricity generation</a:t>
            </a:r>
          </a:p>
        </p:txBody>
      </p:sp>
      <p:sp>
        <p:nvSpPr>
          <p:cNvPr id="23" name="Rectangle 22">
            <a:extLst>
              <a:ext uri="{FF2B5EF4-FFF2-40B4-BE49-F238E27FC236}">
                <a16:creationId xmlns:a16="http://schemas.microsoft.com/office/drawing/2014/main" id="{B5CF8F0C-7A48-4F27-B2E2-C6907E605E81}"/>
              </a:ext>
            </a:extLst>
          </p:cNvPr>
          <p:cNvSpPr/>
          <p:nvPr/>
        </p:nvSpPr>
        <p:spPr>
          <a:xfrm>
            <a:off x="996832" y="1092658"/>
            <a:ext cx="685800" cy="60016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GB" sz="1100" b="1" dirty="0"/>
              <a:t>MtCO</a:t>
            </a:r>
            <a:r>
              <a:rPr lang="en-GB" sz="1100" b="1" baseline="-25000" dirty="0"/>
              <a:t>2e</a:t>
            </a:r>
          </a:p>
          <a:p>
            <a:pPr algn="ctr">
              <a:defRPr sz="1000" b="0" i="0" u="none" strike="noStrike" kern="1200" baseline="0">
                <a:solidFill>
                  <a:prstClr val="black">
                    <a:lumMod val="65000"/>
                    <a:lumOff val="35000"/>
                  </a:prstClr>
                </a:solidFill>
                <a:latin typeface="+mn-lt"/>
                <a:ea typeface="+mn-ea"/>
                <a:cs typeface="+mn-cs"/>
              </a:defRPr>
            </a:pPr>
            <a:r>
              <a:rPr lang="en-GB" sz="1100" b="1" dirty="0"/>
              <a:t>per </a:t>
            </a:r>
          </a:p>
          <a:p>
            <a:pPr algn="ctr">
              <a:defRPr sz="1000" b="0" i="0" u="none" strike="noStrike" kern="1200" baseline="0">
                <a:solidFill>
                  <a:prstClr val="black">
                    <a:lumMod val="65000"/>
                    <a:lumOff val="35000"/>
                  </a:prstClr>
                </a:solidFill>
                <a:latin typeface="+mn-lt"/>
                <a:ea typeface="+mn-ea"/>
                <a:cs typeface="+mn-cs"/>
              </a:defRPr>
            </a:pPr>
            <a:r>
              <a:rPr lang="en-GB" sz="1100" b="1" dirty="0"/>
              <a:t>annum</a:t>
            </a:r>
            <a:endParaRPr lang="en-US" sz="1100" b="1" dirty="0"/>
          </a:p>
        </p:txBody>
      </p:sp>
      <p:sp>
        <p:nvSpPr>
          <p:cNvPr id="13" name="Title 12">
            <a:extLst>
              <a:ext uri="{FF2B5EF4-FFF2-40B4-BE49-F238E27FC236}">
                <a16:creationId xmlns:a16="http://schemas.microsoft.com/office/drawing/2014/main" id="{86C34C9D-19F8-4155-A182-06C882523C15}"/>
              </a:ext>
            </a:extLst>
          </p:cNvPr>
          <p:cNvSpPr>
            <a:spLocks noGrp="1"/>
          </p:cNvSpPr>
          <p:nvPr>
            <p:ph type="title"/>
          </p:nvPr>
        </p:nvSpPr>
        <p:spPr/>
        <p:txBody>
          <a:bodyPr/>
          <a:lstStyle/>
          <a:p>
            <a:endParaRPr lang="en-GB"/>
          </a:p>
        </p:txBody>
      </p:sp>
      <p:sp>
        <p:nvSpPr>
          <p:cNvPr id="25" name="Title 1">
            <a:extLst>
              <a:ext uri="{FF2B5EF4-FFF2-40B4-BE49-F238E27FC236}">
                <a16:creationId xmlns:a16="http://schemas.microsoft.com/office/drawing/2014/main" id="{8C3C6D09-9593-4761-9651-A1C9F815D624}"/>
              </a:ext>
            </a:extLst>
          </p:cNvPr>
          <p:cNvSpPr txBox="1">
            <a:spLocks/>
          </p:cNvSpPr>
          <p:nvPr/>
        </p:nvSpPr>
        <p:spPr>
          <a:xfrm>
            <a:off x="1" y="0"/>
            <a:ext cx="12190412"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Australia’s emissions footprint outside of the country is larger than its domestic emissions, meaning a significant proportion of its transition risk is outside of its control</a:t>
            </a:r>
          </a:p>
        </p:txBody>
      </p:sp>
      <p:sp>
        <p:nvSpPr>
          <p:cNvPr id="26" name="TextBox 1">
            <a:extLst>
              <a:ext uri="{FF2B5EF4-FFF2-40B4-BE49-F238E27FC236}">
                <a16:creationId xmlns:a16="http://schemas.microsoft.com/office/drawing/2014/main" id="{B458B5A6-8BA2-4E68-9E48-2257ADE67C1B}"/>
              </a:ext>
            </a:extLst>
          </p:cNvPr>
          <p:cNvSpPr txBox="1"/>
          <p:nvPr/>
        </p:nvSpPr>
        <p:spPr>
          <a:xfrm>
            <a:off x="6963001" y="5257800"/>
            <a:ext cx="1799999"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1" dirty="0"/>
              <a:t>Agriculture</a:t>
            </a:r>
          </a:p>
        </p:txBody>
      </p:sp>
    </p:spTree>
    <p:extLst>
      <p:ext uri="{BB962C8B-B14F-4D97-AF65-F5344CB8AC3E}">
        <p14:creationId xmlns:p14="http://schemas.microsoft.com/office/powerpoint/2010/main" val="175345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5ED867-98E7-4E2F-8504-680D1CF9B8EB}"/>
              </a:ext>
            </a:extLst>
          </p:cNvPr>
          <p:cNvPicPr>
            <a:picLocks noGrp="1" noChangeAspect="1"/>
          </p:cNvPicPr>
          <p:nvPr>
            <p:ph idx="1"/>
          </p:nvPr>
        </p:nvPicPr>
        <p:blipFill>
          <a:blip r:embed="rId2"/>
          <a:stretch>
            <a:fillRect/>
          </a:stretch>
        </p:blipFill>
        <p:spPr>
          <a:xfrm>
            <a:off x="1143000" y="1600200"/>
            <a:ext cx="9575800" cy="3314307"/>
          </a:xfrm>
          <a:prstGeom prst="rect">
            <a:avLst/>
          </a:prstGeom>
        </p:spPr>
      </p:pic>
      <p:sp>
        <p:nvSpPr>
          <p:cNvPr id="3" name="Slide Number Placeholder 2">
            <a:extLst>
              <a:ext uri="{FF2B5EF4-FFF2-40B4-BE49-F238E27FC236}">
                <a16:creationId xmlns:a16="http://schemas.microsoft.com/office/drawing/2014/main" id="{092E62CF-A566-44CA-9F5B-6B857CA9042D}"/>
              </a:ext>
            </a:extLst>
          </p:cNvPr>
          <p:cNvSpPr>
            <a:spLocks noGrp="1"/>
          </p:cNvSpPr>
          <p:nvPr>
            <p:ph type="sldNum" sz="quarter" idx="4"/>
          </p:nvPr>
        </p:nvSpPr>
        <p:spPr/>
        <p:txBody>
          <a:bodyPr/>
          <a:lstStyle/>
          <a:p>
            <a:fld id="{005ED145-52BD-FC41-B15C-9E02BE74B9C5}" type="slidenum">
              <a:rPr lang="en-US" smtClean="0"/>
              <a:pPr/>
              <a:t>21</a:t>
            </a:fld>
            <a:endParaRPr lang="en-US" dirty="0"/>
          </a:p>
        </p:txBody>
      </p:sp>
      <p:sp>
        <p:nvSpPr>
          <p:cNvPr id="6" name="Title 5">
            <a:extLst>
              <a:ext uri="{FF2B5EF4-FFF2-40B4-BE49-F238E27FC236}">
                <a16:creationId xmlns:a16="http://schemas.microsoft.com/office/drawing/2014/main" id="{1E8BD419-5127-4008-B889-9870738BB5B9}"/>
              </a:ext>
            </a:extLst>
          </p:cNvPr>
          <p:cNvSpPr>
            <a:spLocks noGrp="1"/>
          </p:cNvSpPr>
          <p:nvPr>
            <p:ph type="title"/>
          </p:nvPr>
        </p:nvSpPr>
        <p:spPr/>
        <p:txBody>
          <a:bodyPr/>
          <a:lstStyle/>
          <a:p>
            <a:endParaRPr lang="en-GB"/>
          </a:p>
        </p:txBody>
      </p:sp>
      <p:sp>
        <p:nvSpPr>
          <p:cNvPr id="7" name="Title 1">
            <a:extLst>
              <a:ext uri="{FF2B5EF4-FFF2-40B4-BE49-F238E27FC236}">
                <a16:creationId xmlns:a16="http://schemas.microsoft.com/office/drawing/2014/main" id="{7A1C2B5F-FAC5-4960-BC68-63BF354F50BC}"/>
              </a:ext>
            </a:extLst>
          </p:cNvPr>
          <p:cNvSpPr txBox="1">
            <a:spLocks/>
          </p:cNvSpPr>
          <p:nvPr/>
        </p:nvSpPr>
        <p:spPr>
          <a:xfrm>
            <a:off x="1" y="0"/>
            <a:ext cx="12190412"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Mining’s share of Australian GDP is only in single figures but transition risk exposed commodities make up half of Australia’s exports </a:t>
            </a:r>
          </a:p>
        </p:txBody>
      </p:sp>
      <p:sp>
        <p:nvSpPr>
          <p:cNvPr id="8" name="Oval 7">
            <a:extLst>
              <a:ext uri="{FF2B5EF4-FFF2-40B4-BE49-F238E27FC236}">
                <a16:creationId xmlns:a16="http://schemas.microsoft.com/office/drawing/2014/main" id="{AA3B2EC6-FD6C-4637-BD00-25A9803ADAB1}"/>
              </a:ext>
            </a:extLst>
          </p:cNvPr>
          <p:cNvSpPr/>
          <p:nvPr/>
        </p:nvSpPr>
        <p:spPr>
          <a:xfrm>
            <a:off x="2209800" y="1143000"/>
            <a:ext cx="5029200" cy="3505200"/>
          </a:xfrm>
          <a:prstGeom prst="ellipse">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2CD2B3DC-6183-4FFD-AB62-C635443A3CBC}"/>
              </a:ext>
            </a:extLst>
          </p:cNvPr>
          <p:cNvCxnSpPr>
            <a:cxnSpLocks/>
          </p:cNvCxnSpPr>
          <p:nvPr/>
        </p:nvCxnSpPr>
        <p:spPr>
          <a:xfrm>
            <a:off x="5715000" y="4495800"/>
            <a:ext cx="1803400" cy="85322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C6562FF-9D5E-43B0-9D5E-104728868D60}"/>
              </a:ext>
            </a:extLst>
          </p:cNvPr>
          <p:cNvSpPr txBox="1"/>
          <p:nvPr/>
        </p:nvSpPr>
        <p:spPr>
          <a:xfrm>
            <a:off x="7620000" y="5225464"/>
            <a:ext cx="2286000" cy="954107"/>
          </a:xfrm>
          <a:prstGeom prst="rect">
            <a:avLst/>
          </a:prstGeom>
          <a:noFill/>
        </p:spPr>
        <p:txBody>
          <a:bodyPr wrap="square" rtlCol="0">
            <a:spAutoFit/>
          </a:bodyPr>
          <a:lstStyle/>
          <a:p>
            <a:r>
              <a:rPr lang="en-GB" sz="1400" dirty="0"/>
              <a:t>Thermal coal, metallurgical coal, natural gas and iron ore all face potentially material transition risk</a:t>
            </a:r>
          </a:p>
        </p:txBody>
      </p:sp>
    </p:spTree>
    <p:extLst>
      <p:ext uri="{BB962C8B-B14F-4D97-AF65-F5344CB8AC3E}">
        <p14:creationId xmlns:p14="http://schemas.microsoft.com/office/powerpoint/2010/main" val="93943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2E62CF-A566-44CA-9F5B-6B857CA9042D}"/>
              </a:ext>
            </a:extLst>
          </p:cNvPr>
          <p:cNvSpPr>
            <a:spLocks noGrp="1"/>
          </p:cNvSpPr>
          <p:nvPr>
            <p:ph type="sldNum" sz="quarter" idx="4"/>
          </p:nvPr>
        </p:nvSpPr>
        <p:spPr/>
        <p:txBody>
          <a:bodyPr/>
          <a:lstStyle/>
          <a:p>
            <a:fld id="{005ED145-52BD-FC41-B15C-9E02BE74B9C5}" type="slidenum">
              <a:rPr lang="en-US" smtClean="0"/>
              <a:pPr/>
              <a:t>22</a:t>
            </a:fld>
            <a:endParaRPr lang="en-US" dirty="0"/>
          </a:p>
        </p:txBody>
      </p:sp>
      <p:sp>
        <p:nvSpPr>
          <p:cNvPr id="6" name="Title 5">
            <a:extLst>
              <a:ext uri="{FF2B5EF4-FFF2-40B4-BE49-F238E27FC236}">
                <a16:creationId xmlns:a16="http://schemas.microsoft.com/office/drawing/2014/main" id="{1E8BD419-5127-4008-B889-9870738BB5B9}"/>
              </a:ext>
            </a:extLst>
          </p:cNvPr>
          <p:cNvSpPr>
            <a:spLocks noGrp="1"/>
          </p:cNvSpPr>
          <p:nvPr>
            <p:ph type="title"/>
          </p:nvPr>
        </p:nvSpPr>
        <p:spPr/>
        <p:txBody>
          <a:bodyPr/>
          <a:lstStyle/>
          <a:p>
            <a:endParaRPr lang="en-GB"/>
          </a:p>
        </p:txBody>
      </p:sp>
      <p:sp>
        <p:nvSpPr>
          <p:cNvPr id="7" name="Title 1">
            <a:extLst>
              <a:ext uri="{FF2B5EF4-FFF2-40B4-BE49-F238E27FC236}">
                <a16:creationId xmlns:a16="http://schemas.microsoft.com/office/drawing/2014/main" id="{7A1C2B5F-FAC5-4960-BC68-63BF354F50BC}"/>
              </a:ext>
            </a:extLst>
          </p:cNvPr>
          <p:cNvSpPr txBox="1">
            <a:spLocks/>
          </p:cNvSpPr>
          <p:nvPr/>
        </p:nvSpPr>
        <p:spPr>
          <a:xfrm>
            <a:off x="1" y="0"/>
            <a:ext cx="12190412" cy="775664"/>
          </a:xfrm>
          <a:prstGeom prst="rect">
            <a:avLst/>
          </a:prstGeom>
          <a:solidFill>
            <a:schemeClr val="bg2">
              <a:lumMod val="90000"/>
            </a:schemeClr>
          </a:solidFill>
        </p:spPr>
        <p:txBody>
          <a:bodyPr vert="horz" lIns="91440" tIns="45720" rIns="91440" bIns="45720" rtlCol="0" anchor="ctr" anchorCtr="0">
            <a:noAutofit/>
          </a:bodyPr>
          <a:lstStyle>
            <a:lvl1pPr algn="l" defTabSz="457212" rtl="0" eaLnBrk="1" latinLnBrk="0" hangingPunct="1">
              <a:spcBef>
                <a:spcPct val="0"/>
              </a:spcBef>
              <a:buNone/>
              <a:defRPr sz="2800" b="0" i="1" kern="1200">
                <a:solidFill>
                  <a:schemeClr val="tx1">
                    <a:lumMod val="85000"/>
                    <a:lumOff val="15000"/>
                  </a:schemeClr>
                </a:solidFill>
                <a:latin typeface="+mj-lt"/>
                <a:ea typeface="+mj-ea"/>
                <a:cs typeface="Times New Roman"/>
              </a:defRPr>
            </a:lvl1pPr>
          </a:lstStyle>
          <a:p>
            <a:pPr marL="114300"/>
            <a:r>
              <a:rPr lang="en-US" sz="2200" i="0" dirty="0">
                <a:latin typeface="Candara" panose="020E0502030303020204" pitchFamily="34" charset="0"/>
              </a:rPr>
              <a:t>Changing commodity prices and the trade balance are already a major concern for monetary policy</a:t>
            </a:r>
          </a:p>
        </p:txBody>
      </p:sp>
      <p:pic>
        <p:nvPicPr>
          <p:cNvPr id="11" name="Content Placeholder 5">
            <a:extLst>
              <a:ext uri="{FF2B5EF4-FFF2-40B4-BE49-F238E27FC236}">
                <a16:creationId xmlns:a16="http://schemas.microsoft.com/office/drawing/2014/main" id="{278B02A4-7ADD-4132-B228-421024D9B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8458200" cy="4219703"/>
          </a:xfrm>
        </p:spPr>
      </p:pic>
    </p:spTree>
    <p:extLst>
      <p:ext uri="{BB962C8B-B14F-4D97-AF65-F5344CB8AC3E}">
        <p14:creationId xmlns:p14="http://schemas.microsoft.com/office/powerpoint/2010/main" val="36487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Thermal coal export volumes will fall sharply in a low carbon scenario</a:t>
            </a:r>
          </a:p>
        </p:txBody>
      </p:sp>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23</a:t>
            </a:fld>
            <a:endParaRPr lang="en-US" dirty="0"/>
          </a:p>
        </p:txBody>
      </p:sp>
      <p:sp>
        <p:nvSpPr>
          <p:cNvPr id="9" name="TextBox 8">
            <a:extLst>
              <a:ext uri="{FF2B5EF4-FFF2-40B4-BE49-F238E27FC236}">
                <a16:creationId xmlns:a16="http://schemas.microsoft.com/office/drawing/2014/main" id="{8CCB9FFD-696A-4091-849E-891594A4640C}"/>
              </a:ext>
            </a:extLst>
          </p:cNvPr>
          <p:cNvSpPr txBox="1"/>
          <p:nvPr/>
        </p:nvSpPr>
        <p:spPr>
          <a:xfrm>
            <a:off x="5274498" y="1989195"/>
            <a:ext cx="954212" cy="424732"/>
          </a:xfrm>
          <a:prstGeom prst="rect">
            <a:avLst/>
          </a:prstGeom>
          <a:noFill/>
        </p:spPr>
        <p:txBody>
          <a:bodyPr wrap="square" rtlCol="0">
            <a:spAutoFit/>
          </a:bodyPr>
          <a:lstStyle/>
          <a:p>
            <a:pPr>
              <a:lnSpc>
                <a:spcPct val="90000"/>
              </a:lnSpc>
            </a:pPr>
            <a:r>
              <a:rPr lang="en-US" sz="1200" dirty="0"/>
              <a:t>BAU 2017 forecast</a:t>
            </a:r>
            <a:endParaRPr lang="en-GB" sz="1200" dirty="0"/>
          </a:p>
        </p:txBody>
      </p:sp>
      <p:sp>
        <p:nvSpPr>
          <p:cNvPr id="10" name="TextBox 9">
            <a:extLst>
              <a:ext uri="{FF2B5EF4-FFF2-40B4-BE49-F238E27FC236}">
                <a16:creationId xmlns:a16="http://schemas.microsoft.com/office/drawing/2014/main" id="{659EEB42-0D96-40B1-A7D3-C368CD988D6E}"/>
              </a:ext>
            </a:extLst>
          </p:cNvPr>
          <p:cNvSpPr txBox="1"/>
          <p:nvPr/>
        </p:nvSpPr>
        <p:spPr>
          <a:xfrm>
            <a:off x="5370388" y="4600748"/>
            <a:ext cx="954212" cy="258532"/>
          </a:xfrm>
          <a:prstGeom prst="rect">
            <a:avLst/>
          </a:prstGeom>
          <a:noFill/>
        </p:spPr>
        <p:txBody>
          <a:bodyPr wrap="square" rtlCol="0">
            <a:spAutoFit/>
          </a:bodyPr>
          <a:lstStyle/>
          <a:p>
            <a:pPr>
              <a:lnSpc>
                <a:spcPct val="90000"/>
              </a:lnSpc>
            </a:pPr>
            <a:r>
              <a:rPr lang="en-US" sz="1200" dirty="0"/>
              <a:t>2 degrees</a:t>
            </a:r>
            <a:endParaRPr lang="en-GB" sz="1200" dirty="0"/>
          </a:p>
        </p:txBody>
      </p:sp>
      <p:sp>
        <p:nvSpPr>
          <p:cNvPr id="11" name="TextBox 10">
            <a:extLst>
              <a:ext uri="{FF2B5EF4-FFF2-40B4-BE49-F238E27FC236}">
                <a16:creationId xmlns:a16="http://schemas.microsoft.com/office/drawing/2014/main" id="{A344A7BA-58FE-4362-807B-455CAFE98319}"/>
              </a:ext>
            </a:extLst>
          </p:cNvPr>
          <p:cNvSpPr txBox="1"/>
          <p:nvPr/>
        </p:nvSpPr>
        <p:spPr>
          <a:xfrm>
            <a:off x="318115" y="1117944"/>
            <a:ext cx="399468" cy="307777"/>
          </a:xfrm>
          <a:prstGeom prst="rect">
            <a:avLst/>
          </a:prstGeom>
          <a:noFill/>
        </p:spPr>
        <p:txBody>
          <a:bodyPr wrap="none" rtlCol="0">
            <a:spAutoFit/>
          </a:bodyPr>
          <a:lstStyle/>
          <a:p>
            <a:r>
              <a:rPr lang="en-GB" sz="1400" b="1" dirty="0" err="1"/>
              <a:t>mt</a:t>
            </a:r>
            <a:endParaRPr lang="en-GB" sz="1400" b="1" dirty="0"/>
          </a:p>
        </p:txBody>
      </p:sp>
      <p:sp>
        <p:nvSpPr>
          <p:cNvPr id="15" name="TextBox 14">
            <a:extLst>
              <a:ext uri="{FF2B5EF4-FFF2-40B4-BE49-F238E27FC236}">
                <a16:creationId xmlns:a16="http://schemas.microsoft.com/office/drawing/2014/main" id="{82087A2C-B6CA-430C-90DE-488E6F396DCC}"/>
              </a:ext>
            </a:extLst>
          </p:cNvPr>
          <p:cNvSpPr txBox="1"/>
          <p:nvPr/>
        </p:nvSpPr>
        <p:spPr>
          <a:xfrm>
            <a:off x="661987" y="952684"/>
            <a:ext cx="4564467" cy="584775"/>
          </a:xfrm>
          <a:prstGeom prst="rect">
            <a:avLst/>
          </a:prstGeom>
          <a:noFill/>
        </p:spPr>
        <p:txBody>
          <a:bodyPr wrap="square" rtlCol="0">
            <a:spAutoFit/>
          </a:bodyPr>
          <a:lstStyle/>
          <a:p>
            <a:pPr algn="ctr"/>
            <a:r>
              <a:rPr lang="en-US" sz="1600" b="1" i="1" dirty="0"/>
              <a:t>Preliminary analysis: transition risk in Australian thermal coal exports </a:t>
            </a:r>
          </a:p>
        </p:txBody>
      </p:sp>
      <p:sp>
        <p:nvSpPr>
          <p:cNvPr id="3" name="TextBox 2">
            <a:extLst>
              <a:ext uri="{FF2B5EF4-FFF2-40B4-BE49-F238E27FC236}">
                <a16:creationId xmlns:a16="http://schemas.microsoft.com/office/drawing/2014/main" id="{48A1AB9A-1439-4163-83C0-753236EED7A5}"/>
              </a:ext>
            </a:extLst>
          </p:cNvPr>
          <p:cNvSpPr txBox="1"/>
          <p:nvPr/>
        </p:nvSpPr>
        <p:spPr>
          <a:xfrm flipH="1">
            <a:off x="4313805" y="5847602"/>
            <a:ext cx="1576200" cy="276999"/>
          </a:xfrm>
          <a:prstGeom prst="rect">
            <a:avLst/>
          </a:prstGeom>
          <a:noFill/>
        </p:spPr>
        <p:txBody>
          <a:bodyPr wrap="square" rtlCol="0">
            <a:spAutoFit/>
          </a:bodyPr>
          <a:lstStyle/>
          <a:p>
            <a:r>
              <a:rPr lang="en-GB" sz="1200" dirty="0"/>
              <a:t>Source: CPI analysis</a:t>
            </a:r>
          </a:p>
        </p:txBody>
      </p:sp>
      <p:graphicFrame>
        <p:nvGraphicFramePr>
          <p:cNvPr id="12" name="Chart 11">
            <a:extLst>
              <a:ext uri="{FF2B5EF4-FFF2-40B4-BE49-F238E27FC236}">
                <a16:creationId xmlns:a16="http://schemas.microsoft.com/office/drawing/2014/main" id="{0C6D7B17-5490-4EFA-B144-957C76CE6DBF}"/>
              </a:ext>
            </a:extLst>
          </p:cNvPr>
          <p:cNvGraphicFramePr>
            <a:graphicFrameLocks/>
          </p:cNvGraphicFramePr>
          <p:nvPr>
            <p:extLst>
              <p:ext uri="{D42A27DB-BD31-4B8C-83A1-F6EECF244321}">
                <p14:modId xmlns:p14="http://schemas.microsoft.com/office/powerpoint/2010/main" val="2914428015"/>
              </p:ext>
            </p:extLst>
          </p:nvPr>
        </p:nvGraphicFramePr>
        <p:xfrm>
          <a:off x="356887" y="1370111"/>
          <a:ext cx="5180901" cy="454481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AA0163F-2B4B-42F8-88AA-ECD4A3393CB0}"/>
              </a:ext>
            </a:extLst>
          </p:cNvPr>
          <p:cNvSpPr/>
          <p:nvPr/>
        </p:nvSpPr>
        <p:spPr>
          <a:xfrm>
            <a:off x="10591800" y="0"/>
            <a:ext cx="1600200" cy="761998"/>
          </a:xfrm>
          <a:prstGeom prst="rect">
            <a:avLst/>
          </a:prstGeom>
          <a:solidFill>
            <a:schemeClr val="accent1">
              <a:lumMod val="40000"/>
              <a:lumOff val="6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Illustrative Australia analysis</a:t>
            </a:r>
          </a:p>
        </p:txBody>
      </p:sp>
      <p:sp>
        <p:nvSpPr>
          <p:cNvPr id="21" name="TextBox 20">
            <a:extLst>
              <a:ext uri="{FF2B5EF4-FFF2-40B4-BE49-F238E27FC236}">
                <a16:creationId xmlns:a16="http://schemas.microsoft.com/office/drawing/2014/main" id="{DCFE8A74-1C98-4DBC-B3CD-6FCAE5A64128}"/>
              </a:ext>
            </a:extLst>
          </p:cNvPr>
          <p:cNvSpPr txBox="1"/>
          <p:nvPr/>
        </p:nvSpPr>
        <p:spPr>
          <a:xfrm>
            <a:off x="10049155" y="1345672"/>
            <a:ext cx="1914245" cy="923330"/>
          </a:xfrm>
          <a:prstGeom prst="rect">
            <a:avLst/>
          </a:prstGeom>
          <a:solidFill>
            <a:schemeClr val="bg1">
              <a:lumMod val="85000"/>
            </a:schemeClr>
          </a:solidFill>
          <a:ln>
            <a:solidFill>
              <a:schemeClr val="tx1"/>
            </a:solidFill>
          </a:ln>
        </p:spPr>
        <p:txBody>
          <a:bodyPr wrap="square" rtlCol="0">
            <a:spAutoFit/>
          </a:bodyPr>
          <a:lstStyle/>
          <a:p>
            <a:pPr algn="ctr"/>
            <a:r>
              <a:rPr lang="en-GB" dirty="0"/>
              <a:t>Illustrative, based on initial CPI analysis</a:t>
            </a:r>
          </a:p>
        </p:txBody>
      </p:sp>
      <p:sp>
        <p:nvSpPr>
          <p:cNvPr id="22" name="TextBox 21">
            <a:extLst>
              <a:ext uri="{FF2B5EF4-FFF2-40B4-BE49-F238E27FC236}">
                <a16:creationId xmlns:a16="http://schemas.microsoft.com/office/drawing/2014/main" id="{A0662CB8-CB6E-4772-B07B-75063912E677}"/>
              </a:ext>
            </a:extLst>
          </p:cNvPr>
          <p:cNvSpPr txBox="1"/>
          <p:nvPr/>
        </p:nvSpPr>
        <p:spPr>
          <a:xfrm>
            <a:off x="6403924" y="1295400"/>
            <a:ext cx="3090429" cy="5078313"/>
          </a:xfrm>
          <a:prstGeom prst="rect">
            <a:avLst/>
          </a:prstGeom>
          <a:noFill/>
        </p:spPr>
        <p:txBody>
          <a:bodyPr wrap="square" rtlCol="0">
            <a:spAutoFit/>
          </a:bodyPr>
          <a:lstStyle/>
          <a:p>
            <a:r>
              <a:rPr lang="en-GB" i="1" dirty="0"/>
              <a:t>1. Other than India and South East Asia, all of Australia’s export thermal coal markets are in decline</a:t>
            </a:r>
          </a:p>
          <a:p>
            <a:endParaRPr lang="en-GB" i="1" dirty="0"/>
          </a:p>
          <a:p>
            <a:endParaRPr lang="en-GB" i="1" dirty="0"/>
          </a:p>
          <a:p>
            <a:r>
              <a:rPr lang="en-GB" i="1" dirty="0"/>
              <a:t>2. India’s domestic coal mining ramp up has as much of an impact on import volumes as its climate policy</a:t>
            </a:r>
          </a:p>
          <a:p>
            <a:endParaRPr lang="en-GB" i="1" dirty="0"/>
          </a:p>
          <a:p>
            <a:endParaRPr lang="en-GB" i="1" dirty="0"/>
          </a:p>
          <a:p>
            <a:r>
              <a:rPr lang="en-GB" i="1" dirty="0"/>
              <a:t>3. Growth prospects in South East Asia are moderating as renewables costs fall and capital for new coal plant construction becomes more limited</a:t>
            </a:r>
          </a:p>
        </p:txBody>
      </p:sp>
    </p:spTree>
    <p:extLst>
      <p:ext uri="{BB962C8B-B14F-4D97-AF65-F5344CB8AC3E}">
        <p14:creationId xmlns:p14="http://schemas.microsoft.com/office/powerpoint/2010/main" val="58020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A2A07-2591-42AF-9540-EBBDB5AD0DDA}"/>
              </a:ext>
            </a:extLst>
          </p:cNvPr>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In LNG, Australia is likely to face price, rather than volume risk</a:t>
            </a:r>
          </a:p>
        </p:txBody>
      </p:sp>
      <p:sp>
        <p:nvSpPr>
          <p:cNvPr id="4" name="Slide Number Placeholder 3">
            <a:extLst>
              <a:ext uri="{FF2B5EF4-FFF2-40B4-BE49-F238E27FC236}">
                <a16:creationId xmlns:a16="http://schemas.microsoft.com/office/drawing/2014/main" id="{337E9711-7CF0-4066-A955-79E175AE5B1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ED145-52BD-FC41-B15C-9E02BE74B9C5}" type="slidenum">
              <a:rPr kumimoji="0" lang="en-US" sz="1000" b="0" i="0" u="none" strike="noStrike" kern="1200" cap="none" spc="0" normalizeH="0" baseline="0" noProof="0" smtClean="0">
                <a:ln>
                  <a:noFill/>
                </a:ln>
                <a:solidFill>
                  <a:prstClr val="black">
                    <a:tint val="75000"/>
                  </a:prstClr>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tint val="75000"/>
                </a:prstClr>
              </a:solidFill>
              <a:effectLst/>
              <a:uLnTx/>
              <a:uFillTx/>
              <a:latin typeface="Candara"/>
              <a:ea typeface="+mn-ea"/>
              <a:cs typeface="+mn-cs"/>
            </a:endParaRPr>
          </a:p>
        </p:txBody>
      </p:sp>
      <p:sp>
        <p:nvSpPr>
          <p:cNvPr id="6" name="Rectangle 5">
            <a:extLst>
              <a:ext uri="{FF2B5EF4-FFF2-40B4-BE49-F238E27FC236}">
                <a16:creationId xmlns:a16="http://schemas.microsoft.com/office/drawing/2014/main" id="{9014CCCE-3550-478A-B520-7DC429806774}"/>
              </a:ext>
            </a:extLst>
          </p:cNvPr>
          <p:cNvSpPr/>
          <p:nvPr/>
        </p:nvSpPr>
        <p:spPr>
          <a:xfrm>
            <a:off x="10591800" y="0"/>
            <a:ext cx="1600200" cy="761998"/>
          </a:xfrm>
          <a:prstGeom prst="rect">
            <a:avLst/>
          </a:prstGeom>
          <a:solidFill>
            <a:schemeClr val="accent1">
              <a:lumMod val="40000"/>
              <a:lumOff val="6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ndara"/>
                <a:ea typeface="+mn-ea"/>
                <a:cs typeface="+mn-cs"/>
              </a:rPr>
              <a:t>Illustrative Australia analysis</a:t>
            </a:r>
          </a:p>
        </p:txBody>
      </p:sp>
      <p:graphicFrame>
        <p:nvGraphicFramePr>
          <p:cNvPr id="5" name="Chart 4">
            <a:extLst>
              <a:ext uri="{FF2B5EF4-FFF2-40B4-BE49-F238E27FC236}">
                <a16:creationId xmlns:a16="http://schemas.microsoft.com/office/drawing/2014/main" id="{60E093E9-A084-4959-83E8-5C6D8D03108B}"/>
              </a:ext>
            </a:extLst>
          </p:cNvPr>
          <p:cNvGraphicFramePr>
            <a:graphicFrameLocks/>
          </p:cNvGraphicFramePr>
          <p:nvPr>
            <p:extLst>
              <p:ext uri="{D42A27DB-BD31-4B8C-83A1-F6EECF244321}">
                <p14:modId xmlns:p14="http://schemas.microsoft.com/office/powerpoint/2010/main" val="1666137240"/>
              </p:ext>
            </p:extLst>
          </p:nvPr>
        </p:nvGraphicFramePr>
        <p:xfrm>
          <a:off x="295948" y="1954780"/>
          <a:ext cx="3962400" cy="2856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D6C898A-8D60-47A0-BC8A-8CBFFD5FB5DA}"/>
              </a:ext>
            </a:extLst>
          </p:cNvPr>
          <p:cNvGraphicFramePr>
            <a:graphicFrameLocks/>
          </p:cNvGraphicFramePr>
          <p:nvPr>
            <p:extLst>
              <p:ext uri="{D42A27DB-BD31-4B8C-83A1-F6EECF244321}">
                <p14:modId xmlns:p14="http://schemas.microsoft.com/office/powerpoint/2010/main" val="2140712786"/>
              </p:ext>
            </p:extLst>
          </p:nvPr>
        </p:nvGraphicFramePr>
        <p:xfrm>
          <a:off x="4800600" y="1954780"/>
          <a:ext cx="4401503" cy="28562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936F4D0-907B-461D-AB55-C498A4021285}"/>
              </a:ext>
            </a:extLst>
          </p:cNvPr>
          <p:cNvSpPr txBox="1"/>
          <p:nvPr/>
        </p:nvSpPr>
        <p:spPr>
          <a:xfrm>
            <a:off x="10049155" y="1345672"/>
            <a:ext cx="1914245" cy="923330"/>
          </a:xfrm>
          <a:prstGeom prst="rect">
            <a:avLst/>
          </a:prstGeom>
          <a:solidFill>
            <a:schemeClr val="bg1">
              <a:lumMod val="85000"/>
            </a:schemeClr>
          </a:solidFill>
          <a:ln>
            <a:solidFill>
              <a:schemeClr val="tx1"/>
            </a:solidFill>
          </a:ln>
        </p:spPr>
        <p:txBody>
          <a:bodyPr wrap="square" rtlCol="0">
            <a:spAutoFit/>
          </a:bodyPr>
          <a:lstStyle/>
          <a:p>
            <a:pPr algn="ctr"/>
            <a:r>
              <a:rPr lang="en-GB" dirty="0"/>
              <a:t>Illustrative, based on initial CPI analysis</a:t>
            </a:r>
          </a:p>
        </p:txBody>
      </p:sp>
      <p:sp>
        <p:nvSpPr>
          <p:cNvPr id="9" name="TextBox 8">
            <a:extLst>
              <a:ext uri="{FF2B5EF4-FFF2-40B4-BE49-F238E27FC236}">
                <a16:creationId xmlns:a16="http://schemas.microsoft.com/office/drawing/2014/main" id="{16E8B367-4CA6-41CD-A6B5-91B29905EF7B}"/>
              </a:ext>
            </a:extLst>
          </p:cNvPr>
          <p:cNvSpPr txBox="1"/>
          <p:nvPr/>
        </p:nvSpPr>
        <p:spPr>
          <a:xfrm>
            <a:off x="1026645" y="1345672"/>
            <a:ext cx="2501006" cy="307777"/>
          </a:xfrm>
          <a:prstGeom prst="rect">
            <a:avLst/>
          </a:prstGeom>
          <a:noFill/>
        </p:spPr>
        <p:txBody>
          <a:bodyPr wrap="none" rtlCol="0">
            <a:spAutoFit/>
          </a:bodyPr>
          <a:lstStyle/>
          <a:p>
            <a:r>
              <a:rPr lang="en-GB" sz="1400" b="1" dirty="0"/>
              <a:t>Australian LNG export volume</a:t>
            </a:r>
          </a:p>
        </p:txBody>
      </p:sp>
      <p:sp>
        <p:nvSpPr>
          <p:cNvPr id="10" name="TextBox 9">
            <a:extLst>
              <a:ext uri="{FF2B5EF4-FFF2-40B4-BE49-F238E27FC236}">
                <a16:creationId xmlns:a16="http://schemas.microsoft.com/office/drawing/2014/main" id="{678A0935-0143-4278-AC9A-421F41AE1803}"/>
              </a:ext>
            </a:extLst>
          </p:cNvPr>
          <p:cNvSpPr txBox="1"/>
          <p:nvPr/>
        </p:nvSpPr>
        <p:spPr>
          <a:xfrm>
            <a:off x="5122663" y="1345672"/>
            <a:ext cx="3757375" cy="307777"/>
          </a:xfrm>
          <a:prstGeom prst="rect">
            <a:avLst/>
          </a:prstGeom>
          <a:noFill/>
        </p:spPr>
        <p:txBody>
          <a:bodyPr wrap="none" rtlCol="0">
            <a:spAutoFit/>
          </a:bodyPr>
          <a:lstStyle/>
          <a:p>
            <a:r>
              <a:rPr lang="en-GB" sz="1400" b="1" dirty="0"/>
              <a:t>Weighted average Australian LNG export price</a:t>
            </a:r>
          </a:p>
        </p:txBody>
      </p:sp>
      <p:sp>
        <p:nvSpPr>
          <p:cNvPr id="11" name="TextBox 10">
            <a:extLst>
              <a:ext uri="{FF2B5EF4-FFF2-40B4-BE49-F238E27FC236}">
                <a16:creationId xmlns:a16="http://schemas.microsoft.com/office/drawing/2014/main" id="{257DC731-FF77-48C2-8CAC-A5F7AD8BF504}"/>
              </a:ext>
            </a:extLst>
          </p:cNvPr>
          <p:cNvSpPr txBox="1"/>
          <p:nvPr/>
        </p:nvSpPr>
        <p:spPr>
          <a:xfrm>
            <a:off x="8991600" y="2209800"/>
            <a:ext cx="545086" cy="323165"/>
          </a:xfrm>
          <a:prstGeom prst="rect">
            <a:avLst/>
          </a:prstGeom>
          <a:noFill/>
        </p:spPr>
        <p:txBody>
          <a:bodyPr wrap="none" rtlCol="0">
            <a:spAutoFit/>
          </a:bodyPr>
          <a:lstStyle/>
          <a:p>
            <a:r>
              <a:rPr lang="en-GB" sz="1500" b="1" dirty="0"/>
              <a:t>BAU</a:t>
            </a:r>
          </a:p>
        </p:txBody>
      </p:sp>
      <p:sp>
        <p:nvSpPr>
          <p:cNvPr id="12" name="TextBox 11">
            <a:extLst>
              <a:ext uri="{FF2B5EF4-FFF2-40B4-BE49-F238E27FC236}">
                <a16:creationId xmlns:a16="http://schemas.microsoft.com/office/drawing/2014/main" id="{C784BA54-C7D1-46A4-AE43-48EE40DBEC98}"/>
              </a:ext>
            </a:extLst>
          </p:cNvPr>
          <p:cNvSpPr txBox="1"/>
          <p:nvPr/>
        </p:nvSpPr>
        <p:spPr>
          <a:xfrm>
            <a:off x="8997787" y="3059730"/>
            <a:ext cx="971741" cy="323165"/>
          </a:xfrm>
          <a:prstGeom prst="rect">
            <a:avLst/>
          </a:prstGeom>
          <a:noFill/>
        </p:spPr>
        <p:txBody>
          <a:bodyPr wrap="none" rtlCol="0">
            <a:spAutoFit/>
          </a:bodyPr>
          <a:lstStyle/>
          <a:p>
            <a:r>
              <a:rPr lang="en-GB" sz="1500" b="1" dirty="0"/>
              <a:t>2 degrees</a:t>
            </a:r>
          </a:p>
        </p:txBody>
      </p:sp>
      <p:sp>
        <p:nvSpPr>
          <p:cNvPr id="2" name="TextBox 1">
            <a:extLst>
              <a:ext uri="{FF2B5EF4-FFF2-40B4-BE49-F238E27FC236}">
                <a16:creationId xmlns:a16="http://schemas.microsoft.com/office/drawing/2014/main" id="{D9B66D2C-A02B-4186-84DB-3AE6EF802182}"/>
              </a:ext>
            </a:extLst>
          </p:cNvPr>
          <p:cNvSpPr txBox="1"/>
          <p:nvPr/>
        </p:nvSpPr>
        <p:spPr>
          <a:xfrm>
            <a:off x="228600" y="1696928"/>
            <a:ext cx="356188" cy="261610"/>
          </a:xfrm>
          <a:prstGeom prst="rect">
            <a:avLst/>
          </a:prstGeom>
          <a:noFill/>
        </p:spPr>
        <p:txBody>
          <a:bodyPr wrap="none" rtlCol="0">
            <a:spAutoFit/>
          </a:bodyPr>
          <a:lstStyle/>
          <a:p>
            <a:r>
              <a:rPr lang="en-GB" sz="1100" dirty="0"/>
              <a:t>Mt</a:t>
            </a:r>
          </a:p>
        </p:txBody>
      </p:sp>
      <p:sp>
        <p:nvSpPr>
          <p:cNvPr id="13" name="TextBox 12">
            <a:extLst>
              <a:ext uri="{FF2B5EF4-FFF2-40B4-BE49-F238E27FC236}">
                <a16:creationId xmlns:a16="http://schemas.microsoft.com/office/drawing/2014/main" id="{E0B1629F-0047-4018-9D03-9256F1F74946}"/>
              </a:ext>
            </a:extLst>
          </p:cNvPr>
          <p:cNvSpPr txBox="1"/>
          <p:nvPr/>
        </p:nvSpPr>
        <p:spPr>
          <a:xfrm>
            <a:off x="4412556" y="1696928"/>
            <a:ext cx="904415" cy="261610"/>
          </a:xfrm>
          <a:prstGeom prst="rect">
            <a:avLst/>
          </a:prstGeom>
          <a:noFill/>
        </p:spPr>
        <p:txBody>
          <a:bodyPr wrap="none" rtlCol="0">
            <a:spAutoFit/>
          </a:bodyPr>
          <a:lstStyle/>
          <a:p>
            <a:r>
              <a:rPr lang="en-GB" sz="1100" dirty="0"/>
              <a:t>US$/MMBtu</a:t>
            </a:r>
          </a:p>
        </p:txBody>
      </p:sp>
    </p:spTree>
    <p:extLst>
      <p:ext uri="{BB962C8B-B14F-4D97-AF65-F5344CB8AC3E}">
        <p14:creationId xmlns:p14="http://schemas.microsoft.com/office/powerpoint/2010/main" val="80156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A2A07-2591-42AF-9540-EBBDB5AD0DDA}"/>
              </a:ext>
            </a:extLst>
          </p:cNvPr>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Demand for metallurgical coal is likely to peak later than thermal coal, but blast furnaces</a:t>
            </a:r>
            <a:br>
              <a:rPr lang="en-US" sz="2200" i="0" dirty="0">
                <a:latin typeface="Candara" panose="020E0502030303020204" pitchFamily="34" charset="0"/>
              </a:rPr>
            </a:br>
            <a:r>
              <a:rPr lang="en-US" sz="2200" i="0" dirty="0">
                <a:latin typeface="Candara" panose="020E0502030303020204" pitchFamily="34" charset="0"/>
              </a:rPr>
              <a:t>in any low carbon scenario would be gradually displaced</a:t>
            </a:r>
          </a:p>
        </p:txBody>
      </p:sp>
      <p:sp>
        <p:nvSpPr>
          <p:cNvPr id="4" name="Slide Number Placeholder 3">
            <a:extLst>
              <a:ext uri="{FF2B5EF4-FFF2-40B4-BE49-F238E27FC236}">
                <a16:creationId xmlns:a16="http://schemas.microsoft.com/office/drawing/2014/main" id="{337E9711-7CF0-4066-A955-79E175AE5B18}"/>
              </a:ext>
            </a:extLst>
          </p:cNvPr>
          <p:cNvSpPr>
            <a:spLocks noGrp="1"/>
          </p:cNvSpPr>
          <p:nvPr>
            <p:ph type="sldNum" sz="quarter" idx="4"/>
          </p:nvPr>
        </p:nvSpPr>
        <p:spPr>
          <a:xfrm>
            <a:off x="4672807" y="6553200"/>
            <a:ext cx="2844800" cy="213580"/>
          </a:xfrm>
        </p:spPr>
        <p:txBody>
          <a:bodyPr/>
          <a:lstStyle/>
          <a:p>
            <a:fld id="{005ED145-52BD-FC41-B15C-9E02BE74B9C5}" type="slidenum">
              <a:rPr lang="en-US" smtClean="0"/>
              <a:pPr/>
              <a:t>25</a:t>
            </a:fld>
            <a:endParaRPr lang="en-US" dirty="0"/>
          </a:p>
        </p:txBody>
      </p:sp>
      <p:graphicFrame>
        <p:nvGraphicFramePr>
          <p:cNvPr id="5" name="Chart 4">
            <a:extLst>
              <a:ext uri="{FF2B5EF4-FFF2-40B4-BE49-F238E27FC236}">
                <a16:creationId xmlns:a16="http://schemas.microsoft.com/office/drawing/2014/main" id="{EA64DF5E-A323-4785-B949-8ACD0F3282B2}"/>
              </a:ext>
            </a:extLst>
          </p:cNvPr>
          <p:cNvGraphicFramePr>
            <a:graphicFrameLocks/>
          </p:cNvGraphicFramePr>
          <p:nvPr>
            <p:extLst>
              <p:ext uri="{D42A27DB-BD31-4B8C-83A1-F6EECF244321}">
                <p14:modId xmlns:p14="http://schemas.microsoft.com/office/powerpoint/2010/main" val="294761012"/>
              </p:ext>
            </p:extLst>
          </p:nvPr>
        </p:nvGraphicFramePr>
        <p:xfrm>
          <a:off x="838200" y="1981199"/>
          <a:ext cx="8382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3BC4B5-7778-4200-8D14-74EB1682DA62}"/>
              </a:ext>
            </a:extLst>
          </p:cNvPr>
          <p:cNvSpPr txBox="1"/>
          <p:nvPr/>
        </p:nvSpPr>
        <p:spPr>
          <a:xfrm>
            <a:off x="230501" y="1765756"/>
            <a:ext cx="1215397" cy="430887"/>
          </a:xfrm>
          <a:prstGeom prst="rect">
            <a:avLst/>
          </a:prstGeom>
          <a:noFill/>
        </p:spPr>
        <p:txBody>
          <a:bodyPr wrap="none" rtlCol="0">
            <a:spAutoFit/>
          </a:bodyPr>
          <a:lstStyle/>
          <a:p>
            <a:r>
              <a:rPr lang="en-GB" sz="1100" dirty="0"/>
              <a:t>Thousand tonnes</a:t>
            </a:r>
          </a:p>
          <a:p>
            <a:endParaRPr lang="en-GB" sz="1100" dirty="0"/>
          </a:p>
        </p:txBody>
      </p:sp>
      <p:sp>
        <p:nvSpPr>
          <p:cNvPr id="3" name="TextBox 2">
            <a:extLst>
              <a:ext uri="{FF2B5EF4-FFF2-40B4-BE49-F238E27FC236}">
                <a16:creationId xmlns:a16="http://schemas.microsoft.com/office/drawing/2014/main" id="{A1756651-789C-4F32-AF73-4C0D15DEE2B1}"/>
              </a:ext>
            </a:extLst>
          </p:cNvPr>
          <p:cNvSpPr txBox="1"/>
          <p:nvPr/>
        </p:nvSpPr>
        <p:spPr>
          <a:xfrm>
            <a:off x="3285052" y="1458896"/>
            <a:ext cx="4095993" cy="307777"/>
          </a:xfrm>
          <a:prstGeom prst="rect">
            <a:avLst/>
          </a:prstGeom>
          <a:noFill/>
        </p:spPr>
        <p:txBody>
          <a:bodyPr wrap="none" rtlCol="0">
            <a:spAutoFit/>
          </a:bodyPr>
          <a:lstStyle/>
          <a:p>
            <a:r>
              <a:rPr lang="en-GB" sz="1400" b="1" dirty="0"/>
              <a:t>Annual global seaborne metallurgical coal volumes</a:t>
            </a:r>
          </a:p>
        </p:txBody>
      </p:sp>
      <p:sp>
        <p:nvSpPr>
          <p:cNvPr id="8" name="TextBox 7">
            <a:extLst>
              <a:ext uri="{FF2B5EF4-FFF2-40B4-BE49-F238E27FC236}">
                <a16:creationId xmlns:a16="http://schemas.microsoft.com/office/drawing/2014/main" id="{ED55A2C1-2BB0-4B3E-A32C-4D8878F019C8}"/>
              </a:ext>
            </a:extLst>
          </p:cNvPr>
          <p:cNvSpPr txBox="1"/>
          <p:nvPr/>
        </p:nvSpPr>
        <p:spPr>
          <a:xfrm>
            <a:off x="9220200" y="2613135"/>
            <a:ext cx="545086" cy="323165"/>
          </a:xfrm>
          <a:prstGeom prst="rect">
            <a:avLst/>
          </a:prstGeom>
          <a:noFill/>
        </p:spPr>
        <p:txBody>
          <a:bodyPr wrap="none" rtlCol="0">
            <a:spAutoFit/>
          </a:bodyPr>
          <a:lstStyle/>
          <a:p>
            <a:r>
              <a:rPr lang="en-GB" sz="1500" b="1" dirty="0"/>
              <a:t>BAU</a:t>
            </a:r>
          </a:p>
        </p:txBody>
      </p:sp>
      <p:sp>
        <p:nvSpPr>
          <p:cNvPr id="11" name="TextBox 10">
            <a:extLst>
              <a:ext uri="{FF2B5EF4-FFF2-40B4-BE49-F238E27FC236}">
                <a16:creationId xmlns:a16="http://schemas.microsoft.com/office/drawing/2014/main" id="{174792CC-5AB0-4CA3-81F4-CE62A64C9B35}"/>
              </a:ext>
            </a:extLst>
          </p:cNvPr>
          <p:cNvSpPr txBox="1"/>
          <p:nvPr/>
        </p:nvSpPr>
        <p:spPr>
          <a:xfrm>
            <a:off x="9200958" y="3921701"/>
            <a:ext cx="971741" cy="323165"/>
          </a:xfrm>
          <a:prstGeom prst="rect">
            <a:avLst/>
          </a:prstGeom>
          <a:noFill/>
        </p:spPr>
        <p:txBody>
          <a:bodyPr wrap="none" rtlCol="0">
            <a:spAutoFit/>
          </a:bodyPr>
          <a:lstStyle/>
          <a:p>
            <a:r>
              <a:rPr lang="en-GB" sz="1500" b="1" dirty="0"/>
              <a:t>2 degrees</a:t>
            </a:r>
          </a:p>
        </p:txBody>
      </p:sp>
      <p:sp>
        <p:nvSpPr>
          <p:cNvPr id="13" name="TextBox 12">
            <a:extLst>
              <a:ext uri="{FF2B5EF4-FFF2-40B4-BE49-F238E27FC236}">
                <a16:creationId xmlns:a16="http://schemas.microsoft.com/office/drawing/2014/main" id="{326E5AE9-B00A-4ABD-AD67-000D4832AD3C}"/>
              </a:ext>
            </a:extLst>
          </p:cNvPr>
          <p:cNvSpPr txBox="1"/>
          <p:nvPr/>
        </p:nvSpPr>
        <p:spPr>
          <a:xfrm>
            <a:off x="2027752" y="2790106"/>
            <a:ext cx="2514600" cy="292388"/>
          </a:xfrm>
          <a:prstGeom prst="rect">
            <a:avLst/>
          </a:prstGeom>
          <a:noFill/>
        </p:spPr>
        <p:txBody>
          <a:bodyPr wrap="square" rtlCol="0">
            <a:spAutoFit/>
          </a:bodyPr>
          <a:lstStyle/>
          <a:p>
            <a:pPr algn="ctr"/>
            <a:r>
              <a:rPr lang="en-GB" sz="1300" i="1" dirty="0"/>
              <a:t>Chinese steel production peaks</a:t>
            </a:r>
          </a:p>
        </p:txBody>
      </p:sp>
      <p:cxnSp>
        <p:nvCxnSpPr>
          <p:cNvPr id="15" name="Straight Connector 14">
            <a:extLst>
              <a:ext uri="{FF2B5EF4-FFF2-40B4-BE49-F238E27FC236}">
                <a16:creationId xmlns:a16="http://schemas.microsoft.com/office/drawing/2014/main" id="{8E895ECD-2921-4EDE-AEE8-FB90664424D5}"/>
              </a:ext>
            </a:extLst>
          </p:cNvPr>
          <p:cNvCxnSpPr>
            <a:cxnSpLocks/>
          </p:cNvCxnSpPr>
          <p:nvPr/>
        </p:nvCxnSpPr>
        <p:spPr>
          <a:xfrm flipH="1">
            <a:off x="2813757" y="3042927"/>
            <a:ext cx="152399" cy="23722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BC1DC41-2EF4-4B90-9D78-E53542845D99}"/>
              </a:ext>
            </a:extLst>
          </p:cNvPr>
          <p:cNvSpPr txBox="1"/>
          <p:nvPr/>
        </p:nvSpPr>
        <p:spPr>
          <a:xfrm>
            <a:off x="2981203" y="3850218"/>
            <a:ext cx="1752600" cy="692497"/>
          </a:xfrm>
          <a:prstGeom prst="rect">
            <a:avLst/>
          </a:prstGeom>
          <a:noFill/>
        </p:spPr>
        <p:txBody>
          <a:bodyPr wrap="square" rtlCol="0">
            <a:spAutoFit/>
          </a:bodyPr>
          <a:lstStyle/>
          <a:p>
            <a:pPr algn="ctr"/>
            <a:r>
              <a:rPr lang="en-GB" sz="1300" i="1" dirty="0"/>
              <a:t>Increasing market share of electric arc furnaces in India</a:t>
            </a:r>
          </a:p>
        </p:txBody>
      </p:sp>
      <p:cxnSp>
        <p:nvCxnSpPr>
          <p:cNvPr id="22" name="Straight Connector 21">
            <a:extLst>
              <a:ext uri="{FF2B5EF4-FFF2-40B4-BE49-F238E27FC236}">
                <a16:creationId xmlns:a16="http://schemas.microsoft.com/office/drawing/2014/main" id="{9EFCFEBB-7922-4F06-BDB6-33530D52867B}"/>
              </a:ext>
            </a:extLst>
          </p:cNvPr>
          <p:cNvCxnSpPr>
            <a:cxnSpLocks/>
          </p:cNvCxnSpPr>
          <p:nvPr/>
        </p:nvCxnSpPr>
        <p:spPr>
          <a:xfrm flipH="1">
            <a:off x="3902384" y="3494012"/>
            <a:ext cx="593416" cy="35620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51B5F2E-C71F-4EC1-8E1F-7DF28B332E23}"/>
              </a:ext>
            </a:extLst>
          </p:cNvPr>
          <p:cNvSpPr txBox="1"/>
          <p:nvPr/>
        </p:nvSpPr>
        <p:spPr>
          <a:xfrm>
            <a:off x="6671178" y="4022196"/>
            <a:ext cx="1752600" cy="692497"/>
          </a:xfrm>
          <a:prstGeom prst="rect">
            <a:avLst/>
          </a:prstGeom>
          <a:noFill/>
        </p:spPr>
        <p:txBody>
          <a:bodyPr wrap="square" rtlCol="0">
            <a:spAutoFit/>
          </a:bodyPr>
          <a:lstStyle/>
          <a:p>
            <a:pPr algn="ctr"/>
            <a:r>
              <a:rPr lang="en-GB" sz="1300" i="1" dirty="0"/>
              <a:t>Growth of “clean” hydrogen as a reducing agent</a:t>
            </a:r>
          </a:p>
        </p:txBody>
      </p:sp>
      <p:cxnSp>
        <p:nvCxnSpPr>
          <p:cNvPr id="26" name="Straight Connector 25">
            <a:extLst>
              <a:ext uri="{FF2B5EF4-FFF2-40B4-BE49-F238E27FC236}">
                <a16:creationId xmlns:a16="http://schemas.microsoft.com/office/drawing/2014/main" id="{F332105E-3CA7-461B-8DCF-67748BE29747}"/>
              </a:ext>
            </a:extLst>
          </p:cNvPr>
          <p:cNvCxnSpPr>
            <a:cxnSpLocks/>
          </p:cNvCxnSpPr>
          <p:nvPr/>
        </p:nvCxnSpPr>
        <p:spPr>
          <a:xfrm>
            <a:off x="6934200" y="3657600"/>
            <a:ext cx="381000" cy="3175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3F91D552-70BC-49F8-82E8-EBFB4F1559ED}"/>
              </a:ext>
            </a:extLst>
          </p:cNvPr>
          <p:cNvSpPr txBox="1"/>
          <p:nvPr/>
        </p:nvSpPr>
        <p:spPr>
          <a:xfrm>
            <a:off x="10049155" y="1345672"/>
            <a:ext cx="1914245" cy="923330"/>
          </a:xfrm>
          <a:prstGeom prst="rect">
            <a:avLst/>
          </a:prstGeom>
          <a:solidFill>
            <a:schemeClr val="bg1">
              <a:lumMod val="85000"/>
            </a:schemeClr>
          </a:solidFill>
          <a:ln>
            <a:solidFill>
              <a:schemeClr val="tx1"/>
            </a:solidFill>
          </a:ln>
        </p:spPr>
        <p:txBody>
          <a:bodyPr wrap="square" rtlCol="0">
            <a:spAutoFit/>
          </a:bodyPr>
          <a:lstStyle/>
          <a:p>
            <a:pPr algn="ctr"/>
            <a:r>
              <a:rPr lang="en-GB" dirty="0"/>
              <a:t>Illustrative, based on initial CPI analysis</a:t>
            </a:r>
          </a:p>
        </p:txBody>
      </p:sp>
      <p:sp>
        <p:nvSpPr>
          <p:cNvPr id="30" name="TextBox 29">
            <a:extLst>
              <a:ext uri="{FF2B5EF4-FFF2-40B4-BE49-F238E27FC236}">
                <a16:creationId xmlns:a16="http://schemas.microsoft.com/office/drawing/2014/main" id="{22D191E5-C9A0-4886-BBC5-4C21552F0466}"/>
              </a:ext>
            </a:extLst>
          </p:cNvPr>
          <p:cNvSpPr txBox="1"/>
          <p:nvPr/>
        </p:nvSpPr>
        <p:spPr>
          <a:xfrm>
            <a:off x="4941713" y="2623268"/>
            <a:ext cx="2858293" cy="492443"/>
          </a:xfrm>
          <a:prstGeom prst="rect">
            <a:avLst/>
          </a:prstGeom>
          <a:noFill/>
        </p:spPr>
        <p:txBody>
          <a:bodyPr wrap="square" rtlCol="0">
            <a:spAutoFit/>
          </a:bodyPr>
          <a:lstStyle/>
          <a:p>
            <a:pPr algn="ctr"/>
            <a:r>
              <a:rPr lang="en-GB" sz="1300" i="1" dirty="0"/>
              <a:t>Global growth in steel demand drives growth in demand for met coal</a:t>
            </a:r>
          </a:p>
        </p:txBody>
      </p:sp>
      <p:sp>
        <p:nvSpPr>
          <p:cNvPr id="32" name="Rectangle 31">
            <a:extLst>
              <a:ext uri="{FF2B5EF4-FFF2-40B4-BE49-F238E27FC236}">
                <a16:creationId xmlns:a16="http://schemas.microsoft.com/office/drawing/2014/main" id="{5A826099-3540-49A6-AF6A-50E9BA19CECE}"/>
              </a:ext>
            </a:extLst>
          </p:cNvPr>
          <p:cNvSpPr/>
          <p:nvPr/>
        </p:nvSpPr>
        <p:spPr>
          <a:xfrm>
            <a:off x="10591800" y="0"/>
            <a:ext cx="1600200" cy="761998"/>
          </a:xfrm>
          <a:prstGeom prst="rect">
            <a:avLst/>
          </a:prstGeom>
          <a:solidFill>
            <a:schemeClr val="accent1">
              <a:lumMod val="40000"/>
              <a:lumOff val="6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Illustrative Australia analysis</a:t>
            </a:r>
          </a:p>
        </p:txBody>
      </p:sp>
    </p:spTree>
    <p:extLst>
      <p:ext uri="{BB962C8B-B14F-4D97-AF65-F5344CB8AC3E}">
        <p14:creationId xmlns:p14="http://schemas.microsoft.com/office/powerpoint/2010/main" val="383896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A2A07-2591-42AF-9540-EBBDB5AD0DDA}"/>
              </a:ext>
            </a:extLst>
          </p:cNvPr>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The prospects for Australian iron ore could vary widely, depending on which </a:t>
            </a:r>
            <a:br>
              <a:rPr lang="en-US" sz="2200" i="0" dirty="0">
                <a:latin typeface="Candara" panose="020E0502030303020204" pitchFamily="34" charset="0"/>
              </a:rPr>
            </a:br>
            <a:r>
              <a:rPr lang="en-US" sz="2200" i="0" dirty="0">
                <a:latin typeface="Candara" panose="020E0502030303020204" pitchFamily="34" charset="0"/>
              </a:rPr>
              <a:t>emissions reduction pathway the global steel industry takes</a:t>
            </a:r>
          </a:p>
        </p:txBody>
      </p:sp>
      <p:sp>
        <p:nvSpPr>
          <p:cNvPr id="4" name="Slide Number Placeholder 3">
            <a:extLst>
              <a:ext uri="{FF2B5EF4-FFF2-40B4-BE49-F238E27FC236}">
                <a16:creationId xmlns:a16="http://schemas.microsoft.com/office/drawing/2014/main" id="{337E9711-7CF0-4066-A955-79E175AE5B18}"/>
              </a:ext>
            </a:extLst>
          </p:cNvPr>
          <p:cNvSpPr>
            <a:spLocks noGrp="1"/>
          </p:cNvSpPr>
          <p:nvPr>
            <p:ph type="sldNum" sz="quarter" idx="4"/>
          </p:nvPr>
        </p:nvSpPr>
        <p:spPr/>
        <p:txBody>
          <a:bodyPr/>
          <a:lstStyle/>
          <a:p>
            <a:fld id="{005ED145-52BD-FC41-B15C-9E02BE74B9C5}" type="slidenum">
              <a:rPr lang="en-US" smtClean="0"/>
              <a:pPr/>
              <a:t>26</a:t>
            </a:fld>
            <a:endParaRPr lang="en-US" dirty="0"/>
          </a:p>
        </p:txBody>
      </p:sp>
      <p:sp>
        <p:nvSpPr>
          <p:cNvPr id="5" name="TextBox 4">
            <a:extLst>
              <a:ext uri="{FF2B5EF4-FFF2-40B4-BE49-F238E27FC236}">
                <a16:creationId xmlns:a16="http://schemas.microsoft.com/office/drawing/2014/main" id="{4185F7F9-858A-47DD-81EA-0BFBCA850455}"/>
              </a:ext>
            </a:extLst>
          </p:cNvPr>
          <p:cNvSpPr txBox="1"/>
          <p:nvPr/>
        </p:nvSpPr>
        <p:spPr>
          <a:xfrm>
            <a:off x="10049155" y="1345672"/>
            <a:ext cx="1914245" cy="923330"/>
          </a:xfrm>
          <a:prstGeom prst="rect">
            <a:avLst/>
          </a:prstGeom>
          <a:solidFill>
            <a:schemeClr val="bg1">
              <a:lumMod val="85000"/>
            </a:schemeClr>
          </a:solidFill>
          <a:ln>
            <a:solidFill>
              <a:schemeClr val="tx1"/>
            </a:solidFill>
          </a:ln>
        </p:spPr>
        <p:txBody>
          <a:bodyPr wrap="square" rtlCol="0">
            <a:spAutoFit/>
          </a:bodyPr>
          <a:lstStyle/>
          <a:p>
            <a:pPr algn="ctr"/>
            <a:r>
              <a:rPr lang="en-GB" dirty="0"/>
              <a:t>Illustrative, based on initial CPI analysis</a:t>
            </a:r>
          </a:p>
        </p:txBody>
      </p:sp>
      <p:sp>
        <p:nvSpPr>
          <p:cNvPr id="6" name="Rectangle 5">
            <a:extLst>
              <a:ext uri="{FF2B5EF4-FFF2-40B4-BE49-F238E27FC236}">
                <a16:creationId xmlns:a16="http://schemas.microsoft.com/office/drawing/2014/main" id="{19B03A08-535F-4E59-BF71-92D355489FEB}"/>
              </a:ext>
            </a:extLst>
          </p:cNvPr>
          <p:cNvSpPr/>
          <p:nvPr/>
        </p:nvSpPr>
        <p:spPr>
          <a:xfrm>
            <a:off x="10591800" y="0"/>
            <a:ext cx="1600200" cy="761998"/>
          </a:xfrm>
          <a:prstGeom prst="rect">
            <a:avLst/>
          </a:prstGeom>
          <a:solidFill>
            <a:schemeClr val="accent1">
              <a:lumMod val="40000"/>
              <a:lumOff val="6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Illustrative Australia analysis</a:t>
            </a:r>
          </a:p>
        </p:txBody>
      </p:sp>
      <p:graphicFrame>
        <p:nvGraphicFramePr>
          <p:cNvPr id="7" name="Chart 6">
            <a:extLst>
              <a:ext uri="{FF2B5EF4-FFF2-40B4-BE49-F238E27FC236}">
                <a16:creationId xmlns:a16="http://schemas.microsoft.com/office/drawing/2014/main" id="{B7EF873E-31F6-40EB-8F61-5E0495CC6679}"/>
              </a:ext>
            </a:extLst>
          </p:cNvPr>
          <p:cNvGraphicFramePr>
            <a:graphicFrameLocks/>
          </p:cNvGraphicFramePr>
          <p:nvPr>
            <p:extLst>
              <p:ext uri="{D42A27DB-BD31-4B8C-83A1-F6EECF244321}">
                <p14:modId xmlns:p14="http://schemas.microsoft.com/office/powerpoint/2010/main" val="3983277820"/>
              </p:ext>
            </p:extLst>
          </p:nvPr>
        </p:nvGraphicFramePr>
        <p:xfrm>
          <a:off x="465813" y="1116603"/>
          <a:ext cx="8415573" cy="518687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658B79-1740-4161-AC0C-82B7C6F82B5E}"/>
              </a:ext>
            </a:extLst>
          </p:cNvPr>
          <p:cNvSpPr txBox="1"/>
          <p:nvPr/>
        </p:nvSpPr>
        <p:spPr>
          <a:xfrm>
            <a:off x="0" y="1096847"/>
            <a:ext cx="1215397" cy="430887"/>
          </a:xfrm>
          <a:prstGeom prst="rect">
            <a:avLst/>
          </a:prstGeom>
          <a:noFill/>
        </p:spPr>
        <p:txBody>
          <a:bodyPr wrap="none" rtlCol="0">
            <a:spAutoFit/>
          </a:bodyPr>
          <a:lstStyle/>
          <a:p>
            <a:r>
              <a:rPr lang="en-GB" sz="1100" dirty="0"/>
              <a:t>Thousand tonnes</a:t>
            </a:r>
          </a:p>
          <a:p>
            <a:endParaRPr lang="en-GB" sz="1100" dirty="0"/>
          </a:p>
        </p:txBody>
      </p:sp>
      <p:sp>
        <p:nvSpPr>
          <p:cNvPr id="9" name="TextBox 8">
            <a:extLst>
              <a:ext uri="{FF2B5EF4-FFF2-40B4-BE49-F238E27FC236}">
                <a16:creationId xmlns:a16="http://schemas.microsoft.com/office/drawing/2014/main" id="{C8778C3F-07A2-4CAD-89AE-213814ED7E57}"/>
              </a:ext>
            </a:extLst>
          </p:cNvPr>
          <p:cNvSpPr txBox="1"/>
          <p:nvPr/>
        </p:nvSpPr>
        <p:spPr>
          <a:xfrm>
            <a:off x="8153400" y="1954304"/>
            <a:ext cx="545086" cy="323165"/>
          </a:xfrm>
          <a:prstGeom prst="rect">
            <a:avLst/>
          </a:prstGeom>
          <a:noFill/>
        </p:spPr>
        <p:txBody>
          <a:bodyPr wrap="none" rtlCol="0">
            <a:spAutoFit/>
          </a:bodyPr>
          <a:lstStyle/>
          <a:p>
            <a:r>
              <a:rPr lang="en-GB" sz="1500" b="1" dirty="0"/>
              <a:t>BAU</a:t>
            </a:r>
          </a:p>
        </p:txBody>
      </p:sp>
      <p:sp>
        <p:nvSpPr>
          <p:cNvPr id="10" name="TextBox 9">
            <a:extLst>
              <a:ext uri="{FF2B5EF4-FFF2-40B4-BE49-F238E27FC236}">
                <a16:creationId xmlns:a16="http://schemas.microsoft.com/office/drawing/2014/main" id="{2A0FF56E-7A20-48B4-9F13-56383EBE13D8}"/>
              </a:ext>
            </a:extLst>
          </p:cNvPr>
          <p:cNvSpPr txBox="1"/>
          <p:nvPr/>
        </p:nvSpPr>
        <p:spPr>
          <a:xfrm>
            <a:off x="8425943" y="3710042"/>
            <a:ext cx="971741" cy="323165"/>
          </a:xfrm>
          <a:prstGeom prst="rect">
            <a:avLst/>
          </a:prstGeom>
          <a:noFill/>
        </p:spPr>
        <p:txBody>
          <a:bodyPr wrap="none" rtlCol="0">
            <a:spAutoFit/>
          </a:bodyPr>
          <a:lstStyle/>
          <a:p>
            <a:r>
              <a:rPr lang="en-GB" sz="1500" b="1" dirty="0"/>
              <a:t>2 degrees</a:t>
            </a:r>
          </a:p>
        </p:txBody>
      </p:sp>
      <p:cxnSp>
        <p:nvCxnSpPr>
          <p:cNvPr id="3" name="Straight Arrow Connector 2">
            <a:extLst>
              <a:ext uri="{FF2B5EF4-FFF2-40B4-BE49-F238E27FC236}">
                <a16:creationId xmlns:a16="http://schemas.microsoft.com/office/drawing/2014/main" id="{93A72414-FD79-4EFB-924F-3F54B959C4AE}"/>
              </a:ext>
            </a:extLst>
          </p:cNvPr>
          <p:cNvCxnSpPr/>
          <p:nvPr/>
        </p:nvCxnSpPr>
        <p:spPr>
          <a:xfrm flipH="1">
            <a:off x="4800600" y="2819400"/>
            <a:ext cx="76200" cy="99060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0F0B50B-FC00-4A7D-AF3C-6F0535A7C647}"/>
              </a:ext>
            </a:extLst>
          </p:cNvPr>
          <p:cNvCxnSpPr/>
          <p:nvPr/>
        </p:nvCxnSpPr>
        <p:spPr>
          <a:xfrm flipH="1">
            <a:off x="4800600" y="2362200"/>
            <a:ext cx="1371600" cy="144780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5497480-4ACE-4B36-A41C-E59E02520699}"/>
              </a:ext>
            </a:extLst>
          </p:cNvPr>
          <p:cNvSpPr txBox="1"/>
          <p:nvPr/>
        </p:nvSpPr>
        <p:spPr>
          <a:xfrm>
            <a:off x="3581400" y="3820824"/>
            <a:ext cx="3048000" cy="830997"/>
          </a:xfrm>
          <a:prstGeom prst="rect">
            <a:avLst/>
          </a:prstGeom>
          <a:noFill/>
        </p:spPr>
        <p:txBody>
          <a:bodyPr wrap="square" rtlCol="0">
            <a:spAutoFit/>
          </a:bodyPr>
          <a:lstStyle/>
          <a:p>
            <a:r>
              <a:rPr lang="en-GB" sz="1200" i="1" dirty="0"/>
              <a:t>If India pursues smelt reduction technology at scale, it could improve resource efficiency and allow it to use its own low quality iron ore resources  </a:t>
            </a:r>
          </a:p>
        </p:txBody>
      </p:sp>
      <p:sp>
        <p:nvSpPr>
          <p:cNvPr id="15" name="TextBox 14">
            <a:extLst>
              <a:ext uri="{FF2B5EF4-FFF2-40B4-BE49-F238E27FC236}">
                <a16:creationId xmlns:a16="http://schemas.microsoft.com/office/drawing/2014/main" id="{B6CF93EF-83FE-4DC0-95CB-62C39CDC6B64}"/>
              </a:ext>
            </a:extLst>
          </p:cNvPr>
          <p:cNvSpPr txBox="1"/>
          <p:nvPr/>
        </p:nvSpPr>
        <p:spPr>
          <a:xfrm>
            <a:off x="3434109" y="1293716"/>
            <a:ext cx="3342582" cy="307777"/>
          </a:xfrm>
          <a:prstGeom prst="rect">
            <a:avLst/>
          </a:prstGeom>
          <a:noFill/>
        </p:spPr>
        <p:txBody>
          <a:bodyPr wrap="none" rtlCol="0">
            <a:spAutoFit/>
          </a:bodyPr>
          <a:lstStyle/>
          <a:p>
            <a:r>
              <a:rPr lang="en-GB" sz="1400" b="1" dirty="0"/>
              <a:t>Annual global seaborne iron ore volumes</a:t>
            </a:r>
          </a:p>
        </p:txBody>
      </p:sp>
    </p:spTree>
    <p:extLst>
      <p:ext uri="{BB962C8B-B14F-4D97-AF65-F5344CB8AC3E}">
        <p14:creationId xmlns:p14="http://schemas.microsoft.com/office/powerpoint/2010/main" val="325589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A2A07-2591-42AF-9540-EBBDB5AD0DDA}"/>
              </a:ext>
            </a:extLst>
          </p:cNvPr>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An economy-wide study would also need to cover export infrastructure, domestic transition pathways and sources of potential transition risk upside </a:t>
            </a:r>
          </a:p>
        </p:txBody>
      </p:sp>
      <p:sp>
        <p:nvSpPr>
          <p:cNvPr id="4" name="Slide Number Placeholder 3">
            <a:extLst>
              <a:ext uri="{FF2B5EF4-FFF2-40B4-BE49-F238E27FC236}">
                <a16:creationId xmlns:a16="http://schemas.microsoft.com/office/drawing/2014/main" id="{337E9711-7CF0-4066-A955-79E175AE5B18}"/>
              </a:ext>
            </a:extLst>
          </p:cNvPr>
          <p:cNvSpPr>
            <a:spLocks noGrp="1"/>
          </p:cNvSpPr>
          <p:nvPr>
            <p:ph type="sldNum" sz="quarter" idx="4"/>
          </p:nvPr>
        </p:nvSpPr>
        <p:spPr/>
        <p:txBody>
          <a:bodyPr/>
          <a:lstStyle/>
          <a:p>
            <a:fld id="{005ED145-52BD-FC41-B15C-9E02BE74B9C5}" type="slidenum">
              <a:rPr lang="en-US" smtClean="0"/>
              <a:pPr/>
              <a:t>27</a:t>
            </a:fld>
            <a:endParaRPr lang="en-US" dirty="0"/>
          </a:p>
        </p:txBody>
      </p:sp>
      <p:sp>
        <p:nvSpPr>
          <p:cNvPr id="6" name="Rectangle: Rounded Corners 5">
            <a:extLst>
              <a:ext uri="{FF2B5EF4-FFF2-40B4-BE49-F238E27FC236}">
                <a16:creationId xmlns:a16="http://schemas.microsoft.com/office/drawing/2014/main" id="{05B394D6-E40C-4693-8E22-44D303FE9952}"/>
              </a:ext>
            </a:extLst>
          </p:cNvPr>
          <p:cNvSpPr/>
          <p:nvPr/>
        </p:nvSpPr>
        <p:spPr>
          <a:xfrm>
            <a:off x="1676400" y="1371600"/>
            <a:ext cx="2209800" cy="1143000"/>
          </a:xfrm>
          <a:prstGeom prst="roundRect">
            <a:avLst/>
          </a:prstGeom>
          <a:solidFill>
            <a:schemeClr val="bg1">
              <a:lumMod val="85000"/>
            </a:schemeClr>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“External” downside risk”</a:t>
            </a:r>
          </a:p>
        </p:txBody>
      </p:sp>
      <p:sp>
        <p:nvSpPr>
          <p:cNvPr id="9" name="Rectangle: Rounded Corners 8">
            <a:extLst>
              <a:ext uri="{FF2B5EF4-FFF2-40B4-BE49-F238E27FC236}">
                <a16:creationId xmlns:a16="http://schemas.microsoft.com/office/drawing/2014/main" id="{3760B6B9-5F6B-482A-B6E8-587884B7A14B}"/>
              </a:ext>
            </a:extLst>
          </p:cNvPr>
          <p:cNvSpPr/>
          <p:nvPr/>
        </p:nvSpPr>
        <p:spPr>
          <a:xfrm>
            <a:off x="1676400" y="2819400"/>
            <a:ext cx="2209800" cy="1143000"/>
          </a:xfrm>
          <a:prstGeom prst="roundRect">
            <a:avLst/>
          </a:prstGeom>
          <a:solidFill>
            <a:schemeClr val="bg1">
              <a:lumMod val="85000"/>
            </a:schemeClr>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“Domestic” downside risk</a:t>
            </a:r>
          </a:p>
        </p:txBody>
      </p:sp>
      <p:sp>
        <p:nvSpPr>
          <p:cNvPr id="10" name="Rectangle: Rounded Corners 9">
            <a:extLst>
              <a:ext uri="{FF2B5EF4-FFF2-40B4-BE49-F238E27FC236}">
                <a16:creationId xmlns:a16="http://schemas.microsoft.com/office/drawing/2014/main" id="{36561736-F101-4E7F-A6F2-F226A19F7DB9}"/>
              </a:ext>
            </a:extLst>
          </p:cNvPr>
          <p:cNvSpPr/>
          <p:nvPr/>
        </p:nvSpPr>
        <p:spPr>
          <a:xfrm>
            <a:off x="1676400" y="4343400"/>
            <a:ext cx="2209800" cy="1143000"/>
          </a:xfrm>
          <a:prstGeom prst="roundRect">
            <a:avLst/>
          </a:prstGeom>
          <a:solidFill>
            <a:schemeClr val="bg1">
              <a:lumMod val="85000"/>
            </a:schemeClr>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Upside potential</a:t>
            </a:r>
          </a:p>
        </p:txBody>
      </p:sp>
      <p:sp>
        <p:nvSpPr>
          <p:cNvPr id="11" name="Rectangle 10">
            <a:extLst>
              <a:ext uri="{FF2B5EF4-FFF2-40B4-BE49-F238E27FC236}">
                <a16:creationId xmlns:a16="http://schemas.microsoft.com/office/drawing/2014/main" id="{4DD96908-2BD7-431F-BF70-8E4B59CA6EA7}"/>
              </a:ext>
            </a:extLst>
          </p:cNvPr>
          <p:cNvSpPr/>
          <p:nvPr/>
        </p:nvSpPr>
        <p:spPr>
          <a:xfrm>
            <a:off x="5486400" y="1371600"/>
            <a:ext cx="3886200" cy="1143000"/>
          </a:xfrm>
          <a:prstGeom prst="rect">
            <a:avLst/>
          </a:prstGeom>
          <a:no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i="1" dirty="0"/>
              <a:t>Thermal coal, met coal, natural gas, iron ore exports; export-oriented infrastructure that cannot be repurposed (</a:t>
            </a:r>
            <a:r>
              <a:rPr lang="en-GB" sz="1600" i="1" dirty="0" err="1"/>
              <a:t>eg</a:t>
            </a:r>
            <a:r>
              <a:rPr lang="en-GB" sz="1600" i="1" dirty="0"/>
              <a:t>, Newcastle port?)</a:t>
            </a:r>
          </a:p>
        </p:txBody>
      </p:sp>
      <p:sp>
        <p:nvSpPr>
          <p:cNvPr id="13" name="Rectangle 12">
            <a:extLst>
              <a:ext uri="{FF2B5EF4-FFF2-40B4-BE49-F238E27FC236}">
                <a16:creationId xmlns:a16="http://schemas.microsoft.com/office/drawing/2014/main" id="{ABE4692D-A09E-4B91-BBD7-DFF0A18EF4DE}"/>
              </a:ext>
            </a:extLst>
          </p:cNvPr>
          <p:cNvSpPr/>
          <p:nvPr/>
        </p:nvSpPr>
        <p:spPr>
          <a:xfrm>
            <a:off x="5486400" y="2819400"/>
            <a:ext cx="3886200" cy="1143000"/>
          </a:xfrm>
          <a:prstGeom prst="rect">
            <a:avLst/>
          </a:prstGeom>
          <a:no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i="1" dirty="0"/>
              <a:t>Thermal power stations, oil refineries, steel and cement production</a:t>
            </a:r>
          </a:p>
        </p:txBody>
      </p:sp>
      <p:sp>
        <p:nvSpPr>
          <p:cNvPr id="14" name="Rectangle 13">
            <a:extLst>
              <a:ext uri="{FF2B5EF4-FFF2-40B4-BE49-F238E27FC236}">
                <a16:creationId xmlns:a16="http://schemas.microsoft.com/office/drawing/2014/main" id="{21445453-8663-4AAB-BE8A-0075A1360893}"/>
              </a:ext>
            </a:extLst>
          </p:cNvPr>
          <p:cNvSpPr/>
          <p:nvPr/>
        </p:nvSpPr>
        <p:spPr>
          <a:xfrm>
            <a:off x="5486400" y="4343400"/>
            <a:ext cx="3886200" cy="1143000"/>
          </a:xfrm>
          <a:prstGeom prst="rect">
            <a:avLst/>
          </a:prstGeom>
          <a:no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i="1" dirty="0"/>
              <a:t>Renewable energy developers and supply chain; hydrogen production (and export?); mining of minerals used in the clean energy transition? </a:t>
            </a:r>
          </a:p>
        </p:txBody>
      </p:sp>
    </p:spTree>
    <p:extLst>
      <p:ext uri="{BB962C8B-B14F-4D97-AF65-F5344CB8AC3E}">
        <p14:creationId xmlns:p14="http://schemas.microsoft.com/office/powerpoint/2010/main" val="56436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49A2A07-2591-42AF-9540-EBBDB5AD0DDA}"/>
              </a:ext>
            </a:extLst>
          </p:cNvPr>
          <p:cNvSpPr>
            <a:spLocks noGrp="1"/>
          </p:cNvSpPr>
          <p:nvPr>
            <p:ph type="title"/>
          </p:nvPr>
        </p:nvSpPr>
        <p:spPr>
          <a:xfrm>
            <a:off x="1" y="0"/>
            <a:ext cx="12190412" cy="775664"/>
          </a:xfrm>
          <a:solidFill>
            <a:schemeClr val="bg2">
              <a:lumMod val="90000"/>
            </a:schemeClr>
          </a:solidFill>
        </p:spPr>
        <p:txBody>
          <a:bodyPr>
            <a:noAutofit/>
          </a:bodyPr>
          <a:lstStyle/>
          <a:p>
            <a:pPr marL="114300"/>
            <a:r>
              <a:rPr lang="en-US" sz="2200" i="0" dirty="0">
                <a:latin typeface="Candara" panose="020E0502030303020204" pitchFamily="34" charset="0"/>
              </a:rPr>
              <a:t>We would be very keen to hear your thoughts and to discuss this further</a:t>
            </a:r>
          </a:p>
        </p:txBody>
      </p:sp>
      <p:sp>
        <p:nvSpPr>
          <p:cNvPr id="4" name="Slide Number Placeholder 3">
            <a:extLst>
              <a:ext uri="{FF2B5EF4-FFF2-40B4-BE49-F238E27FC236}">
                <a16:creationId xmlns:a16="http://schemas.microsoft.com/office/drawing/2014/main" id="{337E9711-7CF0-4066-A955-79E175AE5B18}"/>
              </a:ext>
            </a:extLst>
          </p:cNvPr>
          <p:cNvSpPr>
            <a:spLocks noGrp="1"/>
          </p:cNvSpPr>
          <p:nvPr>
            <p:ph type="sldNum" sz="quarter" idx="4"/>
          </p:nvPr>
        </p:nvSpPr>
        <p:spPr/>
        <p:txBody>
          <a:bodyPr/>
          <a:lstStyle/>
          <a:p>
            <a:fld id="{005ED145-52BD-FC41-B15C-9E02BE74B9C5}" type="slidenum">
              <a:rPr lang="en-US" smtClean="0"/>
              <a:pPr/>
              <a:t>28</a:t>
            </a:fld>
            <a:endParaRPr lang="en-US" dirty="0"/>
          </a:p>
        </p:txBody>
      </p:sp>
      <p:sp>
        <p:nvSpPr>
          <p:cNvPr id="5" name="TextBox 4">
            <a:extLst>
              <a:ext uri="{FF2B5EF4-FFF2-40B4-BE49-F238E27FC236}">
                <a16:creationId xmlns:a16="http://schemas.microsoft.com/office/drawing/2014/main" id="{9FE9D75F-3408-4B0F-998B-3666FCBE0970}"/>
              </a:ext>
            </a:extLst>
          </p:cNvPr>
          <p:cNvSpPr txBox="1"/>
          <p:nvPr/>
        </p:nvSpPr>
        <p:spPr>
          <a:xfrm>
            <a:off x="304800" y="1295400"/>
            <a:ext cx="10972800" cy="2677656"/>
          </a:xfrm>
          <a:prstGeom prst="rect">
            <a:avLst/>
          </a:prstGeom>
          <a:noFill/>
        </p:spPr>
        <p:txBody>
          <a:bodyPr wrap="square" rtlCol="0">
            <a:spAutoFit/>
          </a:bodyPr>
          <a:lstStyle/>
          <a:p>
            <a:r>
              <a:rPr lang="en-GB" sz="2400" b="1" dirty="0"/>
              <a:t>Thomas Heller, </a:t>
            </a:r>
            <a:r>
              <a:rPr lang="en-GB" sz="2400" dirty="0"/>
              <a:t>Director of Stanford Sustainability Finance Institute; Chairman of the Board and Senior Strategic Advisor, Climate Policy Initiative</a:t>
            </a:r>
          </a:p>
          <a:p>
            <a:r>
              <a:rPr lang="en-GB" sz="2400" dirty="0"/>
              <a:t>Tom.Heller@cpisf.org</a:t>
            </a:r>
          </a:p>
          <a:p>
            <a:endParaRPr lang="en-GB" sz="2400" b="1" dirty="0"/>
          </a:p>
          <a:p>
            <a:endParaRPr lang="en-GB" sz="2400" b="1" dirty="0"/>
          </a:p>
          <a:p>
            <a:r>
              <a:rPr lang="en-GB" sz="2400" b="1" dirty="0"/>
              <a:t>Matthew Huxham</a:t>
            </a:r>
            <a:r>
              <a:rPr lang="en-GB" sz="2400" dirty="0"/>
              <a:t>, Principal, Climate Policy Initiative Energy Finance</a:t>
            </a:r>
          </a:p>
          <a:p>
            <a:r>
              <a:rPr lang="en-GB" sz="2400" dirty="0"/>
              <a:t>Matthew.Huxham@cpilondon.org</a:t>
            </a:r>
          </a:p>
        </p:txBody>
      </p:sp>
    </p:spTree>
    <p:extLst>
      <p:ext uri="{BB962C8B-B14F-4D97-AF65-F5344CB8AC3E}">
        <p14:creationId xmlns:p14="http://schemas.microsoft.com/office/powerpoint/2010/main" val="2974805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495800" y="76201"/>
            <a:ext cx="5791200" cy="685799"/>
          </a:xfrm>
          <a:prstGeom prst="rect">
            <a:avLst/>
          </a:prstGeom>
          <a:noFill/>
          <a:ln>
            <a:noFill/>
          </a:ln>
        </p:spPr>
        <p:txBody>
          <a:bodyPr vert="horz" lIns="91425" tIns="45700" rIns="91425" bIns="45700" rtlCol="0" anchor="ctr" anchorCtr="0">
            <a:noAutofit/>
          </a:bodyPr>
          <a:lstStyle/>
          <a:p>
            <a:pPr>
              <a:spcBef>
                <a:spcPts val="0"/>
              </a:spcBef>
              <a:buSzPct val="25000"/>
            </a:pPr>
            <a:r>
              <a:rPr lang="en-AU" dirty="0"/>
              <a:t>Upcoming seminars</a:t>
            </a:r>
            <a:endParaRPr sz="2000" b="1" i="0" dirty="0">
              <a:solidFill>
                <a:schemeClr val="lt1"/>
              </a:solidFill>
              <a:latin typeface="Arial"/>
              <a:ea typeface="Arial"/>
              <a:cs typeface="Arial"/>
              <a:sym typeface="Arial"/>
            </a:endParaRPr>
          </a:p>
        </p:txBody>
      </p:sp>
      <p:graphicFrame>
        <p:nvGraphicFramePr>
          <p:cNvPr id="3" name="Table 2"/>
          <p:cNvGraphicFramePr>
            <a:graphicFrameLocks noGrp="1"/>
          </p:cNvGraphicFramePr>
          <p:nvPr/>
        </p:nvGraphicFramePr>
        <p:xfrm>
          <a:off x="1659468" y="1407583"/>
          <a:ext cx="8856133" cy="3147061"/>
        </p:xfrm>
        <a:graphic>
          <a:graphicData uri="http://schemas.openxmlformats.org/drawingml/2006/table">
            <a:tbl>
              <a:tblPr firstRow="1" bandRow="1">
                <a:tableStyleId>{5C22544A-7EE6-4342-B048-85BDC9FD1C3A}</a:tableStyleId>
              </a:tblPr>
              <a:tblGrid>
                <a:gridCol w="2515556">
                  <a:extLst>
                    <a:ext uri="{9D8B030D-6E8A-4147-A177-3AD203B41FA5}">
                      <a16:colId xmlns:a16="http://schemas.microsoft.com/office/drawing/2014/main" val="20000"/>
                    </a:ext>
                  </a:extLst>
                </a:gridCol>
                <a:gridCol w="2722037">
                  <a:extLst>
                    <a:ext uri="{9D8B030D-6E8A-4147-A177-3AD203B41FA5}">
                      <a16:colId xmlns:a16="http://schemas.microsoft.com/office/drawing/2014/main" val="20001"/>
                    </a:ext>
                  </a:extLst>
                </a:gridCol>
                <a:gridCol w="3618540">
                  <a:extLst>
                    <a:ext uri="{9D8B030D-6E8A-4147-A177-3AD203B41FA5}">
                      <a16:colId xmlns:a16="http://schemas.microsoft.com/office/drawing/2014/main" val="20002"/>
                    </a:ext>
                  </a:extLst>
                </a:gridCol>
              </a:tblGrid>
              <a:tr h="488951">
                <a:tc>
                  <a:txBody>
                    <a:bodyPr/>
                    <a:lstStyle/>
                    <a:p>
                      <a:pPr>
                        <a:lnSpc>
                          <a:spcPct val="150000"/>
                        </a:lnSpc>
                      </a:pPr>
                      <a:r>
                        <a:rPr lang="en-US" sz="1800" dirty="0">
                          <a:solidFill>
                            <a:schemeClr val="bg1"/>
                          </a:solidFill>
                        </a:rPr>
                        <a:t>Date/Location</a:t>
                      </a:r>
                    </a:p>
                  </a:txBody>
                  <a:tcPr anchor="ctr">
                    <a:solidFill>
                      <a:srgbClr val="003368"/>
                    </a:solidFill>
                  </a:tcPr>
                </a:tc>
                <a:tc>
                  <a:txBody>
                    <a:bodyPr/>
                    <a:lstStyle/>
                    <a:p>
                      <a:pPr>
                        <a:lnSpc>
                          <a:spcPct val="150000"/>
                        </a:lnSpc>
                      </a:pPr>
                      <a:r>
                        <a:rPr lang="en-US" sz="1800" dirty="0">
                          <a:solidFill>
                            <a:schemeClr val="bg1"/>
                          </a:solidFill>
                        </a:rPr>
                        <a:t>Presenter</a:t>
                      </a:r>
                    </a:p>
                  </a:txBody>
                  <a:tcPr anchor="ctr">
                    <a:solidFill>
                      <a:srgbClr val="003368"/>
                    </a:solidFill>
                  </a:tcPr>
                </a:tc>
                <a:tc>
                  <a:txBody>
                    <a:bodyPr/>
                    <a:lstStyle/>
                    <a:p>
                      <a:pPr>
                        <a:lnSpc>
                          <a:spcPct val="150000"/>
                        </a:lnSpc>
                      </a:pPr>
                      <a:r>
                        <a:rPr lang="en-US" sz="1800" dirty="0">
                          <a:solidFill>
                            <a:schemeClr val="bg1"/>
                          </a:solidFill>
                        </a:rPr>
                        <a:t>Topic</a:t>
                      </a:r>
                    </a:p>
                  </a:txBody>
                  <a:tcPr anchor="ctr">
                    <a:solidFill>
                      <a:srgbClr val="003368"/>
                    </a:solidFill>
                  </a:tcPr>
                </a:tc>
                <a:extLst>
                  <a:ext uri="{0D108BD9-81ED-4DB2-BD59-A6C34878D82A}">
                    <a16:rowId xmlns:a16="http://schemas.microsoft.com/office/drawing/2014/main" val="10000"/>
                  </a:ext>
                </a:extLst>
              </a:tr>
              <a:tr h="487680">
                <a:tc>
                  <a:txBody>
                    <a:bodyPr/>
                    <a:lstStyle/>
                    <a:p>
                      <a:pPr>
                        <a:lnSpc>
                          <a:spcPct val="150000"/>
                        </a:lnSpc>
                      </a:pPr>
                      <a:r>
                        <a:rPr lang="en-US" b="1" dirty="0"/>
                        <a:t>Fri</a:t>
                      </a:r>
                      <a:r>
                        <a:rPr lang="en-US" b="1" baseline="0" dirty="0"/>
                        <a:t> 22 Nov 1-2pm</a:t>
                      </a:r>
                    </a:p>
                    <a:p>
                      <a:pPr>
                        <a:lnSpc>
                          <a:spcPct val="150000"/>
                        </a:lnSpc>
                      </a:pPr>
                      <a:r>
                        <a:rPr lang="en-US" baseline="0" dirty="0"/>
                        <a:t>Climate College</a:t>
                      </a:r>
                      <a:endParaRPr lang="en-US" dirty="0"/>
                    </a:p>
                  </a:txBody>
                  <a:tcPr anchor="ctr"/>
                </a:tc>
                <a:tc>
                  <a:txBody>
                    <a:bodyPr/>
                    <a:lstStyle/>
                    <a:p>
                      <a:r>
                        <a:rPr lang="en-US" dirty="0"/>
                        <a:t>Kristina </a:t>
                      </a:r>
                      <a:r>
                        <a:rPr lang="en-US" dirty="0" err="1"/>
                        <a:t>Haverkamp</a:t>
                      </a:r>
                      <a:endParaRPr lang="en-US" dirty="0"/>
                    </a:p>
                    <a:p>
                      <a:r>
                        <a:rPr lang="en-US" dirty="0"/>
                        <a:t>(German Energy Agency)</a:t>
                      </a:r>
                    </a:p>
                  </a:txBody>
                  <a:tcPr anchor="ctr"/>
                </a:tc>
                <a:tc>
                  <a:txBody>
                    <a:bodyPr/>
                    <a:lstStyle/>
                    <a:p>
                      <a:r>
                        <a:rPr lang="en-US" dirty="0"/>
                        <a:t>The German energy transition: Challenges, opportunities and collaboration with Australia </a:t>
                      </a:r>
                    </a:p>
                  </a:txBody>
                  <a:tcPr anchor="ctr"/>
                </a:tc>
                <a:extLst>
                  <a:ext uri="{0D108BD9-81ED-4DB2-BD59-A6C34878D82A}">
                    <a16:rowId xmlns:a16="http://schemas.microsoft.com/office/drawing/2014/main" val="10001"/>
                  </a:ext>
                </a:extLst>
              </a:tr>
              <a:tr h="259080">
                <a:tc>
                  <a:txBody>
                    <a:bodyPr/>
                    <a:lstStyle/>
                    <a:p>
                      <a:pPr>
                        <a:lnSpc>
                          <a:spcPct val="150000"/>
                        </a:lnSpc>
                      </a:pPr>
                      <a:r>
                        <a:rPr lang="en-US" b="1" dirty="0"/>
                        <a:t>Wed 27 Nov 11am-12pm</a:t>
                      </a:r>
                    </a:p>
                    <a:p>
                      <a:pPr>
                        <a:lnSpc>
                          <a:spcPct val="150000"/>
                        </a:lnSpc>
                      </a:pPr>
                      <a:r>
                        <a:rPr lang="en-US" dirty="0"/>
                        <a:t>Climate College</a:t>
                      </a:r>
                    </a:p>
                  </a:txBody>
                  <a:tcPr anchor="ctr"/>
                </a:tc>
                <a:tc>
                  <a:txBody>
                    <a:bodyPr/>
                    <a:lstStyle/>
                    <a:p>
                      <a:r>
                        <a:rPr lang="en-US" dirty="0"/>
                        <a:t>Dr. Tobias Ide</a:t>
                      </a:r>
                    </a:p>
                    <a:p>
                      <a:r>
                        <a:rPr lang="en-US" dirty="0"/>
                        <a:t>(University of Melbourne)</a:t>
                      </a:r>
                    </a:p>
                  </a:txBody>
                  <a:tcPr anchor="ctr"/>
                </a:tc>
                <a:tc>
                  <a:txBody>
                    <a:bodyPr/>
                    <a:lstStyle/>
                    <a:p>
                      <a:r>
                        <a:rPr lang="en-US" dirty="0"/>
                        <a:t>The</a:t>
                      </a:r>
                      <a:r>
                        <a:rPr lang="en-US" baseline="0" dirty="0"/>
                        <a:t> impact of climate change on armed conflict</a:t>
                      </a:r>
                      <a:endParaRPr lang="en-US" dirty="0"/>
                    </a:p>
                  </a:txBody>
                  <a:tcPr anchor="ctr"/>
                </a:tc>
                <a:extLst>
                  <a:ext uri="{0D108BD9-81ED-4DB2-BD59-A6C34878D82A}">
                    <a16:rowId xmlns:a16="http://schemas.microsoft.com/office/drawing/2014/main" val="10002"/>
                  </a:ext>
                </a:extLst>
              </a:tr>
              <a:tr h="259080">
                <a:tc>
                  <a:txBody>
                    <a:bodyPr/>
                    <a:lstStyle/>
                    <a:p>
                      <a:pPr>
                        <a:lnSpc>
                          <a:spcPct val="150000"/>
                        </a:lnSpc>
                      </a:pPr>
                      <a:r>
                        <a:rPr lang="en-US" b="1" dirty="0"/>
                        <a:t>Wed 4 Dec 11am-12pm</a:t>
                      </a:r>
                    </a:p>
                    <a:p>
                      <a:pPr>
                        <a:lnSpc>
                          <a:spcPct val="150000"/>
                        </a:lnSpc>
                      </a:pPr>
                      <a:r>
                        <a:rPr lang="en-US" dirty="0"/>
                        <a:t>Climate College</a:t>
                      </a:r>
                    </a:p>
                  </a:txBody>
                  <a:tcPr anchor="ctr"/>
                </a:tc>
                <a:tc>
                  <a:txBody>
                    <a:bodyPr/>
                    <a:lstStyle/>
                    <a:p>
                      <a:r>
                        <a:rPr lang="en-US" dirty="0"/>
                        <a:t>Dr. Ben Henley</a:t>
                      </a:r>
                    </a:p>
                    <a:p>
                      <a:r>
                        <a:rPr lang="en-US" dirty="0"/>
                        <a:t>(University of Melbourne)</a:t>
                      </a:r>
                    </a:p>
                  </a:txBody>
                  <a:tcPr anchor="ctr"/>
                </a:tc>
                <a:tc>
                  <a:txBody>
                    <a:bodyPr/>
                    <a:lstStyle/>
                    <a:p>
                      <a:r>
                        <a:rPr lang="en-US" sz="1400" b="0" i="0" u="none" strike="noStrike" cap="none" dirty="0">
                          <a:solidFill>
                            <a:schemeClr val="dk1"/>
                          </a:solidFill>
                          <a:latin typeface="+mn-lt"/>
                          <a:ea typeface="+mn-ea"/>
                          <a:cs typeface="+mn-cs"/>
                          <a:sym typeface="Arial"/>
                        </a:rPr>
                        <a:t>Amplification of risks to Melbourne’s water supply at 1.5°C and 2°C</a:t>
                      </a:r>
                    </a:p>
                  </a:txBody>
                  <a:tcPr anchor="ctr"/>
                </a:tc>
                <a:extLst>
                  <a:ext uri="{0D108BD9-81ED-4DB2-BD59-A6C34878D82A}">
                    <a16:rowId xmlns:a16="http://schemas.microsoft.com/office/drawing/2014/main" val="10003"/>
                  </a:ext>
                </a:extLst>
              </a:tr>
            </a:tbl>
          </a:graphicData>
        </a:graphic>
      </p:graphicFrame>
      <p:sp>
        <p:nvSpPr>
          <p:cNvPr id="4" name="Rectangle 3"/>
          <p:cNvSpPr/>
          <p:nvPr/>
        </p:nvSpPr>
        <p:spPr>
          <a:xfrm>
            <a:off x="5181600" y="5290186"/>
            <a:ext cx="5105400" cy="400110"/>
          </a:xfrm>
          <a:prstGeom prst="rect">
            <a:avLst/>
          </a:prstGeom>
        </p:spPr>
        <p:txBody>
          <a:bodyPr wrap="square">
            <a:spAutoFit/>
          </a:bodyPr>
          <a:lstStyle/>
          <a:p>
            <a:pPr algn="r"/>
            <a:r>
              <a:rPr lang="en-US" sz="2000" dirty="0" err="1"/>
              <a:t>climatecollege.unimelb.edu.au</a:t>
            </a:r>
            <a:r>
              <a:rPr lang="en-US" sz="2000" dirty="0"/>
              <a:t>/seminars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5648" y="5871838"/>
            <a:ext cx="493979" cy="436288"/>
          </a:xfrm>
          <a:prstGeom prst="rect">
            <a:avLst/>
          </a:prstGeom>
        </p:spPr>
      </p:pic>
      <p:sp>
        <p:nvSpPr>
          <p:cNvPr id="11" name="Rectangle 10"/>
          <p:cNvSpPr/>
          <p:nvPr/>
        </p:nvSpPr>
        <p:spPr>
          <a:xfrm>
            <a:off x="6248400" y="5871838"/>
            <a:ext cx="4038600" cy="400110"/>
          </a:xfrm>
          <a:prstGeom prst="rect">
            <a:avLst/>
          </a:prstGeom>
        </p:spPr>
        <p:txBody>
          <a:bodyPr wrap="square">
            <a:spAutoFit/>
          </a:bodyPr>
          <a:lstStyle/>
          <a:p>
            <a:pPr algn="r"/>
            <a:r>
              <a:rPr lang="en-US" sz="2000" dirty="0"/>
              <a:t>@</a:t>
            </a:r>
            <a:r>
              <a:rPr lang="en-US" sz="2000" dirty="0" err="1"/>
              <a:t>climatecollege</a:t>
            </a:r>
            <a:endParaRPr lang="en-US" sz="2000" dirty="0"/>
          </a:p>
        </p:txBody>
      </p:sp>
    </p:spTree>
    <p:extLst>
      <p:ext uri="{BB962C8B-B14F-4D97-AF65-F5344CB8AC3E}">
        <p14:creationId xmlns:p14="http://schemas.microsoft.com/office/powerpoint/2010/main" val="1708117486"/>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664"/>
          </a:xfrm>
          <a:solidFill>
            <a:srgbClr val="E6E3D2"/>
          </a:solidFill>
        </p:spPr>
        <p:txBody>
          <a:bodyPr>
            <a:noAutofit/>
          </a:bodyPr>
          <a:lstStyle/>
          <a:p>
            <a:pPr marL="57150"/>
            <a:r>
              <a:rPr lang="en-US" sz="2200" i="0" dirty="0">
                <a:latin typeface="Candara" panose="020E0502030303020204" pitchFamily="34" charset="0"/>
              </a:rPr>
              <a:t>Agenda</a:t>
            </a:r>
          </a:p>
        </p:txBody>
      </p:sp>
      <p:sp>
        <p:nvSpPr>
          <p:cNvPr id="3" name="Slide Number Placeholder 2">
            <a:extLst>
              <a:ext uri="{FF2B5EF4-FFF2-40B4-BE49-F238E27FC236}">
                <a16:creationId xmlns:a16="http://schemas.microsoft.com/office/drawing/2014/main" id="{7D349D35-D36A-4F4B-9799-30E04B42E842}"/>
              </a:ext>
            </a:extLst>
          </p:cNvPr>
          <p:cNvSpPr>
            <a:spLocks noGrp="1"/>
          </p:cNvSpPr>
          <p:nvPr>
            <p:ph type="sldNum" sz="quarter" idx="4"/>
          </p:nvPr>
        </p:nvSpPr>
        <p:spPr/>
        <p:txBody>
          <a:bodyPr/>
          <a:lstStyle/>
          <a:p>
            <a:fld id="{005ED145-52BD-FC41-B15C-9E02BE74B9C5}" type="slidenum">
              <a:rPr lang="en-US" smtClean="0"/>
              <a:pPr/>
              <a:t>3</a:t>
            </a:fld>
            <a:endParaRPr lang="en-US" dirty="0"/>
          </a:p>
        </p:txBody>
      </p:sp>
      <p:sp>
        <p:nvSpPr>
          <p:cNvPr id="15" name="TextBox 14">
            <a:extLst>
              <a:ext uri="{FF2B5EF4-FFF2-40B4-BE49-F238E27FC236}">
                <a16:creationId xmlns:a16="http://schemas.microsoft.com/office/drawing/2014/main" id="{0B8165E2-E8D4-427E-9EAC-28448C120F72}"/>
              </a:ext>
            </a:extLst>
          </p:cNvPr>
          <p:cNvSpPr txBox="1"/>
          <p:nvPr/>
        </p:nvSpPr>
        <p:spPr>
          <a:xfrm>
            <a:off x="1828800" y="1752600"/>
            <a:ext cx="3921266" cy="369332"/>
          </a:xfrm>
          <a:prstGeom prst="rect">
            <a:avLst/>
          </a:prstGeom>
          <a:noFill/>
        </p:spPr>
        <p:txBody>
          <a:bodyPr wrap="none" rtlCol="0">
            <a:spAutoFit/>
          </a:bodyPr>
          <a:lstStyle/>
          <a:p>
            <a:r>
              <a:rPr lang="en-US" dirty="0"/>
              <a:t>Our approach to climate transition risk</a:t>
            </a:r>
          </a:p>
        </p:txBody>
      </p:sp>
      <p:sp>
        <p:nvSpPr>
          <p:cNvPr id="16" name="TextBox 15">
            <a:extLst>
              <a:ext uri="{FF2B5EF4-FFF2-40B4-BE49-F238E27FC236}">
                <a16:creationId xmlns:a16="http://schemas.microsoft.com/office/drawing/2014/main" id="{B5CFCF80-DA33-43D4-9A3D-B6AAE2C6EBB8}"/>
              </a:ext>
            </a:extLst>
          </p:cNvPr>
          <p:cNvSpPr txBox="1"/>
          <p:nvPr/>
        </p:nvSpPr>
        <p:spPr>
          <a:xfrm>
            <a:off x="1828800" y="2754868"/>
            <a:ext cx="6200736" cy="369332"/>
          </a:xfrm>
          <a:prstGeom prst="rect">
            <a:avLst/>
          </a:prstGeom>
          <a:noFill/>
        </p:spPr>
        <p:txBody>
          <a:bodyPr wrap="none" rtlCol="0">
            <a:spAutoFit/>
          </a:bodyPr>
          <a:lstStyle/>
          <a:p>
            <a:r>
              <a:rPr lang="en-US" dirty="0"/>
              <a:t>An example of sovereign climate transition risk – South Africa </a:t>
            </a:r>
          </a:p>
        </p:txBody>
      </p:sp>
      <p:sp>
        <p:nvSpPr>
          <p:cNvPr id="17" name="TextBox 16">
            <a:extLst>
              <a:ext uri="{FF2B5EF4-FFF2-40B4-BE49-F238E27FC236}">
                <a16:creationId xmlns:a16="http://schemas.microsoft.com/office/drawing/2014/main" id="{0D065A27-E664-49DF-9CC9-D990F095AF43}"/>
              </a:ext>
            </a:extLst>
          </p:cNvPr>
          <p:cNvSpPr txBox="1"/>
          <p:nvPr/>
        </p:nvSpPr>
        <p:spPr>
          <a:xfrm>
            <a:off x="1828800" y="3745468"/>
            <a:ext cx="3471400" cy="369332"/>
          </a:xfrm>
          <a:prstGeom prst="rect">
            <a:avLst/>
          </a:prstGeom>
          <a:noFill/>
        </p:spPr>
        <p:txBody>
          <a:bodyPr wrap="none" rtlCol="0">
            <a:spAutoFit/>
          </a:bodyPr>
          <a:lstStyle/>
          <a:p>
            <a:r>
              <a:rPr lang="en-US" dirty="0"/>
              <a:t>Transition risk analysis in Australia</a:t>
            </a:r>
          </a:p>
        </p:txBody>
      </p:sp>
      <p:sp>
        <p:nvSpPr>
          <p:cNvPr id="19" name="TextBox 18">
            <a:extLst>
              <a:ext uri="{FF2B5EF4-FFF2-40B4-BE49-F238E27FC236}">
                <a16:creationId xmlns:a16="http://schemas.microsoft.com/office/drawing/2014/main" id="{27B85727-CA08-4E74-B23F-945F2694BD28}"/>
              </a:ext>
            </a:extLst>
          </p:cNvPr>
          <p:cNvSpPr txBox="1"/>
          <p:nvPr/>
        </p:nvSpPr>
        <p:spPr>
          <a:xfrm>
            <a:off x="1828800" y="4736068"/>
            <a:ext cx="1479892" cy="369332"/>
          </a:xfrm>
          <a:prstGeom prst="rect">
            <a:avLst/>
          </a:prstGeom>
          <a:noFill/>
        </p:spPr>
        <p:txBody>
          <a:bodyPr wrap="none" rtlCol="0">
            <a:spAutoFit/>
          </a:bodyPr>
          <a:lstStyle/>
          <a:p>
            <a:r>
              <a:rPr lang="en-US" dirty="0"/>
              <a:t>Next steps     </a:t>
            </a:r>
          </a:p>
        </p:txBody>
      </p:sp>
    </p:spTree>
    <p:extLst>
      <p:ext uri="{BB962C8B-B14F-4D97-AF65-F5344CB8AC3E}">
        <p14:creationId xmlns:p14="http://schemas.microsoft.com/office/powerpoint/2010/main" val="189852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30</a:t>
            </a:fld>
            <a:endParaRPr lang="en-US" dirty="0"/>
          </a:p>
        </p:txBody>
      </p:sp>
      <p:sp>
        <p:nvSpPr>
          <p:cNvPr id="5" name="Rectangle: Rounded Corners 4">
            <a:extLst>
              <a:ext uri="{FF2B5EF4-FFF2-40B4-BE49-F238E27FC236}">
                <a16:creationId xmlns:a16="http://schemas.microsoft.com/office/drawing/2014/main" id="{CED93834-F988-4DD6-9612-F0645A05644F}"/>
              </a:ext>
            </a:extLst>
          </p:cNvPr>
          <p:cNvSpPr/>
          <p:nvPr/>
        </p:nvSpPr>
        <p:spPr>
          <a:xfrm>
            <a:off x="3886200" y="1828800"/>
            <a:ext cx="4267200" cy="2667000"/>
          </a:xfrm>
          <a:prstGeom prst="roundRect">
            <a:avLst/>
          </a:prstGeom>
          <a:solidFill>
            <a:schemeClr val="bg2"/>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marR="0" lvl="0" algn="ctr">
              <a:spcBef>
                <a:spcPts val="0"/>
              </a:spcBef>
              <a:spcAft>
                <a:spcPts val="0"/>
              </a:spcAft>
            </a:pPr>
            <a:r>
              <a:rPr lang="en-US" b="1" dirty="0">
                <a:latin typeface="Candara" panose="020E0502030303020204" pitchFamily="34" charset="0"/>
                <a:ea typeface="Calibri" panose="020F0502020204030204" pitchFamily="34" charset="0"/>
              </a:rPr>
              <a:t>Backup slides</a:t>
            </a:r>
          </a:p>
        </p:txBody>
      </p:sp>
    </p:spTree>
    <p:extLst>
      <p:ext uri="{BB962C8B-B14F-4D97-AF65-F5344CB8AC3E}">
        <p14:creationId xmlns:p14="http://schemas.microsoft.com/office/powerpoint/2010/main" val="1107721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664"/>
          </a:xfrm>
          <a:solidFill>
            <a:srgbClr val="E6E3D2"/>
          </a:solidFill>
        </p:spPr>
        <p:txBody>
          <a:bodyPr>
            <a:noAutofit/>
          </a:bodyPr>
          <a:lstStyle/>
          <a:p>
            <a:pPr marL="57150"/>
            <a:r>
              <a:rPr lang="en-US" sz="2200" i="0" dirty="0">
                <a:latin typeface="Candara" panose="020E0502030303020204" pitchFamily="34" charset="0"/>
              </a:rPr>
              <a:t>CPI-Energy Finance </a:t>
            </a:r>
            <a:r>
              <a:rPr lang="en-US" sz="2200" i="0" dirty="0">
                <a:solidFill>
                  <a:schemeClr val="tx1">
                    <a:lumMod val="95000"/>
                    <a:lumOff val="5000"/>
                  </a:schemeClr>
                </a:solidFill>
              </a:rPr>
              <a:t>works at the intersection of policy and finance to develop innovative solutions to help markets and policy makers mitigate climate change</a:t>
            </a:r>
            <a:endParaRPr lang="en-US" sz="2200" i="0" dirty="0">
              <a:solidFill>
                <a:schemeClr val="tx1">
                  <a:lumMod val="95000"/>
                  <a:lumOff val="5000"/>
                </a:schemeClr>
              </a:solidFill>
              <a:latin typeface="Candara" panose="020E0502030303020204" pitchFamily="34" charset="0"/>
            </a:endParaRPr>
          </a:p>
        </p:txBody>
      </p:sp>
      <p:sp>
        <p:nvSpPr>
          <p:cNvPr id="3" name="Slide Number Placeholder 2">
            <a:extLst>
              <a:ext uri="{FF2B5EF4-FFF2-40B4-BE49-F238E27FC236}">
                <a16:creationId xmlns:a16="http://schemas.microsoft.com/office/drawing/2014/main" id="{7D349D35-D36A-4F4B-9799-30E04B42E842}"/>
              </a:ext>
            </a:extLst>
          </p:cNvPr>
          <p:cNvSpPr>
            <a:spLocks noGrp="1"/>
          </p:cNvSpPr>
          <p:nvPr>
            <p:ph type="sldNum" sz="quarter" idx="4"/>
          </p:nvPr>
        </p:nvSpPr>
        <p:spPr/>
        <p:txBody>
          <a:bodyPr/>
          <a:lstStyle/>
          <a:p>
            <a:fld id="{005ED145-52BD-FC41-B15C-9E02BE74B9C5}" type="slidenum">
              <a:rPr lang="en-US" smtClean="0"/>
              <a:pPr/>
              <a:t>31</a:t>
            </a:fld>
            <a:endParaRPr lang="en-US" dirty="0"/>
          </a:p>
        </p:txBody>
      </p:sp>
      <p:grpSp>
        <p:nvGrpSpPr>
          <p:cNvPr id="6" name="Group 5">
            <a:extLst>
              <a:ext uri="{FF2B5EF4-FFF2-40B4-BE49-F238E27FC236}">
                <a16:creationId xmlns:a16="http://schemas.microsoft.com/office/drawing/2014/main" id="{F08CDC66-D669-416B-A471-D132E4D7D9E7}"/>
              </a:ext>
            </a:extLst>
          </p:cNvPr>
          <p:cNvGrpSpPr/>
          <p:nvPr/>
        </p:nvGrpSpPr>
        <p:grpSpPr>
          <a:xfrm>
            <a:off x="6226451" y="3581400"/>
            <a:ext cx="5660749" cy="2964810"/>
            <a:chOff x="914400" y="2590798"/>
            <a:chExt cx="9279239" cy="5046049"/>
          </a:xfrm>
        </p:grpSpPr>
        <p:sp>
          <p:nvSpPr>
            <p:cNvPr id="7" name="Rectangle 6">
              <a:extLst>
                <a:ext uri="{FF2B5EF4-FFF2-40B4-BE49-F238E27FC236}">
                  <a16:creationId xmlns:a16="http://schemas.microsoft.com/office/drawing/2014/main" id="{1811D94A-2DFE-4500-B810-AFFB256CA4FC}"/>
                </a:ext>
              </a:extLst>
            </p:cNvPr>
            <p:cNvSpPr/>
            <p:nvPr/>
          </p:nvSpPr>
          <p:spPr>
            <a:xfrm>
              <a:off x="914400" y="3409950"/>
              <a:ext cx="923925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1" dirty="0"/>
            </a:p>
          </p:txBody>
        </p:sp>
        <p:grpSp>
          <p:nvGrpSpPr>
            <p:cNvPr id="8" name="Group 7">
              <a:extLst>
                <a:ext uri="{FF2B5EF4-FFF2-40B4-BE49-F238E27FC236}">
                  <a16:creationId xmlns:a16="http://schemas.microsoft.com/office/drawing/2014/main" id="{F7BAE755-F4E6-46DF-B1F6-73C54B693E26}"/>
                </a:ext>
              </a:extLst>
            </p:cNvPr>
            <p:cNvGrpSpPr/>
            <p:nvPr/>
          </p:nvGrpSpPr>
          <p:grpSpPr>
            <a:xfrm>
              <a:off x="914400" y="2590798"/>
              <a:ext cx="9279239" cy="5046049"/>
              <a:chOff x="914400" y="2590798"/>
              <a:chExt cx="9279239" cy="5046049"/>
            </a:xfrm>
          </p:grpSpPr>
          <p:sp>
            <p:nvSpPr>
              <p:cNvPr id="9" name="Rectangle 8">
                <a:extLst>
                  <a:ext uri="{FF2B5EF4-FFF2-40B4-BE49-F238E27FC236}">
                    <a16:creationId xmlns:a16="http://schemas.microsoft.com/office/drawing/2014/main" id="{3118095A-B633-40A5-849A-B3917A6564B1}"/>
                  </a:ext>
                </a:extLst>
              </p:cNvPr>
              <p:cNvSpPr/>
              <p:nvPr/>
            </p:nvSpPr>
            <p:spPr>
              <a:xfrm>
                <a:off x="914400" y="2590798"/>
                <a:ext cx="9239250" cy="8293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ndara" panose="020E0502030303020204" pitchFamily="34" charset="0"/>
                  </a:rPr>
                  <a:t>Using Finance as a Catalyst</a:t>
                </a:r>
                <a:endParaRPr lang="en-GB" sz="1800" b="1" dirty="0">
                  <a:solidFill>
                    <a:schemeClr val="tx1"/>
                  </a:solidFill>
                  <a:latin typeface="Candara" panose="020E0502030303020204" pitchFamily="34" charset="0"/>
                </a:endParaRPr>
              </a:p>
            </p:txBody>
          </p:sp>
          <p:sp>
            <p:nvSpPr>
              <p:cNvPr id="10" name="TextBox 9">
                <a:extLst>
                  <a:ext uri="{FF2B5EF4-FFF2-40B4-BE49-F238E27FC236}">
                    <a16:creationId xmlns:a16="http://schemas.microsoft.com/office/drawing/2014/main" id="{97AB8DDC-5E51-4997-9D49-7658B748F906}"/>
                  </a:ext>
                </a:extLst>
              </p:cNvPr>
              <p:cNvSpPr txBox="1"/>
              <p:nvPr/>
            </p:nvSpPr>
            <p:spPr>
              <a:xfrm>
                <a:off x="965172" y="3467163"/>
                <a:ext cx="9228467" cy="4169684"/>
              </a:xfrm>
              <a:prstGeom prst="rect">
                <a:avLst/>
              </a:prstGeom>
              <a:noFill/>
            </p:spPr>
            <p:txBody>
              <a:bodyPr wrap="square" tIns="18288" rtlCol="0">
                <a:spAutoFit/>
              </a:bodyPr>
              <a:lstStyle/>
              <a:p>
                <a:pPr>
                  <a:spcAft>
                    <a:spcPts val="600"/>
                  </a:spcAft>
                </a:pPr>
                <a:r>
                  <a:rPr lang="en-US" sz="1600" i="1" dirty="0">
                    <a:solidFill>
                      <a:schemeClr val="accent1">
                        <a:lumMod val="50000"/>
                      </a:schemeClr>
                    </a:solidFill>
                    <a:latin typeface="Candara" panose="020E0502030303020204" pitchFamily="34" charset="0"/>
                  </a:rPr>
                  <a:t>New financing solutions can overcome investment barriers and reduce the cost of capital for low carbon investments and innovation</a:t>
                </a:r>
              </a:p>
              <a:p>
                <a:r>
                  <a:rPr lang="en-US" sz="1400" dirty="0">
                    <a:latin typeface="Candara" panose="020E0502030303020204" pitchFamily="34" charset="0"/>
                  </a:rPr>
                  <a:t>We lead efforts to:</a:t>
                </a:r>
              </a:p>
              <a:p>
                <a:pPr marL="227013" indent="-109538">
                  <a:buFont typeface="Arial" panose="020B0604020202020204" pitchFamily="34" charset="0"/>
                  <a:buChar char="•"/>
                </a:pPr>
                <a:r>
                  <a:rPr lang="en-US" sz="1400" dirty="0">
                    <a:latin typeface="Candara" panose="020E0502030303020204" pitchFamily="34" charset="0"/>
                  </a:rPr>
                  <a:t>Create lower cost investment solutions for institutional investors</a:t>
                </a:r>
              </a:p>
              <a:p>
                <a:pPr marL="227013" lvl="1" indent="-109538">
                  <a:buFont typeface="Arial" panose="020B0604020202020204" pitchFamily="34" charset="0"/>
                  <a:buChar char="•"/>
                </a:pPr>
                <a:r>
                  <a:rPr lang="en-US" sz="1400" dirty="0">
                    <a:latin typeface="Candara" panose="020E0502030303020204" pitchFamily="34" charset="0"/>
                  </a:rPr>
                  <a:t>Make green investment products effective</a:t>
                </a:r>
              </a:p>
              <a:p>
                <a:pPr marL="227013" lvl="1" indent="-109538">
                  <a:buFont typeface="Arial" panose="020B0604020202020204" pitchFamily="34" charset="0"/>
                  <a:buChar char="•"/>
                </a:pPr>
                <a:r>
                  <a:rPr lang="en-US" sz="1400" dirty="0">
                    <a:latin typeface="Candara" panose="020E0502030303020204" pitchFamily="34" charset="0"/>
                  </a:rPr>
                  <a:t>Avoid stranded assets while fitting a fossil fuel phaseout into the transition</a:t>
                </a:r>
              </a:p>
              <a:p>
                <a:pPr marL="227013" lvl="1" indent="-109538">
                  <a:buFont typeface="Arial" panose="020B0604020202020204" pitchFamily="34" charset="0"/>
                  <a:buChar char="•"/>
                </a:pPr>
                <a:r>
                  <a:rPr lang="en-US" sz="1400" dirty="0">
                    <a:latin typeface="Candara" panose="020E0502030303020204" pitchFamily="34" charset="0"/>
                  </a:rPr>
                  <a:t>Tailor solutions for emerging markets</a:t>
                </a:r>
              </a:p>
              <a:p>
                <a:endParaRPr lang="en-GB" i="1" dirty="0">
                  <a:latin typeface="Candara" panose="020E0502030303020204" pitchFamily="34" charset="0"/>
                </a:endParaRPr>
              </a:p>
            </p:txBody>
          </p:sp>
        </p:grpSp>
      </p:grpSp>
      <p:grpSp>
        <p:nvGrpSpPr>
          <p:cNvPr id="11" name="Group 10">
            <a:extLst>
              <a:ext uri="{FF2B5EF4-FFF2-40B4-BE49-F238E27FC236}">
                <a16:creationId xmlns:a16="http://schemas.microsoft.com/office/drawing/2014/main" id="{0EC658D9-D785-4155-8E4A-E6DFF4093D14}"/>
              </a:ext>
            </a:extLst>
          </p:cNvPr>
          <p:cNvGrpSpPr/>
          <p:nvPr/>
        </p:nvGrpSpPr>
        <p:grpSpPr>
          <a:xfrm>
            <a:off x="378578" y="3581404"/>
            <a:ext cx="5565022" cy="3489628"/>
            <a:chOff x="914400" y="8191499"/>
            <a:chExt cx="9310755" cy="5729655"/>
          </a:xfrm>
        </p:grpSpPr>
        <p:sp>
          <p:nvSpPr>
            <p:cNvPr id="12" name="Rectangle 11">
              <a:extLst>
                <a:ext uri="{FF2B5EF4-FFF2-40B4-BE49-F238E27FC236}">
                  <a16:creationId xmlns:a16="http://schemas.microsoft.com/office/drawing/2014/main" id="{E4021AC5-593A-40CE-9320-37921C5D1026}"/>
                </a:ext>
              </a:extLst>
            </p:cNvPr>
            <p:cNvSpPr/>
            <p:nvPr/>
          </p:nvSpPr>
          <p:spPr>
            <a:xfrm>
              <a:off x="914400" y="9010650"/>
              <a:ext cx="9239250" cy="386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1" dirty="0"/>
            </a:p>
          </p:txBody>
        </p:sp>
        <p:grpSp>
          <p:nvGrpSpPr>
            <p:cNvPr id="13" name="Group 12">
              <a:extLst>
                <a:ext uri="{FF2B5EF4-FFF2-40B4-BE49-F238E27FC236}">
                  <a16:creationId xmlns:a16="http://schemas.microsoft.com/office/drawing/2014/main" id="{EDCC27FD-C2D4-41B5-BC6E-57FFEEAE2D03}"/>
                </a:ext>
              </a:extLst>
            </p:cNvPr>
            <p:cNvGrpSpPr/>
            <p:nvPr/>
          </p:nvGrpSpPr>
          <p:grpSpPr>
            <a:xfrm>
              <a:off x="914400" y="8191499"/>
              <a:ext cx="9310755" cy="5729655"/>
              <a:chOff x="914400" y="8191499"/>
              <a:chExt cx="9310755" cy="5729655"/>
            </a:xfrm>
          </p:grpSpPr>
          <p:sp>
            <p:nvSpPr>
              <p:cNvPr id="14" name="Rectangle 13">
                <a:extLst>
                  <a:ext uri="{FF2B5EF4-FFF2-40B4-BE49-F238E27FC236}">
                    <a16:creationId xmlns:a16="http://schemas.microsoft.com/office/drawing/2014/main" id="{59FB0A3B-037C-4CAF-87B8-A36EE1B9170B}"/>
                  </a:ext>
                </a:extLst>
              </p:cNvPr>
              <p:cNvSpPr/>
              <p:nvPr/>
            </p:nvSpPr>
            <p:spPr>
              <a:xfrm>
                <a:off x="914400" y="8191499"/>
                <a:ext cx="9239250" cy="8191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ndara" panose="020E0502030303020204" pitchFamily="34" charset="0"/>
                  </a:rPr>
                  <a:t>Encouraging Market Reform</a:t>
                </a:r>
                <a:endParaRPr lang="en-GB" sz="1800" b="1" dirty="0">
                  <a:solidFill>
                    <a:schemeClr val="tx1"/>
                  </a:solidFill>
                  <a:latin typeface="Candara" panose="020E0502030303020204" pitchFamily="34" charset="0"/>
                </a:endParaRPr>
              </a:p>
            </p:txBody>
          </p:sp>
          <p:sp>
            <p:nvSpPr>
              <p:cNvPr id="15" name="TextBox 14">
                <a:extLst>
                  <a:ext uri="{FF2B5EF4-FFF2-40B4-BE49-F238E27FC236}">
                    <a16:creationId xmlns:a16="http://schemas.microsoft.com/office/drawing/2014/main" id="{6F5F3AAF-9A4F-4280-BDE2-A7BEC4BD2E02}"/>
                  </a:ext>
                </a:extLst>
              </p:cNvPr>
              <p:cNvSpPr txBox="1"/>
              <p:nvPr/>
            </p:nvSpPr>
            <p:spPr>
              <a:xfrm>
                <a:off x="996686" y="9044609"/>
                <a:ext cx="9228469" cy="4876545"/>
              </a:xfrm>
              <a:prstGeom prst="rect">
                <a:avLst/>
              </a:prstGeom>
              <a:noFill/>
            </p:spPr>
            <p:txBody>
              <a:bodyPr wrap="square" rtlCol="0">
                <a:spAutoFit/>
              </a:bodyPr>
              <a:lstStyle/>
              <a:p>
                <a:pPr>
                  <a:spcAft>
                    <a:spcPts val="600"/>
                  </a:spcAft>
                </a:pPr>
                <a:r>
                  <a:rPr lang="en-US" sz="1600" i="1" dirty="0">
                    <a:solidFill>
                      <a:schemeClr val="tx2">
                        <a:lumMod val="75000"/>
                      </a:schemeClr>
                    </a:solidFill>
                    <a:latin typeface="Candara" panose="020E0502030303020204" pitchFamily="34" charset="0"/>
                  </a:rPr>
                  <a:t>Current market structures are often designed to optimize the traditional higher-carbon strategies</a:t>
                </a:r>
              </a:p>
              <a:p>
                <a:r>
                  <a:rPr lang="en-US" sz="1400" dirty="0">
                    <a:latin typeface="Candara" panose="020E0502030303020204" pitchFamily="34" charset="0"/>
                  </a:rPr>
                  <a:t>We are focusing on energy market design to:</a:t>
                </a:r>
              </a:p>
              <a:p>
                <a:pPr marL="227013" indent="-109538">
                  <a:buFont typeface="Arial" panose="020B0604020202020204" pitchFamily="34" charset="0"/>
                  <a:buChar char="•"/>
                </a:pPr>
                <a:r>
                  <a:rPr lang="en-US" sz="1400" dirty="0">
                    <a:latin typeface="Candara" panose="020E0502030303020204" pitchFamily="34" charset="0"/>
                  </a:rPr>
                  <a:t>Build markets tailored to low-carbon solutions</a:t>
                </a:r>
              </a:p>
              <a:p>
                <a:pPr marL="227013" indent="-109538">
                  <a:buFont typeface="Arial" panose="020B0604020202020204" pitchFamily="34" charset="0"/>
                  <a:buChar char="•"/>
                </a:pPr>
                <a:r>
                  <a:rPr lang="en-US" sz="1400" dirty="0">
                    <a:latin typeface="Candara" panose="020E0502030303020204" pitchFamily="34" charset="0"/>
                  </a:rPr>
                  <a:t>Reduce the relative cost of capital of low-carbon by allocating risks better and creating better incentives</a:t>
                </a:r>
              </a:p>
              <a:p>
                <a:pPr marL="227013" indent="-109538">
                  <a:buFont typeface="Arial" panose="020B0604020202020204" pitchFamily="34" charset="0"/>
                  <a:buChar char="•"/>
                </a:pPr>
                <a:r>
                  <a:rPr lang="en-US" sz="1400" dirty="0">
                    <a:latin typeface="Candara" panose="020E0502030303020204" pitchFamily="34" charset="0"/>
                  </a:rPr>
                  <a:t>Incentivize innovation, the appropriate infra- structure, energy system flexibility, energy efficiency  </a:t>
                </a:r>
              </a:p>
              <a:p>
                <a:pPr marL="227013" indent="-109538">
                  <a:buFont typeface="Arial" panose="020B0604020202020204" pitchFamily="34" charset="0"/>
                  <a:buChar char="•"/>
                </a:pPr>
                <a:r>
                  <a:rPr lang="en-US" sz="1400" dirty="0">
                    <a:latin typeface="Candara" panose="020E0502030303020204" pitchFamily="34" charset="0"/>
                  </a:rPr>
                  <a:t>Encourage the next generation of energy companies</a:t>
                </a:r>
              </a:p>
              <a:p>
                <a:pPr marL="227013" indent="-109538">
                  <a:spcAft>
                    <a:spcPts val="600"/>
                  </a:spcAft>
                  <a:buFont typeface="Arial" panose="020B0604020202020204" pitchFamily="34" charset="0"/>
                  <a:buChar char="•"/>
                </a:pPr>
                <a:endParaRPr lang="en-US" sz="1400" dirty="0">
                  <a:latin typeface="Candara" panose="020E0502030303020204" pitchFamily="34" charset="0"/>
                </a:endParaRPr>
              </a:p>
              <a:p>
                <a:pPr marL="227013" indent="-109538">
                  <a:spcAft>
                    <a:spcPts val="600"/>
                  </a:spcAft>
                  <a:buFont typeface="Arial" panose="020B0604020202020204" pitchFamily="34" charset="0"/>
                  <a:buChar char="•"/>
                </a:pPr>
                <a:endParaRPr lang="en-US" sz="1400" dirty="0">
                  <a:latin typeface="Candara" panose="020E0502030303020204" pitchFamily="34" charset="0"/>
                </a:endParaRPr>
              </a:p>
              <a:p>
                <a:pPr>
                  <a:spcAft>
                    <a:spcPts val="600"/>
                  </a:spcAft>
                </a:pPr>
                <a:endParaRPr lang="en-GB" sz="1400" dirty="0">
                  <a:latin typeface="Candara" panose="020E0502030303020204" pitchFamily="34" charset="0"/>
                </a:endParaRPr>
              </a:p>
            </p:txBody>
          </p:sp>
        </p:grpSp>
      </p:grpSp>
      <p:grpSp>
        <p:nvGrpSpPr>
          <p:cNvPr id="16" name="Group 15">
            <a:extLst>
              <a:ext uri="{FF2B5EF4-FFF2-40B4-BE49-F238E27FC236}">
                <a16:creationId xmlns:a16="http://schemas.microsoft.com/office/drawing/2014/main" id="{759A7646-152D-4D42-A673-AEB9C561FB37}"/>
              </a:ext>
            </a:extLst>
          </p:cNvPr>
          <p:cNvGrpSpPr/>
          <p:nvPr/>
        </p:nvGrpSpPr>
        <p:grpSpPr>
          <a:xfrm>
            <a:off x="2819400" y="954278"/>
            <a:ext cx="6172200" cy="2417963"/>
            <a:chOff x="14001750" y="2495550"/>
            <a:chExt cx="9292972" cy="4686300"/>
          </a:xfrm>
        </p:grpSpPr>
        <p:sp>
          <p:nvSpPr>
            <p:cNvPr id="17" name="Rectangle 16">
              <a:extLst>
                <a:ext uri="{FF2B5EF4-FFF2-40B4-BE49-F238E27FC236}">
                  <a16:creationId xmlns:a16="http://schemas.microsoft.com/office/drawing/2014/main" id="{2ECB45AF-6ED9-4AC2-9F5A-CC0E35BD55B1}"/>
                </a:ext>
              </a:extLst>
            </p:cNvPr>
            <p:cNvSpPr/>
            <p:nvPr/>
          </p:nvSpPr>
          <p:spPr>
            <a:xfrm>
              <a:off x="14001750" y="2495550"/>
              <a:ext cx="9239250" cy="8191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ndara" panose="020E0502030303020204" pitchFamily="34" charset="0"/>
                </a:rPr>
                <a:t>Managing Climate Transition Risk</a:t>
              </a:r>
              <a:endParaRPr lang="en-GB" sz="1800" b="1" dirty="0">
                <a:solidFill>
                  <a:schemeClr val="tx1"/>
                </a:solidFill>
                <a:latin typeface="Candara" panose="020E0502030303020204" pitchFamily="34" charset="0"/>
              </a:endParaRPr>
            </a:p>
          </p:txBody>
        </p:sp>
        <p:sp>
          <p:nvSpPr>
            <p:cNvPr id="18" name="Rectangle 17">
              <a:extLst>
                <a:ext uri="{FF2B5EF4-FFF2-40B4-BE49-F238E27FC236}">
                  <a16:creationId xmlns:a16="http://schemas.microsoft.com/office/drawing/2014/main" id="{BFA9E4B6-D50D-4C76-AE0A-D3CB600F7FA3}"/>
                </a:ext>
              </a:extLst>
            </p:cNvPr>
            <p:cNvSpPr/>
            <p:nvPr/>
          </p:nvSpPr>
          <p:spPr>
            <a:xfrm>
              <a:off x="14001750" y="3314700"/>
              <a:ext cx="9239250" cy="386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1" dirty="0"/>
            </a:p>
          </p:txBody>
        </p:sp>
        <p:sp>
          <p:nvSpPr>
            <p:cNvPr id="19" name="TextBox 18">
              <a:extLst>
                <a:ext uri="{FF2B5EF4-FFF2-40B4-BE49-F238E27FC236}">
                  <a16:creationId xmlns:a16="http://schemas.microsoft.com/office/drawing/2014/main" id="{80D3F48C-F4BB-4E32-8793-EF34E0D87FA2}"/>
                </a:ext>
              </a:extLst>
            </p:cNvPr>
            <p:cNvSpPr txBox="1"/>
            <p:nvPr/>
          </p:nvSpPr>
          <p:spPr>
            <a:xfrm>
              <a:off x="14055473" y="3314700"/>
              <a:ext cx="9239249" cy="3370269"/>
            </a:xfrm>
            <a:prstGeom prst="rect">
              <a:avLst/>
            </a:prstGeom>
            <a:noFill/>
          </p:spPr>
          <p:txBody>
            <a:bodyPr wrap="square" rtlCol="0">
              <a:spAutoFit/>
            </a:bodyPr>
            <a:lstStyle/>
            <a:p>
              <a:pPr>
                <a:spcAft>
                  <a:spcPts val="600"/>
                </a:spcAft>
              </a:pPr>
              <a:r>
                <a:rPr lang="en-US" sz="1600" i="1" dirty="0">
                  <a:solidFill>
                    <a:schemeClr val="accent1">
                      <a:lumMod val="50000"/>
                    </a:schemeClr>
                  </a:solidFill>
                  <a:latin typeface="Candara" panose="020E0502030303020204" pitchFamily="34" charset="0"/>
                </a:rPr>
                <a:t>The concentration of climate transition risk  encourages stakeholders to delay the policy and investment needed to mitigate climate change.</a:t>
              </a:r>
            </a:p>
            <a:p>
              <a:r>
                <a:rPr lang="en-US" sz="1400" dirty="0">
                  <a:latin typeface="Candara" panose="020E0502030303020204" pitchFamily="34" charset="0"/>
                </a:rPr>
                <a:t>We assess the risk and develop tools to help stakeholders mitigate and diversify their climate transition risk:</a:t>
              </a:r>
            </a:p>
            <a:p>
              <a:pPr marL="742950" lvl="1" indent="-285750">
                <a:buFont typeface="Arial" panose="020B0604020202020204" pitchFamily="34" charset="0"/>
                <a:buChar char="•"/>
              </a:pPr>
              <a:r>
                <a:rPr lang="en-US" sz="1400" dirty="0">
                  <a:latin typeface="Candara" panose="020E0502030303020204" pitchFamily="34" charset="0"/>
                </a:rPr>
                <a:t>Sovereigns and Sub-national governments</a:t>
              </a:r>
            </a:p>
            <a:p>
              <a:pPr marL="742950" lvl="1" indent="-285750">
                <a:buFont typeface="Arial" panose="020B0604020202020204" pitchFamily="34" charset="0"/>
                <a:buChar char="•"/>
              </a:pPr>
              <a:r>
                <a:rPr lang="en-US" sz="1400" dirty="0">
                  <a:latin typeface="Candara" panose="020E0502030303020204" pitchFamily="34" charset="0"/>
                </a:rPr>
                <a:t>Investors and Asset Owners</a:t>
              </a:r>
            </a:p>
            <a:p>
              <a:pPr marL="742950" lvl="1" indent="-285750">
                <a:buFont typeface="Arial" panose="020B0604020202020204" pitchFamily="34" charset="0"/>
                <a:buChar char="•"/>
              </a:pPr>
              <a:r>
                <a:rPr lang="en-US" sz="1400" dirty="0">
                  <a:latin typeface="Candara" panose="020E0502030303020204" pitchFamily="34" charset="0"/>
                </a:rPr>
                <a:t>Companies, Workers, others </a:t>
              </a:r>
              <a:endParaRPr lang="en-GB" sz="1400" dirty="0">
                <a:latin typeface="Candara" panose="020E0502030303020204" pitchFamily="34" charset="0"/>
              </a:endParaRPr>
            </a:p>
          </p:txBody>
        </p:sp>
      </p:grpSp>
    </p:spTree>
    <p:extLst>
      <p:ext uri="{BB962C8B-B14F-4D97-AF65-F5344CB8AC3E}">
        <p14:creationId xmlns:p14="http://schemas.microsoft.com/office/powerpoint/2010/main" val="212899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4</a:t>
            </a:fld>
            <a:endParaRPr lang="en-US" dirty="0"/>
          </a:p>
        </p:txBody>
      </p:sp>
      <p:sp>
        <p:nvSpPr>
          <p:cNvPr id="5" name="Rectangle: Rounded Corners 4">
            <a:extLst>
              <a:ext uri="{FF2B5EF4-FFF2-40B4-BE49-F238E27FC236}">
                <a16:creationId xmlns:a16="http://schemas.microsoft.com/office/drawing/2014/main" id="{CED93834-F988-4DD6-9612-F0645A05644F}"/>
              </a:ext>
            </a:extLst>
          </p:cNvPr>
          <p:cNvSpPr/>
          <p:nvPr/>
        </p:nvSpPr>
        <p:spPr>
          <a:xfrm>
            <a:off x="3886200" y="1828800"/>
            <a:ext cx="4267200" cy="2667000"/>
          </a:xfrm>
          <a:prstGeom prst="roundRect">
            <a:avLst/>
          </a:prstGeom>
          <a:solidFill>
            <a:schemeClr val="bg2"/>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marR="0" lvl="0" algn="ctr">
              <a:spcBef>
                <a:spcPts val="0"/>
              </a:spcBef>
              <a:spcAft>
                <a:spcPts val="0"/>
              </a:spcAft>
            </a:pPr>
            <a:r>
              <a:rPr lang="en-US" b="1" dirty="0">
                <a:latin typeface="Candara" panose="020E0502030303020204" pitchFamily="34" charset="0"/>
                <a:ea typeface="Calibri" panose="020F0502020204030204" pitchFamily="34" charset="0"/>
              </a:rPr>
              <a:t>Our approach to climate transition risk</a:t>
            </a:r>
          </a:p>
        </p:txBody>
      </p:sp>
    </p:spTree>
    <p:extLst>
      <p:ext uri="{BB962C8B-B14F-4D97-AF65-F5344CB8AC3E}">
        <p14:creationId xmlns:p14="http://schemas.microsoft.com/office/powerpoint/2010/main" val="63694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0412" cy="775664"/>
          </a:xfrm>
          <a:solidFill>
            <a:srgbClr val="E6E3D2"/>
          </a:solidFill>
        </p:spPr>
        <p:txBody>
          <a:bodyPr>
            <a:noAutofit/>
          </a:bodyPr>
          <a:lstStyle/>
          <a:p>
            <a:pPr marL="114300"/>
            <a:r>
              <a:rPr lang="en-US" sz="2200" i="0" dirty="0">
                <a:latin typeface="Candara" panose="020E0502030303020204" pitchFamily="34" charset="0"/>
              </a:rPr>
              <a:t>CPI-EF is developing a series of tools to measure and manage climate transition risk for both public and private sector actors</a:t>
            </a:r>
          </a:p>
        </p:txBody>
      </p:sp>
      <p:sp>
        <p:nvSpPr>
          <p:cNvPr id="3" name="Slide Number Placeholder 2">
            <a:extLst>
              <a:ext uri="{FF2B5EF4-FFF2-40B4-BE49-F238E27FC236}">
                <a16:creationId xmlns:a16="http://schemas.microsoft.com/office/drawing/2014/main" id="{5FDE44CF-AB60-49B8-BCC3-DD1AB565B8DA}"/>
              </a:ext>
            </a:extLst>
          </p:cNvPr>
          <p:cNvSpPr>
            <a:spLocks noGrp="1"/>
          </p:cNvSpPr>
          <p:nvPr>
            <p:ph type="sldNum" sz="quarter" idx="4"/>
          </p:nvPr>
        </p:nvSpPr>
        <p:spPr/>
        <p:txBody>
          <a:bodyPr/>
          <a:lstStyle/>
          <a:p>
            <a:fld id="{005ED145-52BD-FC41-B15C-9E02BE74B9C5}" type="slidenum">
              <a:rPr lang="en-US" smtClean="0"/>
              <a:pPr/>
              <a:t>5</a:t>
            </a:fld>
            <a:endParaRPr lang="en-US" dirty="0"/>
          </a:p>
        </p:txBody>
      </p:sp>
      <p:cxnSp>
        <p:nvCxnSpPr>
          <p:cNvPr id="90" name="Straight Arrow Connector 89">
            <a:extLst>
              <a:ext uri="{FF2B5EF4-FFF2-40B4-BE49-F238E27FC236}">
                <a16:creationId xmlns:a16="http://schemas.microsoft.com/office/drawing/2014/main" id="{91E3AC57-B510-4EA5-9317-B1DC6108C996}"/>
              </a:ext>
            </a:extLst>
          </p:cNvPr>
          <p:cNvCxnSpPr>
            <a:cxnSpLocks/>
          </p:cNvCxnSpPr>
          <p:nvPr/>
        </p:nvCxnSpPr>
        <p:spPr>
          <a:xfrm>
            <a:off x="3794649" y="4267200"/>
            <a:ext cx="4597399" cy="0"/>
          </a:xfrm>
          <a:prstGeom prst="straightConnector1">
            <a:avLst/>
          </a:prstGeom>
          <a:ln w="38100">
            <a:solidFill>
              <a:schemeClr val="bg1">
                <a:lumMod val="6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372EEFA7-5562-493B-AFD8-37DEBF8CD144}"/>
              </a:ext>
            </a:extLst>
          </p:cNvPr>
          <p:cNvSpPr/>
          <p:nvPr/>
        </p:nvSpPr>
        <p:spPr>
          <a:xfrm>
            <a:off x="4283921" y="988444"/>
            <a:ext cx="3640879" cy="1134646"/>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chemeClr val="tx1"/>
                </a:solidFill>
                <a:latin typeface="Candara" panose="020E0502030303020204" pitchFamily="34" charset="0"/>
              </a:rPr>
              <a:t>1. Asset level risk models</a:t>
            </a:r>
            <a:r>
              <a:rPr lang="en-US" dirty="0">
                <a:solidFill>
                  <a:schemeClr val="tx1"/>
                </a:solidFill>
                <a:latin typeface="Candara" panose="020E0502030303020204" pitchFamily="34" charset="0"/>
              </a:rPr>
              <a:t> </a:t>
            </a:r>
          </a:p>
          <a:p>
            <a:r>
              <a:rPr lang="en-US" sz="1400" dirty="0">
                <a:solidFill>
                  <a:schemeClr val="tx1"/>
                </a:solidFill>
                <a:latin typeface="Candara" panose="020E0502030303020204" pitchFamily="34" charset="0"/>
              </a:rPr>
              <a:t>Models, often global or regional but segregated by industry, that calculate climate value at risk under different climate transition scenarios on an asset by asset basis</a:t>
            </a:r>
            <a:endParaRPr lang="en-US" sz="1600" dirty="0">
              <a:solidFill>
                <a:schemeClr val="tx1"/>
              </a:solidFill>
              <a:latin typeface="Candara" panose="020E0502030303020204" pitchFamily="34" charset="0"/>
            </a:endParaRPr>
          </a:p>
        </p:txBody>
      </p:sp>
      <p:sp>
        <p:nvSpPr>
          <p:cNvPr id="92" name="Rectangle 91">
            <a:extLst>
              <a:ext uri="{FF2B5EF4-FFF2-40B4-BE49-F238E27FC236}">
                <a16:creationId xmlns:a16="http://schemas.microsoft.com/office/drawing/2014/main" id="{BCC710FE-1EFF-4C5A-A851-3D47E698B1F1}"/>
              </a:ext>
            </a:extLst>
          </p:cNvPr>
          <p:cNvSpPr/>
          <p:nvPr/>
        </p:nvSpPr>
        <p:spPr>
          <a:xfrm>
            <a:off x="4283921" y="2362610"/>
            <a:ext cx="3640879" cy="1256964"/>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chemeClr val="tx1"/>
                </a:solidFill>
                <a:latin typeface="Candara" panose="020E0502030303020204" pitchFamily="34" charset="0"/>
              </a:rPr>
              <a:t>2. Risk allocation models</a:t>
            </a:r>
            <a:endParaRPr lang="en-US" dirty="0">
              <a:solidFill>
                <a:schemeClr val="tx1"/>
              </a:solidFill>
              <a:latin typeface="Candara" panose="020E0502030303020204" pitchFamily="34" charset="0"/>
            </a:endParaRPr>
          </a:p>
          <a:p>
            <a:r>
              <a:rPr lang="en-US" sz="1200" dirty="0">
                <a:solidFill>
                  <a:schemeClr val="tx1"/>
                </a:solidFill>
                <a:latin typeface="Candara" panose="020E0502030303020204" pitchFamily="34" charset="0"/>
              </a:rPr>
              <a:t>A</a:t>
            </a:r>
            <a:r>
              <a:rPr lang="en-US" sz="1400" dirty="0">
                <a:solidFill>
                  <a:schemeClr val="tx1"/>
                </a:solidFill>
                <a:latin typeface="Candara" panose="020E0502030303020204" pitchFamily="34" charset="0"/>
              </a:rPr>
              <a:t> series of models, for different types of assets and ownership structures, that assess explicit and implicit allocation of climate risk between government, investors, consumers, workers</a:t>
            </a:r>
            <a:endParaRPr lang="en-US" sz="1600" dirty="0">
              <a:solidFill>
                <a:schemeClr val="tx1"/>
              </a:solidFill>
              <a:latin typeface="Candara" panose="020E0502030303020204" pitchFamily="34" charset="0"/>
            </a:endParaRPr>
          </a:p>
        </p:txBody>
      </p:sp>
      <p:sp>
        <p:nvSpPr>
          <p:cNvPr id="93" name="Rectangle 92">
            <a:extLst>
              <a:ext uri="{FF2B5EF4-FFF2-40B4-BE49-F238E27FC236}">
                <a16:creationId xmlns:a16="http://schemas.microsoft.com/office/drawing/2014/main" id="{F1FE1493-3C15-4CC3-8E00-E7721EA7E398}"/>
              </a:ext>
            </a:extLst>
          </p:cNvPr>
          <p:cNvSpPr/>
          <p:nvPr/>
        </p:nvSpPr>
        <p:spPr>
          <a:xfrm>
            <a:off x="4571480" y="4432697"/>
            <a:ext cx="3065760" cy="1177945"/>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chemeClr val="tx1"/>
                </a:solidFill>
                <a:latin typeface="Candara" panose="020E0502030303020204" pitchFamily="34" charset="0"/>
              </a:rPr>
              <a:t>5. Corporate risk assessment</a:t>
            </a:r>
            <a:endParaRPr lang="en-US" dirty="0">
              <a:solidFill>
                <a:schemeClr val="tx1"/>
              </a:solidFill>
              <a:latin typeface="Candara" panose="020E0502030303020204" pitchFamily="34" charset="0"/>
            </a:endParaRPr>
          </a:p>
          <a:p>
            <a:r>
              <a:rPr lang="en-US" sz="1400" dirty="0">
                <a:solidFill>
                  <a:schemeClr val="tx1"/>
                </a:solidFill>
                <a:latin typeface="Candara" panose="020E0502030303020204" pitchFamily="34" charset="0"/>
              </a:rPr>
              <a:t>Assessment and aggregation of asset level risk and its allocation to build overall picture of climate transition risk to individual corporations</a:t>
            </a:r>
          </a:p>
        </p:txBody>
      </p:sp>
      <p:sp>
        <p:nvSpPr>
          <p:cNvPr id="94" name="Rectangle 93">
            <a:extLst>
              <a:ext uri="{FF2B5EF4-FFF2-40B4-BE49-F238E27FC236}">
                <a16:creationId xmlns:a16="http://schemas.microsoft.com/office/drawing/2014/main" id="{3F97C93E-A57C-4512-B6F2-970EF1A884CE}"/>
              </a:ext>
            </a:extLst>
          </p:cNvPr>
          <p:cNvSpPr/>
          <p:nvPr/>
        </p:nvSpPr>
        <p:spPr>
          <a:xfrm>
            <a:off x="8394352" y="3733802"/>
            <a:ext cx="3503267" cy="1637542"/>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a:solidFill>
                  <a:schemeClr val="tx1"/>
                </a:solidFill>
                <a:latin typeface="Candara" panose="020E0502030303020204" pitchFamily="34" charset="0"/>
              </a:rPr>
              <a:t>4. </a:t>
            </a:r>
            <a:r>
              <a:rPr lang="en-US" b="1" dirty="0">
                <a:solidFill>
                  <a:schemeClr val="tx1"/>
                </a:solidFill>
                <a:latin typeface="Candara" panose="020E0502030303020204" pitchFamily="34" charset="0"/>
              </a:rPr>
              <a:t>Finance, investor, and insurance risk assessment</a:t>
            </a:r>
            <a:endParaRPr lang="en-US" dirty="0">
              <a:solidFill>
                <a:schemeClr val="tx1"/>
              </a:solidFill>
              <a:latin typeface="Candara" panose="020E0502030303020204" pitchFamily="34" charset="0"/>
            </a:endParaRPr>
          </a:p>
          <a:p>
            <a:r>
              <a:rPr lang="en-US" sz="1400" dirty="0">
                <a:solidFill>
                  <a:schemeClr val="tx1"/>
                </a:solidFill>
                <a:latin typeface="Candara" panose="020E0502030303020204" pitchFamily="34" charset="0"/>
              </a:rPr>
              <a:t>Evaluation of risk at investment portfolio level, includes development of tools to value and hedge risk</a:t>
            </a:r>
            <a:endParaRPr lang="en-US" sz="1100" dirty="0">
              <a:solidFill>
                <a:schemeClr val="tx1"/>
              </a:solidFill>
              <a:latin typeface="Candara" panose="020E0502030303020204" pitchFamily="34" charset="0"/>
            </a:endParaRPr>
          </a:p>
          <a:p>
            <a:endParaRPr lang="en-US" sz="1050" dirty="0">
              <a:solidFill>
                <a:schemeClr val="tx1"/>
              </a:solidFill>
              <a:latin typeface="Candara" panose="020E0502030303020204" pitchFamily="34" charset="0"/>
            </a:endParaRPr>
          </a:p>
          <a:p>
            <a:endParaRPr lang="en-US" sz="1100" dirty="0">
              <a:solidFill>
                <a:schemeClr val="tx1"/>
              </a:solidFill>
              <a:latin typeface="Candara" panose="020E0502030303020204" pitchFamily="34" charset="0"/>
            </a:endParaRPr>
          </a:p>
        </p:txBody>
      </p:sp>
      <p:sp>
        <p:nvSpPr>
          <p:cNvPr id="95" name="Rectangle 94">
            <a:extLst>
              <a:ext uri="{FF2B5EF4-FFF2-40B4-BE49-F238E27FC236}">
                <a16:creationId xmlns:a16="http://schemas.microsoft.com/office/drawing/2014/main" id="{73E72C8B-A899-434D-82A9-94725B1054C2}"/>
              </a:ext>
            </a:extLst>
          </p:cNvPr>
          <p:cNvSpPr/>
          <p:nvPr/>
        </p:nvSpPr>
        <p:spPr>
          <a:xfrm>
            <a:off x="189025" y="3733802"/>
            <a:ext cx="3605624" cy="1618387"/>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chemeClr val="tx1"/>
                </a:solidFill>
                <a:latin typeface="Candara" panose="020E0502030303020204" pitchFamily="34" charset="0"/>
              </a:rPr>
              <a:t>3. Sovereign risk assessment</a:t>
            </a:r>
            <a:endParaRPr lang="en-US" dirty="0">
              <a:solidFill>
                <a:schemeClr val="tx1"/>
              </a:solidFill>
              <a:latin typeface="Candara" panose="020E0502030303020204" pitchFamily="34" charset="0"/>
            </a:endParaRPr>
          </a:p>
          <a:p>
            <a:r>
              <a:rPr lang="en-US" sz="1400" dirty="0">
                <a:solidFill>
                  <a:schemeClr val="tx1"/>
                </a:solidFill>
                <a:latin typeface="Candara" panose="020E0502030303020204" pitchFamily="34" charset="0"/>
              </a:rPr>
              <a:t>Assessment of explicit and implicit risk flows/balance at a national level, including impact on:</a:t>
            </a:r>
          </a:p>
          <a:p>
            <a:pPr marL="171450" indent="-171450">
              <a:buFontTx/>
              <a:buChar char="-"/>
            </a:pPr>
            <a:r>
              <a:rPr lang="en-US" sz="1400" dirty="0">
                <a:solidFill>
                  <a:schemeClr val="tx1"/>
                </a:solidFill>
                <a:latin typeface="Candara" panose="020E0502030303020204" pitchFamily="34" charset="0"/>
              </a:rPr>
              <a:t>sovereign balance sheet and financial system stability, consumers, taxpayers, workers, finance sector.</a:t>
            </a:r>
            <a:endParaRPr lang="en-US" sz="1200" dirty="0">
              <a:solidFill>
                <a:schemeClr val="tx1"/>
              </a:solidFill>
              <a:latin typeface="Candara" panose="020E0502030303020204" pitchFamily="34" charset="0"/>
            </a:endParaRPr>
          </a:p>
        </p:txBody>
      </p:sp>
      <p:sp>
        <p:nvSpPr>
          <p:cNvPr id="96" name="Rectangle 95">
            <a:extLst>
              <a:ext uri="{FF2B5EF4-FFF2-40B4-BE49-F238E27FC236}">
                <a16:creationId xmlns:a16="http://schemas.microsoft.com/office/drawing/2014/main" id="{9D5B808B-B39F-4724-95D2-2B4F34B27DB2}"/>
              </a:ext>
            </a:extLst>
          </p:cNvPr>
          <p:cNvSpPr/>
          <p:nvPr/>
        </p:nvSpPr>
        <p:spPr>
          <a:xfrm>
            <a:off x="304807" y="1524000"/>
            <a:ext cx="3275674" cy="1346227"/>
          </a:xfrm>
          <a:prstGeom prst="rect">
            <a:avLst/>
          </a:prstGeom>
          <a:solidFill>
            <a:schemeClr val="accent1">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b="1" dirty="0">
                <a:solidFill>
                  <a:schemeClr val="tx1"/>
                </a:solidFill>
                <a:latin typeface="Candara" panose="020E0502030303020204" pitchFamily="34" charset="0"/>
              </a:rPr>
              <a:t>6. Risk based scenarios</a:t>
            </a:r>
            <a:endParaRPr lang="en-US" dirty="0">
              <a:solidFill>
                <a:schemeClr val="tx1"/>
              </a:solidFill>
              <a:latin typeface="Candara" panose="020E0502030303020204" pitchFamily="34" charset="0"/>
            </a:endParaRPr>
          </a:p>
          <a:p>
            <a:r>
              <a:rPr lang="en-US" sz="1400" dirty="0">
                <a:solidFill>
                  <a:schemeClr val="tx1"/>
                </a:solidFill>
                <a:latin typeface="Candara" panose="020E0502030303020204" pitchFamily="34" charset="0"/>
              </a:rPr>
              <a:t>Replacement of deterministic scenarios with adaptive and probability driven tools that capture the range potential outcomes, their probability, and the implied risk</a:t>
            </a:r>
            <a:endParaRPr lang="en-US" sz="1600" dirty="0">
              <a:solidFill>
                <a:schemeClr val="tx1"/>
              </a:solidFill>
              <a:latin typeface="Candara" panose="020E0502030303020204" pitchFamily="34" charset="0"/>
            </a:endParaRPr>
          </a:p>
        </p:txBody>
      </p:sp>
      <p:sp>
        <p:nvSpPr>
          <p:cNvPr id="97" name="TextBox 96">
            <a:extLst>
              <a:ext uri="{FF2B5EF4-FFF2-40B4-BE49-F238E27FC236}">
                <a16:creationId xmlns:a16="http://schemas.microsoft.com/office/drawing/2014/main" id="{FD7F0270-9E0D-4D93-91AA-0F8E8B1868E2}"/>
              </a:ext>
            </a:extLst>
          </p:cNvPr>
          <p:cNvSpPr txBox="1"/>
          <p:nvPr/>
        </p:nvSpPr>
        <p:spPr>
          <a:xfrm>
            <a:off x="154143" y="5371344"/>
            <a:ext cx="3577002" cy="646331"/>
          </a:xfrm>
          <a:prstGeom prst="rect">
            <a:avLst/>
          </a:prstGeom>
          <a:noFill/>
        </p:spPr>
        <p:txBody>
          <a:bodyPr wrap="square" rtlCol="0">
            <a:spAutoFit/>
          </a:bodyPr>
          <a:lstStyle/>
          <a:p>
            <a:pPr marL="65088" indent="-65088">
              <a:buFont typeface="Arial" panose="020B0604020202020204" pitchFamily="34" charset="0"/>
              <a:buChar char="•"/>
            </a:pPr>
            <a:r>
              <a:rPr lang="en-US" sz="1200" dirty="0">
                <a:latin typeface="Candara" panose="020E0502030303020204" pitchFamily="34" charset="0"/>
              </a:rPr>
              <a:t>Provides analysis and advice for policymakers on investment strategies, policy, de-risking, managing energy and worker transition</a:t>
            </a:r>
          </a:p>
        </p:txBody>
      </p:sp>
      <p:sp>
        <p:nvSpPr>
          <p:cNvPr id="98" name="TextBox 97">
            <a:extLst>
              <a:ext uri="{FF2B5EF4-FFF2-40B4-BE49-F238E27FC236}">
                <a16:creationId xmlns:a16="http://schemas.microsoft.com/office/drawing/2014/main" id="{C07A790C-213A-40FB-B4B6-E937FE4D8C32}"/>
              </a:ext>
            </a:extLst>
          </p:cNvPr>
          <p:cNvSpPr txBox="1"/>
          <p:nvPr/>
        </p:nvSpPr>
        <p:spPr>
          <a:xfrm>
            <a:off x="4473336" y="5567571"/>
            <a:ext cx="3306802" cy="1015663"/>
          </a:xfrm>
          <a:prstGeom prst="rect">
            <a:avLst/>
          </a:prstGeom>
          <a:noFill/>
        </p:spPr>
        <p:txBody>
          <a:bodyPr wrap="square" rtlCol="0">
            <a:spAutoFit/>
          </a:bodyPr>
          <a:lstStyle/>
          <a:p>
            <a:pPr marL="65088" indent="-65088">
              <a:buFont typeface="Arial" panose="020B0604020202020204" pitchFamily="34" charset="0"/>
              <a:buChar char="•"/>
            </a:pPr>
            <a:r>
              <a:rPr lang="en-US" sz="1200" dirty="0">
                <a:latin typeface="Candara" panose="020E0502030303020204" pitchFamily="34" charset="0"/>
              </a:rPr>
              <a:t>Critical input to finance and sovereign assessments</a:t>
            </a:r>
          </a:p>
          <a:p>
            <a:pPr marL="65088" indent="-65088">
              <a:buFont typeface="Arial" panose="020B0604020202020204" pitchFamily="34" charset="0"/>
              <a:buChar char="•"/>
            </a:pPr>
            <a:r>
              <a:rPr lang="en-US" sz="1200" dirty="0">
                <a:latin typeface="Candara" panose="020E0502030303020204" pitchFamily="34" charset="0"/>
              </a:rPr>
              <a:t>Provides critical input to corporates on strategy, divestment, investment, diversification, and risk management</a:t>
            </a:r>
          </a:p>
        </p:txBody>
      </p:sp>
      <p:sp>
        <p:nvSpPr>
          <p:cNvPr id="99" name="TextBox 98">
            <a:extLst>
              <a:ext uri="{FF2B5EF4-FFF2-40B4-BE49-F238E27FC236}">
                <a16:creationId xmlns:a16="http://schemas.microsoft.com/office/drawing/2014/main" id="{599601AC-57A5-4231-A8F8-CCAED6602D41}"/>
              </a:ext>
            </a:extLst>
          </p:cNvPr>
          <p:cNvSpPr txBox="1"/>
          <p:nvPr/>
        </p:nvSpPr>
        <p:spPr>
          <a:xfrm>
            <a:off x="8392048" y="5371344"/>
            <a:ext cx="3435478" cy="1015663"/>
          </a:xfrm>
          <a:prstGeom prst="rect">
            <a:avLst/>
          </a:prstGeom>
          <a:noFill/>
        </p:spPr>
        <p:txBody>
          <a:bodyPr wrap="square" rtlCol="0">
            <a:spAutoFit/>
          </a:bodyPr>
          <a:lstStyle/>
          <a:p>
            <a:pPr marL="65088" indent="-65088">
              <a:buFont typeface="Arial" panose="020B0604020202020204" pitchFamily="34" charset="0"/>
              <a:buChar char="•"/>
            </a:pPr>
            <a:r>
              <a:rPr lang="en-US" sz="1200" dirty="0">
                <a:latin typeface="Candara" panose="020E0502030303020204" pitchFamily="34" charset="0"/>
              </a:rPr>
              <a:t>Portfolio level analysis</a:t>
            </a:r>
          </a:p>
          <a:p>
            <a:pPr marL="65088" indent="-65088">
              <a:buFont typeface="Arial" panose="020B0604020202020204" pitchFamily="34" charset="0"/>
              <a:buChar char="•"/>
            </a:pPr>
            <a:r>
              <a:rPr lang="en-US" sz="1200" dirty="0">
                <a:latin typeface="Candara" panose="020E0502030303020204" pitchFamily="34" charset="0"/>
              </a:rPr>
              <a:t>Development of investment tools and products for hedging</a:t>
            </a:r>
          </a:p>
          <a:p>
            <a:pPr marL="65088" indent="-65088">
              <a:buFont typeface="Arial" panose="020B0604020202020204" pitchFamily="34" charset="0"/>
              <a:buChar char="•"/>
            </a:pPr>
            <a:r>
              <a:rPr lang="en-US" sz="1200" dirty="0">
                <a:latin typeface="Candara" panose="020E0502030303020204" pitchFamily="34" charset="0"/>
              </a:rPr>
              <a:t>Enable creation of metric for global pricing of transition and physical risk</a:t>
            </a:r>
          </a:p>
        </p:txBody>
      </p:sp>
      <p:cxnSp>
        <p:nvCxnSpPr>
          <p:cNvPr id="100" name="Straight Arrow Connector 99">
            <a:extLst>
              <a:ext uri="{FF2B5EF4-FFF2-40B4-BE49-F238E27FC236}">
                <a16:creationId xmlns:a16="http://schemas.microsoft.com/office/drawing/2014/main" id="{76434BC6-E78B-46FC-A931-6C7A5B280D47}"/>
              </a:ext>
            </a:extLst>
          </p:cNvPr>
          <p:cNvCxnSpPr>
            <a:cxnSpLocks/>
            <a:stCxn id="91" idx="2"/>
            <a:endCxn id="92" idx="0"/>
          </p:cNvCxnSpPr>
          <p:nvPr/>
        </p:nvCxnSpPr>
        <p:spPr>
          <a:xfrm>
            <a:off x="6104361" y="2123090"/>
            <a:ext cx="0" cy="23952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B3200CF-F70F-4C52-8F4E-1C0AC9925B34}"/>
              </a:ext>
            </a:extLst>
          </p:cNvPr>
          <p:cNvCxnSpPr>
            <a:cxnSpLocks/>
            <a:stCxn id="92" idx="2"/>
          </p:cNvCxnSpPr>
          <p:nvPr/>
        </p:nvCxnSpPr>
        <p:spPr>
          <a:xfrm flipH="1">
            <a:off x="3794651" y="3619574"/>
            <a:ext cx="2309710" cy="48213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C0B1ACAF-FA36-47B0-987E-3CDF6D366723}"/>
              </a:ext>
            </a:extLst>
          </p:cNvPr>
          <p:cNvCxnSpPr>
            <a:cxnSpLocks/>
            <a:stCxn id="92" idx="2"/>
          </p:cNvCxnSpPr>
          <p:nvPr/>
        </p:nvCxnSpPr>
        <p:spPr>
          <a:xfrm>
            <a:off x="6104361" y="3619574"/>
            <a:ext cx="2287687" cy="54515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FD287C3-BE20-4542-A855-6F8CCEB1968B}"/>
              </a:ext>
            </a:extLst>
          </p:cNvPr>
          <p:cNvCxnSpPr>
            <a:cxnSpLocks/>
            <a:stCxn id="92" idx="2"/>
            <a:endCxn id="93" idx="0"/>
          </p:cNvCxnSpPr>
          <p:nvPr/>
        </p:nvCxnSpPr>
        <p:spPr>
          <a:xfrm flipH="1">
            <a:off x="6104360" y="3619574"/>
            <a:ext cx="1" cy="813123"/>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6DCD189-31D4-4C7C-9B5E-27A70634CE14}"/>
              </a:ext>
            </a:extLst>
          </p:cNvPr>
          <p:cNvCxnSpPr>
            <a:cxnSpLocks/>
            <a:stCxn id="93" idx="1"/>
            <a:endCxn id="95" idx="3"/>
          </p:cNvCxnSpPr>
          <p:nvPr/>
        </p:nvCxnSpPr>
        <p:spPr>
          <a:xfrm flipH="1" flipV="1">
            <a:off x="3794649" y="4542996"/>
            <a:ext cx="776831" cy="47867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A8264D1-AC89-43E0-ACF3-86ECB06EA194}"/>
              </a:ext>
            </a:extLst>
          </p:cNvPr>
          <p:cNvCxnSpPr>
            <a:cxnSpLocks/>
            <a:stCxn id="93" idx="3"/>
            <a:endCxn id="94" idx="1"/>
          </p:cNvCxnSpPr>
          <p:nvPr/>
        </p:nvCxnSpPr>
        <p:spPr>
          <a:xfrm flipV="1">
            <a:off x="7637240" y="4552573"/>
            <a:ext cx="757112" cy="46909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FAC2A4B-6359-4002-B9D0-586A88303F9F}"/>
              </a:ext>
            </a:extLst>
          </p:cNvPr>
          <p:cNvCxnSpPr>
            <a:cxnSpLocks/>
          </p:cNvCxnSpPr>
          <p:nvPr/>
        </p:nvCxnSpPr>
        <p:spPr>
          <a:xfrm flipH="1" flipV="1">
            <a:off x="3813169" y="4809672"/>
            <a:ext cx="756007" cy="484948"/>
          </a:xfrm>
          <a:prstGeom prst="straightConnector1">
            <a:avLst/>
          </a:prstGeom>
          <a:ln w="38100">
            <a:solidFill>
              <a:schemeClr val="bg1">
                <a:lumMod val="6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A60270D-BDDD-4884-AE51-6CF44AD4D68B}"/>
              </a:ext>
            </a:extLst>
          </p:cNvPr>
          <p:cNvCxnSpPr>
            <a:cxnSpLocks/>
          </p:cNvCxnSpPr>
          <p:nvPr/>
        </p:nvCxnSpPr>
        <p:spPr>
          <a:xfrm flipV="1">
            <a:off x="7637393" y="4738713"/>
            <a:ext cx="754655" cy="478364"/>
          </a:xfrm>
          <a:prstGeom prst="straightConnector1">
            <a:avLst/>
          </a:prstGeom>
          <a:ln w="38100">
            <a:solidFill>
              <a:schemeClr val="bg1">
                <a:lumMod val="6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27D6C93-C819-4712-979B-5C8945727349}"/>
              </a:ext>
            </a:extLst>
          </p:cNvPr>
          <p:cNvCxnSpPr>
            <a:cxnSpLocks/>
          </p:cNvCxnSpPr>
          <p:nvPr/>
        </p:nvCxnSpPr>
        <p:spPr>
          <a:xfrm>
            <a:off x="10744200" y="2740599"/>
            <a:ext cx="793047"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292C3CE-34E1-4009-847F-388B6D189888}"/>
              </a:ext>
            </a:extLst>
          </p:cNvPr>
          <p:cNvCxnSpPr>
            <a:cxnSpLocks/>
          </p:cNvCxnSpPr>
          <p:nvPr/>
        </p:nvCxnSpPr>
        <p:spPr>
          <a:xfrm flipH="1">
            <a:off x="10744200" y="3002587"/>
            <a:ext cx="804556" cy="8144"/>
          </a:xfrm>
          <a:prstGeom prst="straightConnector1">
            <a:avLst/>
          </a:prstGeom>
          <a:ln w="38100">
            <a:solidFill>
              <a:schemeClr val="bg1">
                <a:lumMod val="6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9FB110D-91AB-4C85-B0CA-F438C75144B9}"/>
              </a:ext>
            </a:extLst>
          </p:cNvPr>
          <p:cNvSpPr txBox="1"/>
          <p:nvPr/>
        </p:nvSpPr>
        <p:spPr>
          <a:xfrm>
            <a:off x="9621429" y="2621314"/>
            <a:ext cx="1049111" cy="261610"/>
          </a:xfrm>
          <a:prstGeom prst="rect">
            <a:avLst/>
          </a:prstGeom>
          <a:noFill/>
        </p:spPr>
        <p:txBody>
          <a:bodyPr wrap="square" rtlCol="0">
            <a:spAutoFit/>
          </a:bodyPr>
          <a:lstStyle/>
          <a:p>
            <a:r>
              <a:rPr lang="en-US" sz="1100" dirty="0">
                <a:latin typeface="Candara" panose="020E0502030303020204" pitchFamily="34" charset="0"/>
              </a:rPr>
              <a:t>Direct input</a:t>
            </a:r>
          </a:p>
        </p:txBody>
      </p:sp>
      <p:sp>
        <p:nvSpPr>
          <p:cNvPr id="111" name="TextBox 110">
            <a:extLst>
              <a:ext uri="{FF2B5EF4-FFF2-40B4-BE49-F238E27FC236}">
                <a16:creationId xmlns:a16="http://schemas.microsoft.com/office/drawing/2014/main" id="{0737C874-2F25-4AB4-84FF-C1FE32DEFFFA}"/>
              </a:ext>
            </a:extLst>
          </p:cNvPr>
          <p:cNvSpPr txBox="1"/>
          <p:nvPr/>
        </p:nvSpPr>
        <p:spPr>
          <a:xfrm>
            <a:off x="9607953" y="2870227"/>
            <a:ext cx="2125174" cy="261610"/>
          </a:xfrm>
          <a:prstGeom prst="rect">
            <a:avLst/>
          </a:prstGeom>
          <a:noFill/>
        </p:spPr>
        <p:txBody>
          <a:bodyPr wrap="square" rtlCol="0">
            <a:spAutoFit/>
          </a:bodyPr>
          <a:lstStyle/>
          <a:p>
            <a:r>
              <a:rPr lang="en-US" sz="1100" dirty="0">
                <a:latin typeface="Candara" panose="020E0502030303020204" pitchFamily="34" charset="0"/>
              </a:rPr>
              <a:t>Secondary input</a:t>
            </a:r>
          </a:p>
        </p:txBody>
      </p:sp>
      <p:cxnSp>
        <p:nvCxnSpPr>
          <p:cNvPr id="112" name="Straight Arrow Connector 111">
            <a:extLst>
              <a:ext uri="{FF2B5EF4-FFF2-40B4-BE49-F238E27FC236}">
                <a16:creationId xmlns:a16="http://schemas.microsoft.com/office/drawing/2014/main" id="{20A269B0-E634-4B98-8627-632179B57E6B}"/>
              </a:ext>
            </a:extLst>
          </p:cNvPr>
          <p:cNvCxnSpPr>
            <a:cxnSpLocks/>
            <a:endCxn id="91" idx="1"/>
          </p:cNvCxnSpPr>
          <p:nvPr/>
        </p:nvCxnSpPr>
        <p:spPr>
          <a:xfrm flipV="1">
            <a:off x="3576300" y="1555767"/>
            <a:ext cx="707621" cy="64134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6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664"/>
          </a:xfrm>
          <a:solidFill>
            <a:srgbClr val="E6E3D2"/>
          </a:solidFill>
        </p:spPr>
        <p:txBody>
          <a:bodyPr>
            <a:noAutofit/>
          </a:bodyPr>
          <a:lstStyle/>
          <a:p>
            <a:pPr marL="57150"/>
            <a:r>
              <a:rPr lang="en-US" sz="2200" i="0" dirty="0">
                <a:latin typeface="Candara" panose="020E0502030303020204" pitchFamily="34" charset="0"/>
              </a:rPr>
              <a:t>Macroeconomic policymakers and regulators do not yet have the tools to manage climate transition risk as the nature of the risks is very different to traditional threats to the public finances</a:t>
            </a:r>
          </a:p>
        </p:txBody>
      </p:sp>
      <p:sp>
        <p:nvSpPr>
          <p:cNvPr id="3" name="Slide Number Placeholder 2">
            <a:extLst>
              <a:ext uri="{FF2B5EF4-FFF2-40B4-BE49-F238E27FC236}">
                <a16:creationId xmlns:a16="http://schemas.microsoft.com/office/drawing/2014/main" id="{7D349D35-D36A-4F4B-9799-30E04B42E842}"/>
              </a:ext>
            </a:extLst>
          </p:cNvPr>
          <p:cNvSpPr>
            <a:spLocks noGrp="1"/>
          </p:cNvSpPr>
          <p:nvPr>
            <p:ph type="sldNum" sz="quarter" idx="4"/>
          </p:nvPr>
        </p:nvSpPr>
        <p:spPr/>
        <p:txBody>
          <a:bodyPr/>
          <a:lstStyle/>
          <a:p>
            <a:fld id="{005ED145-52BD-FC41-B15C-9E02BE74B9C5}" type="slidenum">
              <a:rPr lang="en-US" smtClean="0"/>
              <a:pPr/>
              <a:t>6</a:t>
            </a:fld>
            <a:endParaRPr lang="en-US" dirty="0"/>
          </a:p>
        </p:txBody>
      </p:sp>
      <p:sp>
        <p:nvSpPr>
          <p:cNvPr id="14" name="Rectangle 13">
            <a:extLst>
              <a:ext uri="{FF2B5EF4-FFF2-40B4-BE49-F238E27FC236}">
                <a16:creationId xmlns:a16="http://schemas.microsoft.com/office/drawing/2014/main" id="{4BDED8B2-482A-42E4-9509-0CB2FACE5E67}"/>
              </a:ext>
            </a:extLst>
          </p:cNvPr>
          <p:cNvSpPr/>
          <p:nvPr/>
        </p:nvSpPr>
        <p:spPr>
          <a:xfrm>
            <a:off x="381000" y="1335032"/>
            <a:ext cx="5562600" cy="1143000"/>
          </a:xfrm>
          <a:prstGeom prst="rect">
            <a:avLst/>
          </a:prstGeom>
          <a:solidFill>
            <a:schemeClr val="accent1">
              <a:lumMod val="20000"/>
              <a:lumOff val="80000"/>
            </a:schemeClr>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i="1" dirty="0"/>
              <a:t>Risks </a:t>
            </a:r>
            <a:r>
              <a:rPr lang="en-US" sz="2000" b="1" i="1" dirty="0" err="1"/>
              <a:t>materialise</a:t>
            </a:r>
            <a:r>
              <a:rPr lang="en-US" sz="2000" b="1" i="1" dirty="0"/>
              <a:t> at the micro/ asset level driven by macro forces</a:t>
            </a:r>
          </a:p>
        </p:txBody>
      </p:sp>
      <p:sp>
        <p:nvSpPr>
          <p:cNvPr id="15" name="Rectangle 14">
            <a:extLst>
              <a:ext uri="{FF2B5EF4-FFF2-40B4-BE49-F238E27FC236}">
                <a16:creationId xmlns:a16="http://schemas.microsoft.com/office/drawing/2014/main" id="{A73A582E-51AE-4EFF-8883-9745857B220B}"/>
              </a:ext>
            </a:extLst>
          </p:cNvPr>
          <p:cNvSpPr/>
          <p:nvPr/>
        </p:nvSpPr>
        <p:spPr>
          <a:xfrm>
            <a:off x="381000" y="2617221"/>
            <a:ext cx="5562600" cy="1143000"/>
          </a:xfrm>
          <a:prstGeom prst="rect">
            <a:avLst/>
          </a:prstGeom>
          <a:solidFill>
            <a:schemeClr val="accent1">
              <a:lumMod val="20000"/>
              <a:lumOff val="80000"/>
            </a:schemeClr>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i="1" dirty="0"/>
              <a:t>Are often driven by non-linear, structural change</a:t>
            </a:r>
          </a:p>
        </p:txBody>
      </p:sp>
      <p:sp>
        <p:nvSpPr>
          <p:cNvPr id="16" name="Rectangle 15">
            <a:extLst>
              <a:ext uri="{FF2B5EF4-FFF2-40B4-BE49-F238E27FC236}">
                <a16:creationId xmlns:a16="http://schemas.microsoft.com/office/drawing/2014/main" id="{A205140D-F3A5-4D44-AFCD-E1ECC24525C3}"/>
              </a:ext>
            </a:extLst>
          </p:cNvPr>
          <p:cNvSpPr/>
          <p:nvPr/>
        </p:nvSpPr>
        <p:spPr>
          <a:xfrm>
            <a:off x="381000" y="3899410"/>
            <a:ext cx="5562600" cy="1143000"/>
          </a:xfrm>
          <a:prstGeom prst="rect">
            <a:avLst/>
          </a:prstGeom>
          <a:solidFill>
            <a:schemeClr val="accent1">
              <a:lumMod val="20000"/>
              <a:lumOff val="80000"/>
            </a:schemeClr>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i="1" dirty="0"/>
              <a:t>Depend on the timing and path of the transition</a:t>
            </a:r>
          </a:p>
        </p:txBody>
      </p:sp>
      <p:sp>
        <p:nvSpPr>
          <p:cNvPr id="17" name="Rectangle 16">
            <a:extLst>
              <a:ext uri="{FF2B5EF4-FFF2-40B4-BE49-F238E27FC236}">
                <a16:creationId xmlns:a16="http://schemas.microsoft.com/office/drawing/2014/main" id="{BDADA8A9-A25B-46DF-9432-AA2B0C1D3F61}"/>
              </a:ext>
            </a:extLst>
          </p:cNvPr>
          <p:cNvSpPr/>
          <p:nvPr/>
        </p:nvSpPr>
        <p:spPr>
          <a:xfrm>
            <a:off x="381000" y="5181600"/>
            <a:ext cx="5562600" cy="1143000"/>
          </a:xfrm>
          <a:prstGeom prst="rect">
            <a:avLst/>
          </a:prstGeom>
          <a:solidFill>
            <a:schemeClr val="accent1">
              <a:lumMod val="20000"/>
              <a:lumOff val="80000"/>
            </a:schemeClr>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i="1" dirty="0"/>
              <a:t>Transfer between stakeholders and can ripple through the economy</a:t>
            </a:r>
          </a:p>
        </p:txBody>
      </p:sp>
      <p:sp>
        <p:nvSpPr>
          <p:cNvPr id="5" name="TextBox 4">
            <a:extLst>
              <a:ext uri="{FF2B5EF4-FFF2-40B4-BE49-F238E27FC236}">
                <a16:creationId xmlns:a16="http://schemas.microsoft.com/office/drawing/2014/main" id="{8A7F5DBA-F1F5-40C0-B954-142413C7F9E0}"/>
              </a:ext>
            </a:extLst>
          </p:cNvPr>
          <p:cNvSpPr txBox="1"/>
          <p:nvPr/>
        </p:nvSpPr>
        <p:spPr>
          <a:xfrm>
            <a:off x="1143000" y="971490"/>
            <a:ext cx="3915156" cy="400110"/>
          </a:xfrm>
          <a:prstGeom prst="rect">
            <a:avLst/>
          </a:prstGeom>
          <a:noFill/>
        </p:spPr>
        <p:txBody>
          <a:bodyPr wrap="square" rtlCol="0">
            <a:spAutoFit/>
          </a:bodyPr>
          <a:lstStyle/>
          <a:p>
            <a:pPr algn="ctr"/>
            <a:r>
              <a:rPr lang="en-US" sz="2000" b="1" dirty="0">
                <a:solidFill>
                  <a:schemeClr val="tx2">
                    <a:lumMod val="75000"/>
                  </a:schemeClr>
                </a:solidFill>
              </a:rPr>
              <a:t>Characteristics of transition risks</a:t>
            </a:r>
          </a:p>
        </p:txBody>
      </p:sp>
      <p:sp>
        <p:nvSpPr>
          <p:cNvPr id="24" name="TextBox 23">
            <a:extLst>
              <a:ext uri="{FF2B5EF4-FFF2-40B4-BE49-F238E27FC236}">
                <a16:creationId xmlns:a16="http://schemas.microsoft.com/office/drawing/2014/main" id="{9C8FAD29-8E3C-406C-8808-BE2E5E09C7B7}"/>
              </a:ext>
            </a:extLst>
          </p:cNvPr>
          <p:cNvSpPr txBox="1"/>
          <p:nvPr/>
        </p:nvSpPr>
        <p:spPr>
          <a:xfrm>
            <a:off x="6389295" y="967596"/>
            <a:ext cx="5562600" cy="400110"/>
          </a:xfrm>
          <a:prstGeom prst="rect">
            <a:avLst/>
          </a:prstGeom>
          <a:noFill/>
        </p:spPr>
        <p:txBody>
          <a:bodyPr wrap="square" rtlCol="0">
            <a:spAutoFit/>
          </a:bodyPr>
          <a:lstStyle/>
          <a:p>
            <a:pPr algn="ctr"/>
            <a:r>
              <a:rPr lang="en-US" sz="2000" b="1" dirty="0">
                <a:solidFill>
                  <a:schemeClr val="tx2">
                    <a:lumMod val="75000"/>
                  </a:schemeClr>
                </a:solidFill>
              </a:rPr>
              <a:t>Implications for measuring and managing risks</a:t>
            </a:r>
          </a:p>
        </p:txBody>
      </p:sp>
      <p:sp>
        <p:nvSpPr>
          <p:cNvPr id="25" name="Rectangle 24">
            <a:extLst>
              <a:ext uri="{FF2B5EF4-FFF2-40B4-BE49-F238E27FC236}">
                <a16:creationId xmlns:a16="http://schemas.microsoft.com/office/drawing/2014/main" id="{85142FB0-6342-481D-986F-B67BF385C930}"/>
              </a:ext>
            </a:extLst>
          </p:cNvPr>
          <p:cNvSpPr/>
          <p:nvPr/>
        </p:nvSpPr>
        <p:spPr>
          <a:xfrm>
            <a:off x="6248402" y="1335032"/>
            <a:ext cx="5765215" cy="1130811"/>
          </a:xfrm>
          <a:prstGeom prst="rect">
            <a:avLst/>
          </a:prstGeom>
          <a:solidFill>
            <a:srgbClr val="FFFFCC"/>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i="1" dirty="0"/>
              <a:t>Modeling and measuring risk requires a hybrid approach to measure how macro changes will affect the value and financial viability of individual assets</a:t>
            </a:r>
          </a:p>
        </p:txBody>
      </p:sp>
      <p:sp>
        <p:nvSpPr>
          <p:cNvPr id="26" name="Rectangle 25">
            <a:extLst>
              <a:ext uri="{FF2B5EF4-FFF2-40B4-BE49-F238E27FC236}">
                <a16:creationId xmlns:a16="http://schemas.microsoft.com/office/drawing/2014/main" id="{7810E374-D7D2-4941-8490-23A9E0342382}"/>
              </a:ext>
            </a:extLst>
          </p:cNvPr>
          <p:cNvSpPr/>
          <p:nvPr/>
        </p:nvSpPr>
        <p:spPr>
          <a:xfrm>
            <a:off x="6248402" y="2617222"/>
            <a:ext cx="5765215" cy="2443516"/>
          </a:xfrm>
          <a:prstGeom prst="rect">
            <a:avLst/>
          </a:prstGeom>
          <a:solidFill>
            <a:srgbClr val="FFFFCC"/>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en-US" i="1" dirty="0"/>
              <a:t>The analysis needs to incorporate multiple scenarios to evaluate the largest realistic risk and the path for impact on businesses/assets</a:t>
            </a:r>
          </a:p>
          <a:p>
            <a:pPr>
              <a:spcAft>
                <a:spcPts val="600"/>
              </a:spcAft>
            </a:pPr>
            <a:r>
              <a:rPr lang="en-US" i="1" dirty="0"/>
              <a:t>The probability of each likely outcome affects the scale of risk</a:t>
            </a:r>
          </a:p>
          <a:p>
            <a:r>
              <a:rPr lang="en-US" i="1" dirty="0"/>
              <a:t>Scenarios need to measure impact on demand/outputs (e.g. oil, steel, automobiles), costs, and margins that shape the value of assets or resources</a:t>
            </a:r>
            <a:endParaRPr lang="en-US" sz="2400" i="1" dirty="0"/>
          </a:p>
        </p:txBody>
      </p:sp>
      <p:sp>
        <p:nvSpPr>
          <p:cNvPr id="28" name="Rectangle 27">
            <a:extLst>
              <a:ext uri="{FF2B5EF4-FFF2-40B4-BE49-F238E27FC236}">
                <a16:creationId xmlns:a16="http://schemas.microsoft.com/office/drawing/2014/main" id="{CD8D8848-C687-4321-975F-3A4BBB9A46C1}"/>
              </a:ext>
            </a:extLst>
          </p:cNvPr>
          <p:cNvSpPr/>
          <p:nvPr/>
        </p:nvSpPr>
        <p:spPr>
          <a:xfrm>
            <a:off x="6248402" y="5181600"/>
            <a:ext cx="5765215" cy="1143000"/>
          </a:xfrm>
          <a:prstGeom prst="rect">
            <a:avLst/>
          </a:prstGeom>
          <a:solidFill>
            <a:srgbClr val="FFFFCC"/>
          </a:solidFill>
          <a:ln w="12700" cmpd="sng">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i="1" dirty="0"/>
              <a:t>Valuation needs to map the flows of the risk from the owners through the economy to accurately measure risk </a:t>
            </a:r>
            <a:endParaRPr lang="en-US" sz="2800" i="1" dirty="0"/>
          </a:p>
        </p:txBody>
      </p:sp>
    </p:spTree>
    <p:extLst>
      <p:ext uri="{BB962C8B-B14F-4D97-AF65-F5344CB8AC3E}">
        <p14:creationId xmlns:p14="http://schemas.microsoft.com/office/powerpoint/2010/main" val="197285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AD1A28-DEDF-48D0-B679-4A68425DF3B5}"/>
              </a:ext>
            </a:extLst>
          </p:cNvPr>
          <p:cNvSpPr>
            <a:spLocks noGrp="1"/>
          </p:cNvSpPr>
          <p:nvPr>
            <p:ph type="sldNum" sz="quarter" idx="4"/>
          </p:nvPr>
        </p:nvSpPr>
        <p:spPr/>
        <p:txBody>
          <a:bodyPr/>
          <a:lstStyle/>
          <a:p>
            <a:fld id="{005ED145-52BD-FC41-B15C-9E02BE74B9C5}" type="slidenum">
              <a:rPr lang="en-US" smtClean="0"/>
              <a:pPr/>
              <a:t>7</a:t>
            </a:fld>
            <a:endParaRPr lang="en-US" dirty="0"/>
          </a:p>
        </p:txBody>
      </p:sp>
      <p:sp>
        <p:nvSpPr>
          <p:cNvPr id="5" name="Rectangle: Rounded Corners 4">
            <a:extLst>
              <a:ext uri="{FF2B5EF4-FFF2-40B4-BE49-F238E27FC236}">
                <a16:creationId xmlns:a16="http://schemas.microsoft.com/office/drawing/2014/main" id="{CED93834-F988-4DD6-9612-F0645A05644F}"/>
              </a:ext>
            </a:extLst>
          </p:cNvPr>
          <p:cNvSpPr/>
          <p:nvPr/>
        </p:nvSpPr>
        <p:spPr>
          <a:xfrm>
            <a:off x="3886200" y="1828800"/>
            <a:ext cx="4267200" cy="2667000"/>
          </a:xfrm>
          <a:prstGeom prst="roundRect">
            <a:avLst/>
          </a:prstGeom>
          <a:solidFill>
            <a:schemeClr val="bg2"/>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marR="0" lvl="0" algn="ctr">
              <a:spcBef>
                <a:spcPts val="0"/>
              </a:spcBef>
              <a:spcAft>
                <a:spcPts val="0"/>
              </a:spcAft>
            </a:pPr>
            <a:r>
              <a:rPr lang="en-US" b="1" dirty="0">
                <a:latin typeface="Candara" panose="020E0502030303020204" pitchFamily="34" charset="0"/>
                <a:ea typeface="Calibri" panose="020F0502020204030204" pitchFamily="34" charset="0"/>
              </a:rPr>
              <a:t>A case study: our work in South Africa (2018-2019)</a:t>
            </a:r>
          </a:p>
        </p:txBody>
      </p:sp>
    </p:spTree>
    <p:extLst>
      <p:ext uri="{BB962C8B-B14F-4D97-AF65-F5344CB8AC3E}">
        <p14:creationId xmlns:p14="http://schemas.microsoft.com/office/powerpoint/2010/main" val="202077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0413" cy="775664"/>
          </a:xfrm>
          <a:solidFill>
            <a:schemeClr val="bg2">
              <a:lumMod val="90000"/>
            </a:schemeClr>
          </a:solidFill>
        </p:spPr>
        <p:txBody>
          <a:bodyPr>
            <a:noAutofit/>
          </a:bodyPr>
          <a:lstStyle/>
          <a:p>
            <a:pPr marL="57150"/>
            <a:r>
              <a:rPr lang="en-US" sz="2200" i="0" dirty="0">
                <a:latin typeface="Candara" panose="020E0502030303020204" pitchFamily="34" charset="0"/>
              </a:rPr>
              <a:t>Coal exports, electricity generation and coal to liquids have historically been the biggest source of carbon emissions from South African sources</a:t>
            </a:r>
          </a:p>
        </p:txBody>
      </p:sp>
      <p:grpSp>
        <p:nvGrpSpPr>
          <p:cNvPr id="8" name="Group 7">
            <a:extLst>
              <a:ext uri="{FF2B5EF4-FFF2-40B4-BE49-F238E27FC236}">
                <a16:creationId xmlns:a16="http://schemas.microsoft.com/office/drawing/2014/main" id="{51E5B498-DC96-4ECD-A0B6-DD12154307EB}"/>
              </a:ext>
            </a:extLst>
          </p:cNvPr>
          <p:cNvGrpSpPr/>
          <p:nvPr/>
        </p:nvGrpSpPr>
        <p:grpSpPr>
          <a:xfrm>
            <a:off x="1756719" y="990600"/>
            <a:ext cx="6065108" cy="5334000"/>
            <a:chOff x="0" y="990600"/>
            <a:chExt cx="6629400" cy="5334000"/>
          </a:xfrm>
        </p:grpSpPr>
        <p:sp>
          <p:nvSpPr>
            <p:cNvPr id="9" name="TextBox 8">
              <a:extLst>
                <a:ext uri="{FF2B5EF4-FFF2-40B4-BE49-F238E27FC236}">
                  <a16:creationId xmlns:a16="http://schemas.microsoft.com/office/drawing/2014/main" id="{5DA6F553-4FB8-4445-A54D-ABFD18869888}"/>
                </a:ext>
              </a:extLst>
            </p:cNvPr>
            <p:cNvSpPr txBox="1"/>
            <p:nvPr/>
          </p:nvSpPr>
          <p:spPr>
            <a:xfrm>
              <a:off x="0" y="990600"/>
              <a:ext cx="914400" cy="430887"/>
            </a:xfrm>
            <a:prstGeom prst="rect">
              <a:avLst/>
            </a:prstGeom>
            <a:noFill/>
          </p:spPr>
          <p:txBody>
            <a:bodyPr wrap="square" rtlCol="0">
              <a:spAutoFit/>
            </a:bodyPr>
            <a:lstStyle/>
            <a:p>
              <a:pPr algn="ctr"/>
              <a:r>
                <a:rPr lang="en-GB" sz="1100" i="1" dirty="0"/>
                <a:t>MtCO2 per annum</a:t>
              </a:r>
            </a:p>
          </p:txBody>
        </p:sp>
        <p:graphicFrame>
          <p:nvGraphicFramePr>
            <p:cNvPr id="10" name="Chart 9">
              <a:extLst>
                <a:ext uri="{FF2B5EF4-FFF2-40B4-BE49-F238E27FC236}">
                  <a16:creationId xmlns:a16="http://schemas.microsoft.com/office/drawing/2014/main" id="{3A273851-EF42-4453-B95D-E6CDB7335CF9}"/>
                </a:ext>
              </a:extLst>
            </p:cNvPr>
            <p:cNvGraphicFramePr>
              <a:graphicFrameLocks/>
            </p:cNvGraphicFramePr>
            <p:nvPr/>
          </p:nvGraphicFramePr>
          <p:xfrm>
            <a:off x="381000" y="990600"/>
            <a:ext cx="6248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33E01C7-6BDC-4824-9916-C07FD6F3B4CB}"/>
                </a:ext>
              </a:extLst>
            </p:cNvPr>
            <p:cNvSpPr txBox="1"/>
            <p:nvPr/>
          </p:nvSpPr>
          <p:spPr>
            <a:xfrm>
              <a:off x="3170757" y="5024049"/>
              <a:ext cx="1074333" cy="276999"/>
            </a:xfrm>
            <a:prstGeom prst="rect">
              <a:avLst/>
            </a:prstGeom>
            <a:noFill/>
          </p:spPr>
          <p:txBody>
            <a:bodyPr wrap="none" rtlCol="0">
              <a:spAutoFit/>
            </a:bodyPr>
            <a:lstStyle/>
            <a:p>
              <a:r>
                <a:rPr lang="en-US" sz="1200" dirty="0">
                  <a:solidFill>
                    <a:schemeClr val="tx1">
                      <a:lumMod val="85000"/>
                      <a:lumOff val="15000"/>
                    </a:schemeClr>
                  </a:solidFill>
                </a:rPr>
                <a:t>Iron and steel</a:t>
              </a:r>
              <a:endParaRPr lang="en-GB" sz="1200" dirty="0">
                <a:solidFill>
                  <a:schemeClr val="tx1">
                    <a:lumMod val="85000"/>
                    <a:lumOff val="15000"/>
                  </a:schemeClr>
                </a:solidFill>
              </a:endParaRPr>
            </a:p>
          </p:txBody>
        </p:sp>
        <p:sp>
          <p:nvSpPr>
            <p:cNvPr id="12" name="TextBox 11">
              <a:extLst>
                <a:ext uri="{FF2B5EF4-FFF2-40B4-BE49-F238E27FC236}">
                  <a16:creationId xmlns:a16="http://schemas.microsoft.com/office/drawing/2014/main" id="{C078DAED-3327-49C3-BFBC-3FC9156505C6}"/>
                </a:ext>
              </a:extLst>
            </p:cNvPr>
            <p:cNvSpPr txBox="1"/>
            <p:nvPr/>
          </p:nvSpPr>
          <p:spPr>
            <a:xfrm>
              <a:off x="3140909" y="5438001"/>
              <a:ext cx="1134028" cy="276999"/>
            </a:xfrm>
            <a:prstGeom prst="rect">
              <a:avLst/>
            </a:prstGeom>
            <a:noFill/>
          </p:spPr>
          <p:txBody>
            <a:bodyPr wrap="none" rtlCol="0">
              <a:spAutoFit/>
            </a:bodyPr>
            <a:lstStyle/>
            <a:p>
              <a:r>
                <a:rPr lang="en-US" sz="1200" dirty="0">
                  <a:solidFill>
                    <a:schemeClr val="tx1">
                      <a:lumMod val="85000"/>
                      <a:lumOff val="15000"/>
                    </a:schemeClr>
                  </a:solidFill>
                </a:rPr>
                <a:t>Transport (Oil)</a:t>
              </a:r>
              <a:endParaRPr lang="en-GB" sz="1200" dirty="0">
                <a:solidFill>
                  <a:schemeClr val="tx1">
                    <a:lumMod val="85000"/>
                    <a:lumOff val="15000"/>
                  </a:schemeClr>
                </a:solidFill>
              </a:endParaRPr>
            </a:p>
          </p:txBody>
        </p:sp>
        <p:sp>
          <p:nvSpPr>
            <p:cNvPr id="13" name="TextBox 12">
              <a:extLst>
                <a:ext uri="{FF2B5EF4-FFF2-40B4-BE49-F238E27FC236}">
                  <a16:creationId xmlns:a16="http://schemas.microsoft.com/office/drawing/2014/main" id="{EBCA8B2C-D0B3-4495-8546-F0E80012A9CC}"/>
                </a:ext>
              </a:extLst>
            </p:cNvPr>
            <p:cNvSpPr txBox="1"/>
            <p:nvPr/>
          </p:nvSpPr>
          <p:spPr>
            <a:xfrm>
              <a:off x="3320637" y="5209401"/>
              <a:ext cx="774571" cy="276999"/>
            </a:xfrm>
            <a:prstGeom prst="rect">
              <a:avLst/>
            </a:prstGeom>
            <a:noFill/>
          </p:spPr>
          <p:txBody>
            <a:bodyPr wrap="none" rtlCol="0">
              <a:spAutoFit/>
            </a:bodyPr>
            <a:lstStyle/>
            <a:p>
              <a:r>
                <a:rPr lang="en-US" sz="1200" dirty="0">
                  <a:solidFill>
                    <a:schemeClr val="tx1">
                      <a:lumMod val="85000"/>
                      <a:lumOff val="15000"/>
                    </a:schemeClr>
                  </a:solidFill>
                </a:rPr>
                <a:t>Buildings</a:t>
              </a:r>
              <a:endParaRPr lang="en-GB" sz="1200" dirty="0">
                <a:solidFill>
                  <a:schemeClr val="tx1">
                    <a:lumMod val="85000"/>
                    <a:lumOff val="15000"/>
                  </a:schemeClr>
                </a:solidFill>
              </a:endParaRPr>
            </a:p>
          </p:txBody>
        </p:sp>
        <p:sp>
          <p:nvSpPr>
            <p:cNvPr id="14" name="TextBox 13">
              <a:extLst>
                <a:ext uri="{FF2B5EF4-FFF2-40B4-BE49-F238E27FC236}">
                  <a16:creationId xmlns:a16="http://schemas.microsoft.com/office/drawing/2014/main" id="{1263DAD3-BB24-4D0A-A46B-8D9D1FA3C285}"/>
                </a:ext>
              </a:extLst>
            </p:cNvPr>
            <p:cNvSpPr txBox="1"/>
            <p:nvPr/>
          </p:nvSpPr>
          <p:spPr>
            <a:xfrm>
              <a:off x="2997127" y="4724400"/>
              <a:ext cx="1398140" cy="338554"/>
            </a:xfrm>
            <a:prstGeom prst="rect">
              <a:avLst/>
            </a:prstGeom>
            <a:noFill/>
          </p:spPr>
          <p:txBody>
            <a:bodyPr wrap="none" rtlCol="0">
              <a:spAutoFit/>
            </a:bodyPr>
            <a:lstStyle/>
            <a:p>
              <a:r>
                <a:rPr lang="en-US" sz="1600" dirty="0"/>
                <a:t>Coal to liquids</a:t>
              </a:r>
              <a:endParaRPr lang="en-GB" sz="1600" dirty="0"/>
            </a:p>
          </p:txBody>
        </p:sp>
        <p:sp>
          <p:nvSpPr>
            <p:cNvPr id="15" name="TextBox 14">
              <a:extLst>
                <a:ext uri="{FF2B5EF4-FFF2-40B4-BE49-F238E27FC236}">
                  <a16:creationId xmlns:a16="http://schemas.microsoft.com/office/drawing/2014/main" id="{9B58443F-186C-4F20-9F57-962399ECA74A}"/>
                </a:ext>
              </a:extLst>
            </p:cNvPr>
            <p:cNvSpPr txBox="1"/>
            <p:nvPr/>
          </p:nvSpPr>
          <p:spPr>
            <a:xfrm>
              <a:off x="3426436" y="5712023"/>
              <a:ext cx="562975" cy="276999"/>
            </a:xfrm>
            <a:prstGeom prst="rect">
              <a:avLst/>
            </a:prstGeom>
            <a:noFill/>
          </p:spPr>
          <p:txBody>
            <a:bodyPr wrap="none" rtlCol="0">
              <a:spAutoFit/>
            </a:bodyPr>
            <a:lstStyle/>
            <a:p>
              <a:r>
                <a:rPr lang="en-US" sz="1200" dirty="0">
                  <a:solidFill>
                    <a:schemeClr val="tx1">
                      <a:lumMod val="85000"/>
                      <a:lumOff val="15000"/>
                    </a:schemeClr>
                  </a:solidFill>
                </a:rPr>
                <a:t>Other</a:t>
              </a:r>
              <a:endParaRPr lang="en-GB" sz="1200" dirty="0">
                <a:solidFill>
                  <a:schemeClr val="tx1">
                    <a:lumMod val="85000"/>
                    <a:lumOff val="15000"/>
                  </a:schemeClr>
                </a:solidFill>
              </a:endParaRPr>
            </a:p>
          </p:txBody>
        </p:sp>
      </p:grpSp>
      <p:sp>
        <p:nvSpPr>
          <p:cNvPr id="16" name="Oval 15">
            <a:extLst>
              <a:ext uri="{FF2B5EF4-FFF2-40B4-BE49-F238E27FC236}">
                <a16:creationId xmlns:a16="http://schemas.microsoft.com/office/drawing/2014/main" id="{B6AD9E69-A8AD-422F-B14E-FB50D9DDEA63}"/>
              </a:ext>
            </a:extLst>
          </p:cNvPr>
          <p:cNvSpPr/>
          <p:nvPr/>
        </p:nvSpPr>
        <p:spPr>
          <a:xfrm>
            <a:off x="8077200" y="1600200"/>
            <a:ext cx="3000632" cy="1295400"/>
          </a:xfrm>
          <a:prstGeom prst="ellipse">
            <a:avLst/>
          </a:prstGeom>
          <a:no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Creates risk from global mitigation policy (declining global coal use)</a:t>
            </a:r>
            <a:endParaRPr lang="en-GB" dirty="0"/>
          </a:p>
        </p:txBody>
      </p:sp>
      <p:sp>
        <p:nvSpPr>
          <p:cNvPr id="19" name="Oval 18">
            <a:extLst>
              <a:ext uri="{FF2B5EF4-FFF2-40B4-BE49-F238E27FC236}">
                <a16:creationId xmlns:a16="http://schemas.microsoft.com/office/drawing/2014/main" id="{7EFC452E-9EC9-4FF3-A208-B1E2F8176810}"/>
              </a:ext>
            </a:extLst>
          </p:cNvPr>
          <p:cNvSpPr/>
          <p:nvPr/>
        </p:nvSpPr>
        <p:spPr>
          <a:xfrm>
            <a:off x="8077200" y="3200400"/>
            <a:ext cx="3048000" cy="1295400"/>
          </a:xfrm>
          <a:prstGeom prst="ellipse">
            <a:avLst/>
          </a:prstGeom>
          <a:no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Creates risk in coal and power sector from domestic mitigation policy </a:t>
            </a:r>
            <a:endParaRPr lang="en-GB" dirty="0"/>
          </a:p>
        </p:txBody>
      </p:sp>
      <p:sp>
        <p:nvSpPr>
          <p:cNvPr id="20" name="Oval 19">
            <a:extLst>
              <a:ext uri="{FF2B5EF4-FFF2-40B4-BE49-F238E27FC236}">
                <a16:creationId xmlns:a16="http://schemas.microsoft.com/office/drawing/2014/main" id="{DDE31735-2196-4077-B695-A10AF46DA68F}"/>
              </a:ext>
            </a:extLst>
          </p:cNvPr>
          <p:cNvSpPr/>
          <p:nvPr/>
        </p:nvSpPr>
        <p:spPr>
          <a:xfrm>
            <a:off x="8077200" y="4648200"/>
            <a:ext cx="3048000" cy="1295400"/>
          </a:xfrm>
          <a:prstGeom prst="ellipse">
            <a:avLst/>
          </a:prstGeom>
          <a:no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Creates risk in refining sector (and coal) from domestic mitigation policy </a:t>
            </a:r>
            <a:endParaRPr lang="en-GB" dirty="0"/>
          </a:p>
        </p:txBody>
      </p:sp>
      <p:cxnSp>
        <p:nvCxnSpPr>
          <p:cNvPr id="21" name="Straight Connector 20">
            <a:extLst>
              <a:ext uri="{FF2B5EF4-FFF2-40B4-BE49-F238E27FC236}">
                <a16:creationId xmlns:a16="http://schemas.microsoft.com/office/drawing/2014/main" id="{A1E18463-429A-400D-A1B1-EBD5A50F85D7}"/>
              </a:ext>
            </a:extLst>
          </p:cNvPr>
          <p:cNvCxnSpPr>
            <a:cxnSpLocks/>
            <a:endCxn id="16" idx="2"/>
          </p:cNvCxnSpPr>
          <p:nvPr/>
        </p:nvCxnSpPr>
        <p:spPr>
          <a:xfrm flipV="1">
            <a:off x="7576751" y="2247900"/>
            <a:ext cx="500449" cy="3882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C0A69E5-18C7-46D6-B95B-D56AF503D9A5}"/>
              </a:ext>
            </a:extLst>
          </p:cNvPr>
          <p:cNvCxnSpPr>
            <a:cxnSpLocks/>
            <a:endCxn id="19" idx="2"/>
          </p:cNvCxnSpPr>
          <p:nvPr/>
        </p:nvCxnSpPr>
        <p:spPr>
          <a:xfrm flipV="1">
            <a:off x="7584989" y="3848100"/>
            <a:ext cx="492211" cy="72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681EE95-7A47-44CC-BE89-110DBFEDFDCA}"/>
              </a:ext>
            </a:extLst>
          </p:cNvPr>
          <p:cNvCxnSpPr>
            <a:cxnSpLocks/>
            <a:endCxn id="20" idx="2"/>
          </p:cNvCxnSpPr>
          <p:nvPr/>
        </p:nvCxnSpPr>
        <p:spPr>
          <a:xfrm>
            <a:off x="7543800" y="4876800"/>
            <a:ext cx="533400" cy="419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AF43D81D-7DB0-4DB9-9582-28F6DA16F348}"/>
              </a:ext>
            </a:extLst>
          </p:cNvPr>
          <p:cNvSpPr>
            <a:spLocks noGrp="1"/>
          </p:cNvSpPr>
          <p:nvPr>
            <p:ph type="sldNum" sz="quarter" idx="4"/>
          </p:nvPr>
        </p:nvSpPr>
        <p:spPr/>
        <p:txBody>
          <a:bodyPr/>
          <a:lstStyle/>
          <a:p>
            <a:fld id="{005ED145-52BD-FC41-B15C-9E02BE74B9C5}" type="slidenum">
              <a:rPr lang="en-US" smtClean="0"/>
              <a:pPr/>
              <a:t>8</a:t>
            </a:fld>
            <a:endParaRPr lang="en-US" dirty="0"/>
          </a:p>
        </p:txBody>
      </p:sp>
    </p:spTree>
    <p:extLst>
      <p:ext uri="{BB962C8B-B14F-4D97-AF65-F5344CB8AC3E}">
        <p14:creationId xmlns:p14="http://schemas.microsoft.com/office/powerpoint/2010/main" val="110093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664"/>
          </a:xfrm>
          <a:solidFill>
            <a:schemeClr val="bg2">
              <a:lumMod val="90000"/>
            </a:schemeClr>
          </a:solidFill>
        </p:spPr>
        <p:txBody>
          <a:bodyPr>
            <a:noAutofit/>
          </a:bodyPr>
          <a:lstStyle/>
          <a:p>
            <a:pPr marL="57150"/>
            <a:r>
              <a:rPr lang="en-US" sz="2200" i="0" dirty="0">
                <a:latin typeface="Candara" panose="020E0502030303020204" pitchFamily="34" charset="0"/>
              </a:rPr>
              <a:t>Our South Africa study produced several surprising findings for South African stakeholders</a:t>
            </a:r>
          </a:p>
        </p:txBody>
      </p:sp>
      <p:sp>
        <p:nvSpPr>
          <p:cNvPr id="3" name="Slide Number Placeholder 2">
            <a:extLst>
              <a:ext uri="{FF2B5EF4-FFF2-40B4-BE49-F238E27FC236}">
                <a16:creationId xmlns:a16="http://schemas.microsoft.com/office/drawing/2014/main" id="{7D349D35-D36A-4F4B-9799-30E04B42E842}"/>
              </a:ext>
            </a:extLst>
          </p:cNvPr>
          <p:cNvSpPr>
            <a:spLocks noGrp="1"/>
          </p:cNvSpPr>
          <p:nvPr>
            <p:ph type="sldNum" sz="quarter" idx="4"/>
          </p:nvPr>
        </p:nvSpPr>
        <p:spPr/>
        <p:txBody>
          <a:bodyPr/>
          <a:lstStyle/>
          <a:p>
            <a:fld id="{005ED145-52BD-FC41-B15C-9E02BE74B9C5}" type="slidenum">
              <a:rPr lang="en-US" smtClean="0"/>
              <a:pPr/>
              <a:t>9</a:t>
            </a:fld>
            <a:endParaRPr lang="en-US" dirty="0"/>
          </a:p>
        </p:txBody>
      </p:sp>
      <p:grpSp>
        <p:nvGrpSpPr>
          <p:cNvPr id="8" name="Group 7">
            <a:extLst>
              <a:ext uri="{FF2B5EF4-FFF2-40B4-BE49-F238E27FC236}">
                <a16:creationId xmlns:a16="http://schemas.microsoft.com/office/drawing/2014/main" id="{C03F79D2-74AF-41D2-BC48-BD8982BDB382}"/>
              </a:ext>
            </a:extLst>
          </p:cNvPr>
          <p:cNvGrpSpPr/>
          <p:nvPr/>
        </p:nvGrpSpPr>
        <p:grpSpPr>
          <a:xfrm>
            <a:off x="609600" y="1066799"/>
            <a:ext cx="9270604" cy="898515"/>
            <a:chOff x="609600" y="1066799"/>
            <a:chExt cx="9270604" cy="898515"/>
          </a:xfrm>
        </p:grpSpPr>
        <p:sp>
          <p:nvSpPr>
            <p:cNvPr id="5" name="Rectangle 4">
              <a:extLst>
                <a:ext uri="{FF2B5EF4-FFF2-40B4-BE49-F238E27FC236}">
                  <a16:creationId xmlns:a16="http://schemas.microsoft.com/office/drawing/2014/main" id="{306EECFE-6CFD-4834-8A17-1B3425DA7CCE}"/>
                </a:ext>
              </a:extLst>
            </p:cNvPr>
            <p:cNvSpPr/>
            <p:nvPr/>
          </p:nvSpPr>
          <p:spPr>
            <a:xfrm>
              <a:off x="609600" y="1066799"/>
              <a:ext cx="2057400" cy="898515"/>
            </a:xfrm>
            <a:prstGeom prst="rect">
              <a:avLst/>
            </a:prstGeom>
            <a:solidFill>
              <a:schemeClr val="accent3">
                <a:lumMod val="20000"/>
                <a:lumOff val="80000"/>
              </a:schemeClr>
            </a:solidFill>
            <a:ln w="1905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Potential Climate Transition Risk </a:t>
              </a:r>
            </a:p>
          </p:txBody>
        </p:sp>
        <p:sp>
          <p:nvSpPr>
            <p:cNvPr id="7" name="TextBox 6">
              <a:extLst>
                <a:ext uri="{FF2B5EF4-FFF2-40B4-BE49-F238E27FC236}">
                  <a16:creationId xmlns:a16="http://schemas.microsoft.com/office/drawing/2014/main" id="{7E0E6834-CF6A-4BCB-A247-4D5064D840A6}"/>
                </a:ext>
              </a:extLst>
            </p:cNvPr>
            <p:cNvSpPr txBox="1"/>
            <p:nvPr/>
          </p:nvSpPr>
          <p:spPr>
            <a:xfrm>
              <a:off x="2895600" y="1192891"/>
              <a:ext cx="6984604" cy="646331"/>
            </a:xfrm>
            <a:prstGeom prst="rect">
              <a:avLst/>
            </a:prstGeom>
            <a:noFill/>
          </p:spPr>
          <p:txBody>
            <a:bodyPr wrap="none" rtlCol="0">
              <a:spAutoFit/>
            </a:bodyPr>
            <a:lstStyle/>
            <a:p>
              <a:pPr marL="117475" indent="-117475">
                <a:buFont typeface="Arial" panose="020B0604020202020204" pitchFamily="34" charset="0"/>
                <a:buChar char="•"/>
              </a:pPr>
              <a:r>
                <a:rPr lang="en-US" dirty="0"/>
                <a:t>The risk is material (downside of up to $124 billion)</a:t>
              </a:r>
            </a:p>
            <a:p>
              <a:pPr marL="117475" indent="-117475">
                <a:buFont typeface="Arial" panose="020B0604020202020204" pitchFamily="34" charset="0"/>
                <a:buChar char="•"/>
              </a:pPr>
              <a:r>
                <a:rPr lang="en-US" dirty="0"/>
                <a:t>Employment, corporates, financial institutions, workers, all share risk</a:t>
              </a:r>
            </a:p>
          </p:txBody>
        </p:sp>
      </p:grpSp>
      <p:grpSp>
        <p:nvGrpSpPr>
          <p:cNvPr id="13" name="Group 12">
            <a:extLst>
              <a:ext uri="{FF2B5EF4-FFF2-40B4-BE49-F238E27FC236}">
                <a16:creationId xmlns:a16="http://schemas.microsoft.com/office/drawing/2014/main" id="{BF5B479E-0BBC-4AC3-A970-1A906E9C1028}"/>
              </a:ext>
            </a:extLst>
          </p:cNvPr>
          <p:cNvGrpSpPr/>
          <p:nvPr/>
        </p:nvGrpSpPr>
        <p:grpSpPr>
          <a:xfrm>
            <a:off x="609600" y="2043642"/>
            <a:ext cx="8368114" cy="898515"/>
            <a:chOff x="609600" y="2043642"/>
            <a:chExt cx="8368114" cy="898515"/>
          </a:xfrm>
        </p:grpSpPr>
        <p:sp>
          <p:nvSpPr>
            <p:cNvPr id="9" name="Rectangle 8">
              <a:extLst>
                <a:ext uri="{FF2B5EF4-FFF2-40B4-BE49-F238E27FC236}">
                  <a16:creationId xmlns:a16="http://schemas.microsoft.com/office/drawing/2014/main" id="{2692CFC8-6BE3-4C0C-8E6D-80C3BD4DD035}"/>
                </a:ext>
              </a:extLst>
            </p:cNvPr>
            <p:cNvSpPr/>
            <p:nvPr/>
          </p:nvSpPr>
          <p:spPr>
            <a:xfrm>
              <a:off x="609600" y="2043642"/>
              <a:ext cx="2057400" cy="898515"/>
            </a:xfrm>
            <a:prstGeom prst="rect">
              <a:avLst/>
            </a:prstGeom>
            <a:solidFill>
              <a:schemeClr val="accent3">
                <a:lumMod val="20000"/>
                <a:lumOff val="80000"/>
              </a:schemeClr>
            </a:solidFill>
            <a:ln w="1905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Source of </a:t>
              </a:r>
            </a:p>
            <a:p>
              <a:pPr algn="ctr"/>
              <a:r>
                <a:rPr lang="en-US" b="1" dirty="0"/>
                <a:t>Risk</a:t>
              </a:r>
            </a:p>
          </p:txBody>
        </p:sp>
        <p:sp>
          <p:nvSpPr>
            <p:cNvPr id="14" name="TextBox 13">
              <a:extLst>
                <a:ext uri="{FF2B5EF4-FFF2-40B4-BE49-F238E27FC236}">
                  <a16:creationId xmlns:a16="http://schemas.microsoft.com/office/drawing/2014/main" id="{C9DD8E1D-0678-4335-902B-CFBEE6A0FDD3}"/>
                </a:ext>
              </a:extLst>
            </p:cNvPr>
            <p:cNvSpPr txBox="1"/>
            <p:nvPr/>
          </p:nvSpPr>
          <p:spPr>
            <a:xfrm>
              <a:off x="2895600" y="2169734"/>
              <a:ext cx="6082114" cy="646331"/>
            </a:xfrm>
            <a:prstGeom prst="rect">
              <a:avLst/>
            </a:prstGeom>
            <a:noFill/>
          </p:spPr>
          <p:txBody>
            <a:bodyPr wrap="none" rtlCol="0">
              <a:spAutoFit/>
            </a:bodyPr>
            <a:lstStyle/>
            <a:p>
              <a:pPr marL="117475" indent="-117475">
                <a:buFont typeface="Arial" panose="020B0604020202020204" pitchFamily="34" charset="0"/>
                <a:buChar char="•"/>
              </a:pPr>
              <a:r>
                <a:rPr lang="en-US" dirty="0"/>
                <a:t>Mainly external – Risk to coal exports account for 2/3 of risk</a:t>
              </a:r>
            </a:p>
            <a:p>
              <a:pPr marL="117475" indent="-117475">
                <a:buFont typeface="Arial" panose="020B0604020202020204" pitchFamily="34" charset="0"/>
                <a:buChar char="•"/>
              </a:pPr>
              <a:r>
                <a:rPr lang="en-US" dirty="0"/>
                <a:t>Global oil markets and domestic policy share the remainder</a:t>
              </a:r>
            </a:p>
          </p:txBody>
        </p:sp>
      </p:grpSp>
      <p:grpSp>
        <p:nvGrpSpPr>
          <p:cNvPr id="20" name="Group 19">
            <a:extLst>
              <a:ext uri="{FF2B5EF4-FFF2-40B4-BE49-F238E27FC236}">
                <a16:creationId xmlns:a16="http://schemas.microsoft.com/office/drawing/2014/main" id="{D8F91243-5CA4-4AEE-8E1D-3A8B76B2398B}"/>
              </a:ext>
            </a:extLst>
          </p:cNvPr>
          <p:cNvGrpSpPr/>
          <p:nvPr/>
        </p:nvGrpSpPr>
        <p:grpSpPr>
          <a:xfrm>
            <a:off x="609600" y="3020485"/>
            <a:ext cx="9671870" cy="924085"/>
            <a:chOff x="609600" y="3020485"/>
            <a:chExt cx="9671870" cy="924085"/>
          </a:xfrm>
        </p:grpSpPr>
        <p:sp>
          <p:nvSpPr>
            <p:cNvPr id="10" name="Rectangle 9">
              <a:extLst>
                <a:ext uri="{FF2B5EF4-FFF2-40B4-BE49-F238E27FC236}">
                  <a16:creationId xmlns:a16="http://schemas.microsoft.com/office/drawing/2014/main" id="{0DC3A2FE-2A65-4D95-8987-F0304A13355D}"/>
                </a:ext>
              </a:extLst>
            </p:cNvPr>
            <p:cNvSpPr/>
            <p:nvPr/>
          </p:nvSpPr>
          <p:spPr>
            <a:xfrm>
              <a:off x="609600" y="3020485"/>
              <a:ext cx="2057400" cy="898515"/>
            </a:xfrm>
            <a:prstGeom prst="rect">
              <a:avLst/>
            </a:prstGeom>
            <a:solidFill>
              <a:schemeClr val="accent3">
                <a:lumMod val="20000"/>
                <a:lumOff val="80000"/>
              </a:schemeClr>
            </a:solidFill>
            <a:ln w="1905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Flow of</a:t>
              </a:r>
            </a:p>
            <a:p>
              <a:pPr algn="ctr"/>
              <a:r>
                <a:rPr lang="en-US" b="1" dirty="0"/>
                <a:t>Risk</a:t>
              </a:r>
            </a:p>
          </p:txBody>
        </p:sp>
        <p:sp>
          <p:nvSpPr>
            <p:cNvPr id="15" name="TextBox 14">
              <a:extLst>
                <a:ext uri="{FF2B5EF4-FFF2-40B4-BE49-F238E27FC236}">
                  <a16:creationId xmlns:a16="http://schemas.microsoft.com/office/drawing/2014/main" id="{13411E28-36EC-4543-A99D-661783B30EC4}"/>
                </a:ext>
              </a:extLst>
            </p:cNvPr>
            <p:cNvSpPr txBox="1"/>
            <p:nvPr/>
          </p:nvSpPr>
          <p:spPr>
            <a:xfrm>
              <a:off x="2902527" y="3021240"/>
              <a:ext cx="7378943" cy="923330"/>
            </a:xfrm>
            <a:prstGeom prst="rect">
              <a:avLst/>
            </a:prstGeom>
            <a:noFill/>
          </p:spPr>
          <p:txBody>
            <a:bodyPr wrap="none" rtlCol="0">
              <a:spAutoFit/>
            </a:bodyPr>
            <a:lstStyle/>
            <a:p>
              <a:pPr marL="117475" indent="-117475">
                <a:buFont typeface="Arial" panose="020B0604020202020204" pitchFamily="34" charset="0"/>
                <a:buChar char="•"/>
              </a:pPr>
              <a:r>
                <a:rPr lang="en-US" dirty="0"/>
                <a:t>Risk tends to flow back to government</a:t>
              </a:r>
            </a:p>
            <a:p>
              <a:pPr marL="117475" indent="-117475">
                <a:buFont typeface="Arial" panose="020B0604020202020204" pitchFamily="34" charset="0"/>
                <a:buChar char="•"/>
              </a:pPr>
              <a:r>
                <a:rPr lang="en-US" dirty="0"/>
                <a:t>After initial response, government share of risk increases from 16% to 55%</a:t>
              </a:r>
            </a:p>
            <a:p>
              <a:pPr marL="117475" indent="-117475">
                <a:buFont typeface="Arial" panose="020B0604020202020204" pitchFamily="34" charset="0"/>
                <a:buChar char="•"/>
              </a:pPr>
              <a:r>
                <a:rPr lang="en-US" dirty="0"/>
                <a:t>After flows, the sovereign credit rating could be at risk</a:t>
              </a:r>
            </a:p>
          </p:txBody>
        </p:sp>
      </p:grpSp>
      <p:grpSp>
        <p:nvGrpSpPr>
          <p:cNvPr id="21" name="Group 20">
            <a:extLst>
              <a:ext uri="{FF2B5EF4-FFF2-40B4-BE49-F238E27FC236}">
                <a16:creationId xmlns:a16="http://schemas.microsoft.com/office/drawing/2014/main" id="{606BDE4A-97A2-4BD6-955E-B46C2D1FEAB2}"/>
              </a:ext>
            </a:extLst>
          </p:cNvPr>
          <p:cNvGrpSpPr/>
          <p:nvPr/>
        </p:nvGrpSpPr>
        <p:grpSpPr>
          <a:xfrm>
            <a:off x="609600" y="3997328"/>
            <a:ext cx="8517193" cy="898515"/>
            <a:chOff x="609600" y="3997328"/>
            <a:chExt cx="8517193" cy="898515"/>
          </a:xfrm>
        </p:grpSpPr>
        <p:sp>
          <p:nvSpPr>
            <p:cNvPr id="11" name="Rectangle 10">
              <a:extLst>
                <a:ext uri="{FF2B5EF4-FFF2-40B4-BE49-F238E27FC236}">
                  <a16:creationId xmlns:a16="http://schemas.microsoft.com/office/drawing/2014/main" id="{A6402E57-54B6-49FE-B34B-8440EB5979A6}"/>
                </a:ext>
              </a:extLst>
            </p:cNvPr>
            <p:cNvSpPr/>
            <p:nvPr/>
          </p:nvSpPr>
          <p:spPr>
            <a:xfrm>
              <a:off x="609600" y="3997328"/>
              <a:ext cx="2057400" cy="898515"/>
            </a:xfrm>
            <a:prstGeom prst="rect">
              <a:avLst/>
            </a:prstGeom>
            <a:solidFill>
              <a:schemeClr val="accent3">
                <a:lumMod val="20000"/>
                <a:lumOff val="80000"/>
              </a:schemeClr>
            </a:solidFill>
            <a:ln w="1905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Timing of Risk</a:t>
              </a:r>
            </a:p>
          </p:txBody>
        </p:sp>
        <p:sp>
          <p:nvSpPr>
            <p:cNvPr id="16" name="TextBox 15">
              <a:extLst>
                <a:ext uri="{FF2B5EF4-FFF2-40B4-BE49-F238E27FC236}">
                  <a16:creationId xmlns:a16="http://schemas.microsoft.com/office/drawing/2014/main" id="{A70BE018-93C1-4197-9F2D-3D449FF6E4EA}"/>
                </a:ext>
              </a:extLst>
            </p:cNvPr>
            <p:cNvSpPr txBox="1"/>
            <p:nvPr/>
          </p:nvSpPr>
          <p:spPr>
            <a:xfrm>
              <a:off x="2895600" y="4123420"/>
              <a:ext cx="6231193" cy="646331"/>
            </a:xfrm>
            <a:prstGeom prst="rect">
              <a:avLst/>
            </a:prstGeom>
            <a:noFill/>
          </p:spPr>
          <p:txBody>
            <a:bodyPr wrap="none" rtlCol="0">
              <a:spAutoFit/>
            </a:bodyPr>
            <a:lstStyle/>
            <a:p>
              <a:pPr marL="117475" indent="-117475">
                <a:buFont typeface="Arial" panose="020B0604020202020204" pitchFamily="34" charset="0"/>
                <a:buChar char="•"/>
              </a:pPr>
              <a:r>
                <a:rPr lang="en-US" dirty="0"/>
                <a:t>Half of the downside risk already realized in last few years</a:t>
              </a:r>
            </a:p>
            <a:p>
              <a:pPr marL="117475" indent="-117475">
                <a:buFont typeface="Arial" panose="020B0604020202020204" pitchFamily="34" charset="0"/>
                <a:buChar char="•"/>
              </a:pPr>
              <a:r>
                <a:rPr lang="en-US" dirty="0"/>
                <a:t>Remaining risk realization could accelerate in the early 2020s</a:t>
              </a:r>
            </a:p>
          </p:txBody>
        </p:sp>
      </p:grpSp>
      <p:grpSp>
        <p:nvGrpSpPr>
          <p:cNvPr id="22" name="Group 21">
            <a:extLst>
              <a:ext uri="{FF2B5EF4-FFF2-40B4-BE49-F238E27FC236}">
                <a16:creationId xmlns:a16="http://schemas.microsoft.com/office/drawing/2014/main" id="{67C1D97B-5762-45EB-B967-DB3E31960408}"/>
              </a:ext>
            </a:extLst>
          </p:cNvPr>
          <p:cNvGrpSpPr/>
          <p:nvPr/>
        </p:nvGrpSpPr>
        <p:grpSpPr>
          <a:xfrm>
            <a:off x="609600" y="4969034"/>
            <a:ext cx="10858796" cy="903652"/>
            <a:chOff x="609600" y="4969034"/>
            <a:chExt cx="10858796" cy="903652"/>
          </a:xfrm>
        </p:grpSpPr>
        <p:sp>
          <p:nvSpPr>
            <p:cNvPr id="12" name="Rectangle 11">
              <a:extLst>
                <a:ext uri="{FF2B5EF4-FFF2-40B4-BE49-F238E27FC236}">
                  <a16:creationId xmlns:a16="http://schemas.microsoft.com/office/drawing/2014/main" id="{A040C6A6-0179-4C7C-8A8E-035605211801}"/>
                </a:ext>
              </a:extLst>
            </p:cNvPr>
            <p:cNvSpPr/>
            <p:nvPr/>
          </p:nvSpPr>
          <p:spPr>
            <a:xfrm>
              <a:off x="609600" y="4974171"/>
              <a:ext cx="2057400" cy="898515"/>
            </a:xfrm>
            <a:prstGeom prst="rect">
              <a:avLst/>
            </a:prstGeom>
            <a:solidFill>
              <a:schemeClr val="accent3">
                <a:lumMod val="20000"/>
                <a:lumOff val="80000"/>
              </a:schemeClr>
            </a:solidFill>
            <a:ln w="1905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South African Options</a:t>
              </a:r>
            </a:p>
          </p:txBody>
        </p:sp>
        <p:sp>
          <p:nvSpPr>
            <p:cNvPr id="19" name="TextBox 18">
              <a:extLst>
                <a:ext uri="{FF2B5EF4-FFF2-40B4-BE49-F238E27FC236}">
                  <a16:creationId xmlns:a16="http://schemas.microsoft.com/office/drawing/2014/main" id="{0931D6E7-DD9C-4A50-8B2C-36AAB6248A43}"/>
                </a:ext>
              </a:extLst>
            </p:cNvPr>
            <p:cNvSpPr txBox="1"/>
            <p:nvPr/>
          </p:nvSpPr>
          <p:spPr>
            <a:xfrm>
              <a:off x="2895600" y="4969034"/>
              <a:ext cx="8572796" cy="892552"/>
            </a:xfrm>
            <a:prstGeom prst="rect">
              <a:avLst/>
            </a:prstGeom>
            <a:noFill/>
          </p:spPr>
          <p:txBody>
            <a:bodyPr wrap="none" rtlCol="0">
              <a:spAutoFit/>
            </a:bodyPr>
            <a:lstStyle/>
            <a:p>
              <a:pPr marL="117475" indent="-117475">
                <a:buFont typeface="Arial" panose="020B0604020202020204" pitchFamily="34" charset="0"/>
                <a:buChar char="•"/>
              </a:pPr>
              <a:r>
                <a:rPr lang="en-US" dirty="0"/>
                <a:t>South Africa has many options to manage the risk, including:</a:t>
              </a:r>
            </a:p>
            <a:p>
              <a:pPr marL="574675" lvl="1" indent="-117475">
                <a:buFont typeface="Arial" panose="020B0604020202020204" pitchFamily="34" charset="0"/>
                <a:buChar char="•"/>
              </a:pPr>
              <a:r>
                <a:rPr lang="en-US" sz="1600" dirty="0"/>
                <a:t>Avoiding adding more risk through new investment (including $25 bn under consideration)</a:t>
              </a:r>
            </a:p>
            <a:p>
              <a:pPr marL="574675" lvl="1" indent="-117475">
                <a:buFont typeface="Arial" panose="020B0604020202020204" pitchFamily="34" charset="0"/>
                <a:buChar char="•"/>
              </a:pPr>
              <a:r>
                <a:rPr lang="en-US" sz="1600" dirty="0"/>
                <a:t>Diversifying, divesting, offsetting, hedging, insuring, the rest</a:t>
              </a:r>
            </a:p>
          </p:txBody>
        </p:sp>
      </p:grpSp>
    </p:spTree>
    <p:extLst>
      <p:ext uri="{BB962C8B-B14F-4D97-AF65-F5344CB8AC3E}">
        <p14:creationId xmlns:p14="http://schemas.microsoft.com/office/powerpoint/2010/main" val="4759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PI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53298</TotalTime>
  <Words>2595</Words>
  <Application>Microsoft Office PowerPoint</Application>
  <PresentationFormat>Widescreen</PresentationFormat>
  <Paragraphs>397</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Candara</vt:lpstr>
      <vt:lpstr>Cronos Pro</vt:lpstr>
      <vt:lpstr>Whitney Condensed Book</vt:lpstr>
      <vt:lpstr>CPI theme</vt:lpstr>
      <vt:lpstr>Climate transition risk and the public finances </vt:lpstr>
      <vt:lpstr>About Climate Policy Initiative  </vt:lpstr>
      <vt:lpstr>Agenda</vt:lpstr>
      <vt:lpstr>PowerPoint Presentation</vt:lpstr>
      <vt:lpstr>CPI-EF is developing a series of tools to measure and manage climate transition risk for both public and private sector actors</vt:lpstr>
      <vt:lpstr>Macroeconomic policymakers and regulators do not yet have the tools to manage climate transition risk as the nature of the risks is very different to traditional threats to the public finances</vt:lpstr>
      <vt:lpstr>PowerPoint Presentation</vt:lpstr>
      <vt:lpstr>Coal exports, electricity generation and coal to liquids have historically been the biggest source of carbon emissions from South African sources</vt:lpstr>
      <vt:lpstr>Our South Africa study produced several surprising findings for South African stakeholders</vt:lpstr>
      <vt:lpstr>PowerPoint Presentation</vt:lpstr>
      <vt:lpstr>PowerPoint Presentation</vt:lpstr>
      <vt:lpstr>PowerPoint Presentation</vt:lpstr>
      <vt:lpstr>PowerPoint Presentation</vt:lpstr>
      <vt:lpstr>PowerPoint Presentation</vt:lpstr>
      <vt:lpstr>PowerPoint Presentation</vt:lpstr>
      <vt:lpstr>Transition risk, if not identified, monitored and managed, could hurt the South African sovereign credit rating and impact long term growth prospects and social outcomes</vt:lpstr>
      <vt:lpstr>We have proposed a series of recommendations and are exploring how to implement them with our South African partners</vt:lpstr>
      <vt:lpstr>We are planning to build on and improve the approach in South Africa through our discussions and analysis in other countries</vt:lpstr>
      <vt:lpstr>PowerPoint Presentation</vt:lpstr>
      <vt:lpstr>PowerPoint Presentation</vt:lpstr>
      <vt:lpstr>PowerPoint Presentation</vt:lpstr>
      <vt:lpstr>PowerPoint Presentation</vt:lpstr>
      <vt:lpstr>Thermal coal export volumes will fall sharply in a low carbon scenario</vt:lpstr>
      <vt:lpstr>In LNG, Australia is likely to face price, rather than volume risk</vt:lpstr>
      <vt:lpstr>Demand for metallurgical coal is likely to peak later than thermal coal, but blast furnaces in any low carbon scenario would be gradually displaced</vt:lpstr>
      <vt:lpstr>The prospects for Australian iron ore could vary widely, depending on which  emissions reduction pathway the global steel industry takes</vt:lpstr>
      <vt:lpstr>An economy-wide study would also need to cover export infrastructure, domestic transition pathways and sources of potential transition risk upside </vt:lpstr>
      <vt:lpstr>We would be very keen to hear your thoughts and to discuss this further</vt:lpstr>
      <vt:lpstr>Upcoming seminars</vt:lpstr>
      <vt:lpstr>PowerPoint Presentation</vt:lpstr>
      <vt:lpstr>CPI-Energy Finance works at the intersection of policy and finance to develop innovative solutions to help markets and policy makers mitigate climate change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Nelson</dc:creator>
  <cp:lastModifiedBy>Arjuna Dibley</cp:lastModifiedBy>
  <cp:revision>801</cp:revision>
  <cp:lastPrinted>2019-04-09T16:06:42Z</cp:lastPrinted>
  <dcterms:created xsi:type="dcterms:W3CDTF">2014-02-08T22:12:01Z</dcterms:created>
  <dcterms:modified xsi:type="dcterms:W3CDTF">2019-11-21T23:38:48Z</dcterms:modified>
</cp:coreProperties>
</file>