
<file path=[Content_Types].xml><?xml version="1.0" encoding="utf-8"?>
<Types xmlns="http://schemas.openxmlformats.org/package/2006/content-types">
  <Default Extension="png" ContentType="image/png"/>
  <Default Extension="emf" ContentType="image/x-emf"/>
  <Default Extension="jpeg" ContentType="image/jpeg"/>
  <Default Extension="webp"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35" r:id="rId2"/>
    <p:sldId id="415" r:id="rId3"/>
    <p:sldId id="427" r:id="rId4"/>
    <p:sldId id="355" r:id="rId5"/>
    <p:sldId id="436" r:id="rId6"/>
    <p:sldId id="388" r:id="rId7"/>
    <p:sldId id="418" r:id="rId8"/>
    <p:sldId id="424" r:id="rId9"/>
    <p:sldId id="417" r:id="rId10"/>
    <p:sldId id="422" r:id="rId11"/>
    <p:sldId id="426" r:id="rId12"/>
    <p:sldId id="428" r:id="rId13"/>
    <p:sldId id="430" r:id="rId14"/>
    <p:sldId id="447" r:id="rId15"/>
    <p:sldId id="379" r:id="rId16"/>
    <p:sldId id="382" r:id="rId17"/>
    <p:sldId id="431" r:id="rId18"/>
    <p:sldId id="429" r:id="rId19"/>
    <p:sldId id="432" r:id="rId20"/>
    <p:sldId id="449" r:id="rId21"/>
    <p:sldId id="433" r:id="rId22"/>
    <p:sldId id="434" r:id="rId23"/>
    <p:sldId id="435" r:id="rId24"/>
    <p:sldId id="445" r:id="rId25"/>
    <p:sldId id="439" r:id="rId26"/>
    <p:sldId id="331" r:id="rId27"/>
    <p:sldId id="438" r:id="rId28"/>
    <p:sldId id="454" r:id="rId29"/>
    <p:sldId id="455" r:id="rId30"/>
    <p:sldId id="453" r:id="rId31"/>
    <p:sldId id="452" r:id="rId32"/>
    <p:sldId id="446" r:id="rId33"/>
    <p:sldId id="450" r:id="rId34"/>
    <p:sldId id="451" r:id="rId35"/>
    <p:sldId id="441" r:id="rId36"/>
    <p:sldId id="380" r:id="rId37"/>
    <p:sldId id="395" r:id="rId3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570" userDrawn="1">
          <p15:clr>
            <a:srgbClr val="A4A3A4"/>
          </p15:clr>
        </p15:guide>
        <p15:guide id="8" orient="horz" pos="1139" userDrawn="1">
          <p15:clr>
            <a:srgbClr val="A4A3A4"/>
          </p15:clr>
        </p15:guide>
        <p15:guide id="12" orient="horz" pos="4133" userDrawn="1">
          <p15:clr>
            <a:srgbClr val="A4A3A4"/>
          </p15:clr>
        </p15:guide>
        <p15:guide id="13" pos="3022">
          <p15:clr>
            <a:srgbClr val="A4A3A4"/>
          </p15:clr>
        </p15:guide>
        <p15:guide id="18" pos="2721" userDrawn="1">
          <p15:clr>
            <a:srgbClr val="A4A3A4"/>
          </p15:clr>
        </p15:guide>
        <p15:guide id="19" orient="horz" pos="42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0015"/>
    <a:srgbClr val="3B515B"/>
    <a:srgbClr val="0092D2"/>
    <a:srgbClr val="009CD1"/>
    <a:srgbClr val="B1B9BD"/>
    <a:srgbClr val="89979D"/>
    <a:srgbClr val="62747C"/>
    <a:srgbClr val="DCDCDC"/>
    <a:srgbClr val="B4B4B4"/>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21" autoAdjust="0"/>
  </p:normalViewPr>
  <p:slideViewPr>
    <p:cSldViewPr snapToGrid="0" snapToObjects="1">
      <p:cViewPr varScale="1">
        <p:scale>
          <a:sx n="59" d="100"/>
          <a:sy n="59" d="100"/>
        </p:scale>
        <p:origin x="1452" y="44"/>
      </p:cViewPr>
      <p:guideLst>
        <p:guide orient="horz" pos="1570"/>
        <p:guide orient="horz" pos="1139"/>
        <p:guide orient="horz" pos="4133"/>
        <p:guide pos="3022"/>
        <p:guide pos="2721"/>
        <p:guide orient="horz" pos="4233"/>
      </p:guideLst>
    </p:cSldViewPr>
  </p:slideViewPr>
  <p:outlineViewPr>
    <p:cViewPr>
      <p:scale>
        <a:sx n="33" d="100"/>
        <a:sy n="33" d="100"/>
      </p:scale>
      <p:origin x="0" y="-4498"/>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6883202099742E-2"/>
          <c:y val="0.23593430118110237"/>
          <c:w val="0.9075031167979003"/>
          <c:h val="0.74123745078740155"/>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3-6813-49BB-925D-1C7F3962E7DB}"/>
              </c:ext>
            </c:extLst>
          </c:dPt>
          <c:dPt>
            <c:idx val="2"/>
            <c:invertIfNegative val="0"/>
            <c:bubble3D val="0"/>
            <c:spPr>
              <a:solidFill>
                <a:srgbClr val="FF0000"/>
              </a:solidFill>
              <a:ln>
                <a:noFill/>
              </a:ln>
              <a:effectLst/>
            </c:spPr>
            <c:extLst>
              <c:ext xmlns:c16="http://schemas.microsoft.com/office/drawing/2014/chart" uri="{C3380CC4-5D6E-409C-BE32-E72D297353CC}">
                <c16:uniqueId val="{00000004-6813-49BB-925D-1C7F3962E7DB}"/>
              </c:ext>
            </c:extLst>
          </c:dPt>
          <c:cat>
            <c:strRef>
              <c:f>Tabelle1!$A$2:$A$4</c:f>
              <c:strCache>
                <c:ptCount val="3"/>
                <c:pt idx="0">
                  <c:v>Kategorie 1</c:v>
                </c:pt>
                <c:pt idx="1">
                  <c:v>Kategorie 2</c:v>
                </c:pt>
                <c:pt idx="2">
                  <c:v>Kategorie 3</c:v>
                </c:pt>
              </c:strCache>
            </c:strRef>
          </c:cat>
          <c:val>
            <c:numRef>
              <c:f>Tabelle1!$B$2:$B$4</c:f>
              <c:numCache>
                <c:formatCode>General</c:formatCode>
                <c:ptCount val="3"/>
                <c:pt idx="0">
                  <c:v>-25</c:v>
                </c:pt>
                <c:pt idx="1">
                  <c:v>-5</c:v>
                </c:pt>
                <c:pt idx="2">
                  <c:v>5</c:v>
                </c:pt>
              </c:numCache>
            </c:numRef>
          </c:val>
          <c:extLst>
            <c:ext xmlns:c16="http://schemas.microsoft.com/office/drawing/2014/chart" uri="{C3380CC4-5D6E-409C-BE32-E72D297353CC}">
              <c16:uniqueId val="{00000000-6813-49BB-925D-1C7F3962E7DB}"/>
            </c:ext>
          </c:extLst>
        </c:ser>
        <c:dLbls>
          <c:showLegendKey val="0"/>
          <c:showVal val="0"/>
          <c:showCatName val="0"/>
          <c:showSerName val="0"/>
          <c:showPercent val="0"/>
          <c:showBubbleSize val="0"/>
        </c:dLbls>
        <c:gapWidth val="219"/>
        <c:overlap val="-27"/>
        <c:axId val="490525592"/>
        <c:axId val="212550224"/>
      </c:barChart>
      <c:catAx>
        <c:axId val="490525592"/>
        <c:scaling>
          <c:orientation val="minMax"/>
        </c:scaling>
        <c:delete val="1"/>
        <c:axPos val="b"/>
        <c:numFmt formatCode="General" sourceLinked="1"/>
        <c:majorTickMark val="none"/>
        <c:minorTickMark val="none"/>
        <c:tickLblPos val="nextTo"/>
        <c:crossAx val="212550224"/>
        <c:crosses val="autoZero"/>
        <c:auto val="1"/>
        <c:lblAlgn val="ctr"/>
        <c:lblOffset val="100"/>
        <c:noMultiLvlLbl val="0"/>
      </c:catAx>
      <c:valAx>
        <c:axId val="2125502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9052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05730645311165E-2"/>
          <c:y val="3.8453248031496065E-2"/>
          <c:w val="0.91964866478324447"/>
          <c:h val="0.84039370078740161"/>
        </c:manualLayout>
      </c:layout>
      <c:barChart>
        <c:barDir val="col"/>
        <c:grouping val="clustered"/>
        <c:varyColors val="0"/>
        <c:ser>
          <c:idx val="0"/>
          <c:order val="0"/>
          <c:tx>
            <c:strRef>
              <c:f>Tabelle1!$B$1</c:f>
              <c:strCache>
                <c:ptCount val="1"/>
                <c:pt idx="0">
                  <c:v>Datenreihe 1</c:v>
                </c:pt>
              </c:strCache>
            </c:strRef>
          </c:tx>
          <c:spPr>
            <a:solidFill>
              <a:schemeClr val="accent1"/>
            </a:solidFill>
            <a:ln>
              <a:noFill/>
            </a:ln>
            <a:effectLst/>
          </c:spPr>
          <c:invertIfNegative val="0"/>
          <c:dPt>
            <c:idx val="0"/>
            <c:invertIfNegative val="0"/>
            <c:bubble3D val="0"/>
            <c:spPr>
              <a:solidFill>
                <a:srgbClr val="FF0000"/>
              </a:solidFill>
              <a:ln>
                <a:solidFill>
                  <a:schemeClr val="accent1"/>
                </a:solidFill>
              </a:ln>
              <a:effectLst/>
            </c:spPr>
            <c:extLst>
              <c:ext xmlns:c16="http://schemas.microsoft.com/office/drawing/2014/chart" uri="{C3380CC4-5D6E-409C-BE32-E72D297353CC}">
                <c16:uniqueId val="{00000003-F31F-4E3F-852C-B9A4FFA8554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4-F31F-4E3F-852C-B9A4FFA8554C}"/>
              </c:ext>
            </c:extLst>
          </c:dPt>
          <c:cat>
            <c:strRef>
              <c:f>Tabelle1!$A$2:$A$3</c:f>
              <c:strCache>
                <c:ptCount val="2"/>
                <c:pt idx="0">
                  <c:v>Kategorie 1</c:v>
                </c:pt>
                <c:pt idx="1">
                  <c:v>Kategorie 2</c:v>
                </c:pt>
              </c:strCache>
            </c:strRef>
          </c:cat>
          <c:val>
            <c:numRef>
              <c:f>Tabelle1!$B$2:$B$3</c:f>
              <c:numCache>
                <c:formatCode>General</c:formatCode>
                <c:ptCount val="2"/>
                <c:pt idx="0">
                  <c:v>5</c:v>
                </c:pt>
                <c:pt idx="1">
                  <c:v>-5</c:v>
                </c:pt>
              </c:numCache>
            </c:numRef>
          </c:val>
          <c:extLst>
            <c:ext xmlns:c16="http://schemas.microsoft.com/office/drawing/2014/chart" uri="{C3380CC4-5D6E-409C-BE32-E72D297353CC}">
              <c16:uniqueId val="{00000000-F31F-4E3F-852C-B9A4FFA8554C}"/>
            </c:ext>
          </c:extLst>
        </c:ser>
        <c:dLbls>
          <c:showLegendKey val="0"/>
          <c:showVal val="0"/>
          <c:showCatName val="0"/>
          <c:showSerName val="0"/>
          <c:showPercent val="0"/>
          <c:showBubbleSize val="0"/>
        </c:dLbls>
        <c:gapWidth val="219"/>
        <c:overlap val="-27"/>
        <c:axId val="369936336"/>
        <c:axId val="369941584"/>
      </c:barChart>
      <c:catAx>
        <c:axId val="369936336"/>
        <c:scaling>
          <c:orientation val="minMax"/>
        </c:scaling>
        <c:delete val="1"/>
        <c:axPos val="b"/>
        <c:numFmt formatCode="General" sourceLinked="1"/>
        <c:majorTickMark val="none"/>
        <c:minorTickMark val="none"/>
        <c:tickLblPos val="nextTo"/>
        <c:crossAx val="369941584"/>
        <c:crosses val="autoZero"/>
        <c:auto val="1"/>
        <c:lblAlgn val="ctr"/>
        <c:lblOffset val="100"/>
        <c:noMultiLvlLbl val="0"/>
      </c:catAx>
      <c:valAx>
        <c:axId val="3699415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69936336"/>
        <c:crosses val="autoZero"/>
        <c:crossBetween val="between"/>
      </c:valAx>
      <c:spPr>
        <a:noFill/>
        <a:ln>
          <a:noFill/>
        </a:ln>
        <a:effectLst/>
      </c:spPr>
    </c:plotArea>
    <c:plotVisOnly val="1"/>
    <c:dispBlanksAs val="gap"/>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2D410-094D-48D8-8690-44CACFEFDBB0}" type="doc">
      <dgm:prSet loTypeId="urn:microsoft.com/office/officeart/2005/8/layout/venn1" loCatId="relationship" qsTypeId="urn:microsoft.com/office/officeart/2005/8/quickstyle/simple1" qsCatId="simple" csTypeId="urn:microsoft.com/office/officeart/2005/8/colors/accent1_2" csCatId="accent1" phldr="1"/>
      <dgm:spPr/>
    </dgm:pt>
    <dgm:pt modelId="{DF6CF5A0-1D7B-4F87-A05D-9ED61A6D8172}">
      <dgm:prSet phldrT="[Text]" custT="1"/>
      <dgm:spPr/>
      <dgm:t>
        <a:bodyPr/>
        <a:lstStyle/>
        <a:p>
          <a:r>
            <a:rPr lang="en-US" sz="2200" b="1" noProof="0" dirty="0" smtClean="0"/>
            <a:t>strategic offsetting</a:t>
          </a:r>
          <a:endParaRPr lang="en-US" sz="2200" b="1" noProof="0" dirty="0"/>
        </a:p>
      </dgm:t>
    </dgm:pt>
    <dgm:pt modelId="{F16999BF-C6B9-46FD-8362-E42B8A5BEB78}" type="parTrans" cxnId="{1DBF0327-9CBD-42F4-A287-058FEDC7DBE0}">
      <dgm:prSet/>
      <dgm:spPr/>
      <dgm:t>
        <a:bodyPr/>
        <a:lstStyle/>
        <a:p>
          <a:endParaRPr lang="de-DE" sz="2200" b="1"/>
        </a:p>
      </dgm:t>
    </dgm:pt>
    <dgm:pt modelId="{8A9A948C-0CF2-4ADB-B43E-9FF5F08E07D2}" type="sibTrans" cxnId="{1DBF0327-9CBD-42F4-A287-058FEDC7DBE0}">
      <dgm:prSet/>
      <dgm:spPr/>
      <dgm:t>
        <a:bodyPr/>
        <a:lstStyle/>
        <a:p>
          <a:endParaRPr lang="de-DE" sz="2200" b="1"/>
        </a:p>
      </dgm:t>
    </dgm:pt>
    <dgm:pt modelId="{5A72AAD1-47CD-4C7F-96AF-A00F579173DB}">
      <dgm:prSet phldrT="[Text]" custT="1"/>
      <dgm:spPr/>
      <dgm:t>
        <a:bodyPr/>
        <a:lstStyle/>
        <a:p>
          <a:r>
            <a:rPr lang="en-US" sz="2200" b="1" noProof="0" dirty="0" smtClean="0"/>
            <a:t>progressive policy-entrepreneur</a:t>
          </a:r>
          <a:endParaRPr lang="en-US" sz="2200" b="1" noProof="0" dirty="0"/>
        </a:p>
      </dgm:t>
    </dgm:pt>
    <dgm:pt modelId="{C68D976D-5311-4394-AA49-BF43909FA5B9}" type="parTrans" cxnId="{9559E73E-60AB-4CE9-B048-B393F1A188A8}">
      <dgm:prSet/>
      <dgm:spPr/>
      <dgm:t>
        <a:bodyPr/>
        <a:lstStyle/>
        <a:p>
          <a:endParaRPr lang="de-DE" sz="2200" b="1"/>
        </a:p>
      </dgm:t>
    </dgm:pt>
    <dgm:pt modelId="{824941B1-5EDE-4563-903A-8EA9652D2C87}" type="sibTrans" cxnId="{9559E73E-60AB-4CE9-B048-B393F1A188A8}">
      <dgm:prSet/>
      <dgm:spPr/>
      <dgm:t>
        <a:bodyPr/>
        <a:lstStyle/>
        <a:p>
          <a:endParaRPr lang="de-DE" sz="2200" b="1"/>
        </a:p>
      </dgm:t>
    </dgm:pt>
    <dgm:pt modelId="{EF1D8240-C20C-4383-94DB-DCC8276BDD45}">
      <dgm:prSet phldrT="[Text]" custT="1"/>
      <dgm:spPr/>
      <dgm:t>
        <a:bodyPr/>
        <a:lstStyle/>
        <a:p>
          <a:r>
            <a:rPr lang="en-US" sz="2200" b="1" noProof="0" dirty="0" smtClean="0"/>
            <a:t>restrained wait-and-see</a:t>
          </a:r>
          <a:endParaRPr lang="en-US" sz="2200" b="1" noProof="0" dirty="0"/>
        </a:p>
      </dgm:t>
    </dgm:pt>
    <dgm:pt modelId="{94119EFC-40A9-49F4-8522-554DFD10CB8A}" type="parTrans" cxnId="{EAD7ACA7-67E5-4AF6-BFB3-722A55CB4526}">
      <dgm:prSet/>
      <dgm:spPr/>
      <dgm:t>
        <a:bodyPr/>
        <a:lstStyle/>
        <a:p>
          <a:endParaRPr lang="de-DE" sz="2200" b="1"/>
        </a:p>
      </dgm:t>
    </dgm:pt>
    <dgm:pt modelId="{EA7578F0-40A0-4273-AC5A-12BF682F6BF7}" type="sibTrans" cxnId="{EAD7ACA7-67E5-4AF6-BFB3-722A55CB4526}">
      <dgm:prSet/>
      <dgm:spPr/>
      <dgm:t>
        <a:bodyPr/>
        <a:lstStyle/>
        <a:p>
          <a:endParaRPr lang="de-DE" sz="2200" b="1"/>
        </a:p>
      </dgm:t>
    </dgm:pt>
    <dgm:pt modelId="{C7C1E787-B527-4317-A3BB-B0729ECFC243}" type="pres">
      <dgm:prSet presAssocID="{F7C2D410-094D-48D8-8690-44CACFEFDBB0}" presName="compositeShape" presStyleCnt="0">
        <dgm:presLayoutVars>
          <dgm:chMax val="7"/>
          <dgm:dir/>
          <dgm:resizeHandles val="exact"/>
        </dgm:presLayoutVars>
      </dgm:prSet>
      <dgm:spPr/>
    </dgm:pt>
    <dgm:pt modelId="{F50A3444-6399-47F4-8385-F126224E36C0}" type="pres">
      <dgm:prSet presAssocID="{DF6CF5A0-1D7B-4F87-A05D-9ED61A6D8172}" presName="circ1" presStyleLbl="vennNode1" presStyleIdx="0" presStyleCnt="3"/>
      <dgm:spPr/>
      <dgm:t>
        <a:bodyPr/>
        <a:lstStyle/>
        <a:p>
          <a:endParaRPr lang="de-DE"/>
        </a:p>
      </dgm:t>
    </dgm:pt>
    <dgm:pt modelId="{42865570-0C55-4A9E-9A46-3180056F4AB0}" type="pres">
      <dgm:prSet presAssocID="{DF6CF5A0-1D7B-4F87-A05D-9ED61A6D8172}" presName="circ1Tx" presStyleLbl="revTx" presStyleIdx="0" presStyleCnt="0">
        <dgm:presLayoutVars>
          <dgm:chMax val="0"/>
          <dgm:chPref val="0"/>
          <dgm:bulletEnabled val="1"/>
        </dgm:presLayoutVars>
      </dgm:prSet>
      <dgm:spPr/>
      <dgm:t>
        <a:bodyPr/>
        <a:lstStyle/>
        <a:p>
          <a:endParaRPr lang="de-DE"/>
        </a:p>
      </dgm:t>
    </dgm:pt>
    <dgm:pt modelId="{BEA2278E-E1A9-473C-B9BF-A08FDAC27537}" type="pres">
      <dgm:prSet presAssocID="{5A72AAD1-47CD-4C7F-96AF-A00F579173DB}" presName="circ2" presStyleLbl="vennNode1" presStyleIdx="1" presStyleCnt="3"/>
      <dgm:spPr/>
      <dgm:t>
        <a:bodyPr/>
        <a:lstStyle/>
        <a:p>
          <a:endParaRPr lang="de-DE"/>
        </a:p>
      </dgm:t>
    </dgm:pt>
    <dgm:pt modelId="{2BF322C9-7290-4779-A22D-7A5F2D88A138}" type="pres">
      <dgm:prSet presAssocID="{5A72AAD1-47CD-4C7F-96AF-A00F579173DB}" presName="circ2Tx" presStyleLbl="revTx" presStyleIdx="0" presStyleCnt="0">
        <dgm:presLayoutVars>
          <dgm:chMax val="0"/>
          <dgm:chPref val="0"/>
          <dgm:bulletEnabled val="1"/>
        </dgm:presLayoutVars>
      </dgm:prSet>
      <dgm:spPr/>
      <dgm:t>
        <a:bodyPr/>
        <a:lstStyle/>
        <a:p>
          <a:endParaRPr lang="de-DE"/>
        </a:p>
      </dgm:t>
    </dgm:pt>
    <dgm:pt modelId="{9B092CB5-9D56-4582-8533-8AA03026B953}" type="pres">
      <dgm:prSet presAssocID="{EF1D8240-C20C-4383-94DB-DCC8276BDD45}" presName="circ3" presStyleLbl="vennNode1" presStyleIdx="2" presStyleCnt="3"/>
      <dgm:spPr/>
      <dgm:t>
        <a:bodyPr/>
        <a:lstStyle/>
        <a:p>
          <a:endParaRPr lang="de-DE"/>
        </a:p>
      </dgm:t>
    </dgm:pt>
    <dgm:pt modelId="{9980DD48-DE46-4E6D-BAB4-61E3BE589CC2}" type="pres">
      <dgm:prSet presAssocID="{EF1D8240-C20C-4383-94DB-DCC8276BDD45}" presName="circ3Tx" presStyleLbl="revTx" presStyleIdx="0" presStyleCnt="0">
        <dgm:presLayoutVars>
          <dgm:chMax val="0"/>
          <dgm:chPref val="0"/>
          <dgm:bulletEnabled val="1"/>
        </dgm:presLayoutVars>
      </dgm:prSet>
      <dgm:spPr/>
      <dgm:t>
        <a:bodyPr/>
        <a:lstStyle/>
        <a:p>
          <a:endParaRPr lang="de-DE"/>
        </a:p>
      </dgm:t>
    </dgm:pt>
  </dgm:ptLst>
  <dgm:cxnLst>
    <dgm:cxn modelId="{770A2AFF-FDD9-40AD-B2C0-8085FF50418A}" type="presOf" srcId="{EF1D8240-C20C-4383-94DB-DCC8276BDD45}" destId="{9B092CB5-9D56-4582-8533-8AA03026B953}" srcOrd="0" destOrd="0" presId="urn:microsoft.com/office/officeart/2005/8/layout/venn1"/>
    <dgm:cxn modelId="{758C5895-E614-4251-AD4E-AFCEF8DC9368}" type="presOf" srcId="{DF6CF5A0-1D7B-4F87-A05D-9ED61A6D8172}" destId="{F50A3444-6399-47F4-8385-F126224E36C0}" srcOrd="0" destOrd="0" presId="urn:microsoft.com/office/officeart/2005/8/layout/venn1"/>
    <dgm:cxn modelId="{95750AF6-89CB-4BBD-831F-0495BC18CC8A}" type="presOf" srcId="{5A72AAD1-47CD-4C7F-96AF-A00F579173DB}" destId="{BEA2278E-E1A9-473C-B9BF-A08FDAC27537}" srcOrd="0" destOrd="0" presId="urn:microsoft.com/office/officeart/2005/8/layout/venn1"/>
    <dgm:cxn modelId="{1DBF0327-9CBD-42F4-A287-058FEDC7DBE0}" srcId="{F7C2D410-094D-48D8-8690-44CACFEFDBB0}" destId="{DF6CF5A0-1D7B-4F87-A05D-9ED61A6D8172}" srcOrd="0" destOrd="0" parTransId="{F16999BF-C6B9-46FD-8362-E42B8A5BEB78}" sibTransId="{8A9A948C-0CF2-4ADB-B43E-9FF5F08E07D2}"/>
    <dgm:cxn modelId="{479D49FF-6368-4AA0-B1D2-A3B920B92687}" type="presOf" srcId="{DF6CF5A0-1D7B-4F87-A05D-9ED61A6D8172}" destId="{42865570-0C55-4A9E-9A46-3180056F4AB0}" srcOrd="1" destOrd="0" presId="urn:microsoft.com/office/officeart/2005/8/layout/venn1"/>
    <dgm:cxn modelId="{D08CDEDE-F7F4-4BB3-940F-3EF7A9F6C396}" type="presOf" srcId="{F7C2D410-094D-48D8-8690-44CACFEFDBB0}" destId="{C7C1E787-B527-4317-A3BB-B0729ECFC243}" srcOrd="0" destOrd="0" presId="urn:microsoft.com/office/officeart/2005/8/layout/venn1"/>
    <dgm:cxn modelId="{9BD568AF-61B0-4415-A2E6-6B5678991252}" type="presOf" srcId="{EF1D8240-C20C-4383-94DB-DCC8276BDD45}" destId="{9980DD48-DE46-4E6D-BAB4-61E3BE589CC2}" srcOrd="1" destOrd="0" presId="urn:microsoft.com/office/officeart/2005/8/layout/venn1"/>
    <dgm:cxn modelId="{9559E73E-60AB-4CE9-B048-B393F1A188A8}" srcId="{F7C2D410-094D-48D8-8690-44CACFEFDBB0}" destId="{5A72AAD1-47CD-4C7F-96AF-A00F579173DB}" srcOrd="1" destOrd="0" parTransId="{C68D976D-5311-4394-AA49-BF43909FA5B9}" sibTransId="{824941B1-5EDE-4563-903A-8EA9652D2C87}"/>
    <dgm:cxn modelId="{EAD7ACA7-67E5-4AF6-BFB3-722A55CB4526}" srcId="{F7C2D410-094D-48D8-8690-44CACFEFDBB0}" destId="{EF1D8240-C20C-4383-94DB-DCC8276BDD45}" srcOrd="2" destOrd="0" parTransId="{94119EFC-40A9-49F4-8522-554DFD10CB8A}" sibTransId="{EA7578F0-40A0-4273-AC5A-12BF682F6BF7}"/>
    <dgm:cxn modelId="{F8D05B5F-A97E-4426-8A66-CEB469A136F0}" type="presOf" srcId="{5A72AAD1-47CD-4C7F-96AF-A00F579173DB}" destId="{2BF322C9-7290-4779-A22D-7A5F2D88A138}" srcOrd="1" destOrd="0" presId="urn:microsoft.com/office/officeart/2005/8/layout/venn1"/>
    <dgm:cxn modelId="{FA00D8C4-7546-429E-AF7F-FB97861E59AA}" type="presParOf" srcId="{C7C1E787-B527-4317-A3BB-B0729ECFC243}" destId="{F50A3444-6399-47F4-8385-F126224E36C0}" srcOrd="0" destOrd="0" presId="urn:microsoft.com/office/officeart/2005/8/layout/venn1"/>
    <dgm:cxn modelId="{C63C260D-1620-447A-B840-A2067BCE7610}" type="presParOf" srcId="{C7C1E787-B527-4317-A3BB-B0729ECFC243}" destId="{42865570-0C55-4A9E-9A46-3180056F4AB0}" srcOrd="1" destOrd="0" presId="urn:microsoft.com/office/officeart/2005/8/layout/venn1"/>
    <dgm:cxn modelId="{5F12729F-99B6-44C5-9E18-FAD2507B814F}" type="presParOf" srcId="{C7C1E787-B527-4317-A3BB-B0729ECFC243}" destId="{BEA2278E-E1A9-473C-B9BF-A08FDAC27537}" srcOrd="2" destOrd="0" presId="urn:microsoft.com/office/officeart/2005/8/layout/venn1"/>
    <dgm:cxn modelId="{B3CDBC2C-87E4-4787-85C0-F5517061AAB9}" type="presParOf" srcId="{C7C1E787-B527-4317-A3BB-B0729ECFC243}" destId="{2BF322C9-7290-4779-A22D-7A5F2D88A138}" srcOrd="3" destOrd="0" presId="urn:microsoft.com/office/officeart/2005/8/layout/venn1"/>
    <dgm:cxn modelId="{A449A7C5-2D76-4BC0-A6CE-31FEBB2F0530}" type="presParOf" srcId="{C7C1E787-B527-4317-A3BB-B0729ECFC243}" destId="{9B092CB5-9D56-4582-8533-8AA03026B953}" srcOrd="4" destOrd="0" presId="urn:microsoft.com/office/officeart/2005/8/layout/venn1"/>
    <dgm:cxn modelId="{A9634FDA-835C-435C-AEFD-52E9C794AB79}" type="presParOf" srcId="{C7C1E787-B527-4317-A3BB-B0729ECFC243}" destId="{9980DD48-DE46-4E6D-BAB4-61E3BE589CC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A3444-6399-47F4-8385-F126224E36C0}">
      <dsp:nvSpPr>
        <dsp:cNvPr id="0" name=""/>
        <dsp:cNvSpPr/>
      </dsp:nvSpPr>
      <dsp:spPr>
        <a:xfrm>
          <a:off x="2146173" y="55832"/>
          <a:ext cx="2679954" cy="26799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noProof="0" dirty="0" smtClean="0"/>
            <a:t>strategic offsetting</a:t>
          </a:r>
          <a:endParaRPr lang="en-US" sz="2200" b="1" kern="1200" noProof="0" dirty="0"/>
        </a:p>
      </dsp:txBody>
      <dsp:txXfrm>
        <a:off x="2503500" y="524824"/>
        <a:ext cx="1965299" cy="1205979"/>
      </dsp:txXfrm>
    </dsp:sp>
    <dsp:sp modelId="{BEA2278E-E1A9-473C-B9BF-A08FDAC27537}">
      <dsp:nvSpPr>
        <dsp:cNvPr id="0" name=""/>
        <dsp:cNvSpPr/>
      </dsp:nvSpPr>
      <dsp:spPr>
        <a:xfrm>
          <a:off x="3113189" y="1730803"/>
          <a:ext cx="2679954" cy="26799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noProof="0" dirty="0" smtClean="0"/>
            <a:t>progressive policy-entrepreneur</a:t>
          </a:r>
          <a:endParaRPr lang="en-US" sz="2200" b="1" kern="1200" noProof="0" dirty="0"/>
        </a:p>
      </dsp:txBody>
      <dsp:txXfrm>
        <a:off x="3932809" y="2423125"/>
        <a:ext cx="1607972" cy="1473974"/>
      </dsp:txXfrm>
    </dsp:sp>
    <dsp:sp modelId="{9B092CB5-9D56-4582-8533-8AA03026B953}">
      <dsp:nvSpPr>
        <dsp:cNvPr id="0" name=""/>
        <dsp:cNvSpPr/>
      </dsp:nvSpPr>
      <dsp:spPr>
        <a:xfrm>
          <a:off x="1179156" y="1730803"/>
          <a:ext cx="2679954" cy="26799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noProof="0" dirty="0" smtClean="0"/>
            <a:t>restrained wait-and-see</a:t>
          </a:r>
          <a:endParaRPr lang="en-US" sz="2200" b="1" kern="1200" noProof="0" dirty="0"/>
        </a:p>
      </dsp:txBody>
      <dsp:txXfrm>
        <a:off x="1431518" y="2423125"/>
        <a:ext cx="1607972" cy="14739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latin typeface="TheSans UHH Bold Caps"/>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B03B8-5142-5243-8747-1F305A937668}" type="datetimeFigureOut">
              <a:rPr lang="de-DE" smtClean="0">
                <a:latin typeface="TheSans UHH Bold Caps"/>
              </a:rPr>
              <a:t>03.03.2020</a:t>
            </a:fld>
            <a:endParaRPr lang="de-DE" dirty="0">
              <a:latin typeface="TheSans UHH Bold Caps"/>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latin typeface="TheSans UHH Bold Caps"/>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FC051A-4269-3349-B3CC-0AFD8485E50A}" type="slidenum">
              <a:rPr lang="de-DE" smtClean="0">
                <a:latin typeface="TheSans UHH Bold Caps"/>
              </a:rPr>
              <a:t>‹Nr.›</a:t>
            </a:fld>
            <a:endParaRPr lang="de-DE" dirty="0">
              <a:latin typeface="TheSans UHH Bold Caps"/>
            </a:endParaRPr>
          </a:p>
        </p:txBody>
      </p:sp>
    </p:spTree>
    <p:extLst>
      <p:ext uri="{BB962C8B-B14F-4D97-AF65-F5344CB8AC3E}">
        <p14:creationId xmlns:p14="http://schemas.microsoft.com/office/powerpoint/2010/main" val="1461388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heSans UHH Bold Caps"/>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heSans UHH Bold Caps"/>
              </a:defRPr>
            </a:lvl1pPr>
          </a:lstStyle>
          <a:p>
            <a:fld id="{FC7BB34A-E9E0-164A-AE59-348CE25F601F}" type="datetimeFigureOut">
              <a:rPr lang="de-DE" smtClean="0"/>
              <a:pPr/>
              <a:t>03.03.2020</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heSans UHH Bold Caps"/>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heSans UHH Bold Caps"/>
              </a:defRPr>
            </a:lvl1pPr>
          </a:lstStyle>
          <a:p>
            <a:fld id="{0053D800-90B3-984F-9A52-23098A3E9535}" type="slidenum">
              <a:rPr lang="de-DE" smtClean="0"/>
              <a:pPr/>
              <a:t>‹Nr.›</a:t>
            </a:fld>
            <a:endParaRPr lang="de-DE" dirty="0"/>
          </a:p>
        </p:txBody>
      </p:sp>
    </p:spTree>
    <p:extLst>
      <p:ext uri="{BB962C8B-B14F-4D97-AF65-F5344CB8AC3E}">
        <p14:creationId xmlns:p14="http://schemas.microsoft.com/office/powerpoint/2010/main" val="10700290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heSans UHH Bold Caps"/>
        <a:ea typeface="+mn-ea"/>
        <a:cs typeface="+mn-cs"/>
      </a:defRPr>
    </a:lvl1pPr>
    <a:lvl2pPr marL="457200" algn="l" defTabSz="457200" rtl="0" eaLnBrk="1" latinLnBrk="0" hangingPunct="1">
      <a:defRPr sz="1200" kern="1200">
        <a:solidFill>
          <a:schemeClr val="tx1"/>
        </a:solidFill>
        <a:latin typeface="TheSans UHH Bold Caps"/>
        <a:ea typeface="+mn-ea"/>
        <a:cs typeface="+mn-cs"/>
      </a:defRPr>
    </a:lvl2pPr>
    <a:lvl3pPr marL="914400" algn="l" defTabSz="457200" rtl="0" eaLnBrk="1" latinLnBrk="0" hangingPunct="1">
      <a:defRPr sz="1200" kern="1200">
        <a:solidFill>
          <a:schemeClr val="tx1"/>
        </a:solidFill>
        <a:latin typeface="TheSans UHH Bold Caps"/>
        <a:ea typeface="+mn-ea"/>
        <a:cs typeface="+mn-cs"/>
      </a:defRPr>
    </a:lvl3pPr>
    <a:lvl4pPr marL="1371600" algn="l" defTabSz="457200" rtl="0" eaLnBrk="1" latinLnBrk="0" hangingPunct="1">
      <a:defRPr sz="1200" kern="1200">
        <a:solidFill>
          <a:schemeClr val="tx1"/>
        </a:solidFill>
        <a:latin typeface="TheSans UHH Bold Caps"/>
        <a:ea typeface="+mn-ea"/>
        <a:cs typeface="+mn-cs"/>
      </a:defRPr>
    </a:lvl4pPr>
    <a:lvl5pPr marL="1828800" algn="l" defTabSz="457200" rtl="0" eaLnBrk="1" latinLnBrk="0" hangingPunct="1">
      <a:defRPr sz="1200" kern="1200">
        <a:solidFill>
          <a:schemeClr val="tx1"/>
        </a:solidFill>
        <a:latin typeface="TheSans UHH Bold Cap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err="1" smtClean="0"/>
              <a:t>Thanks</a:t>
            </a:r>
            <a:r>
              <a:rPr lang="de-DE" baseline="0" dirty="0" smtClean="0"/>
              <a:t> </a:t>
            </a:r>
            <a:r>
              <a:rPr lang="de-DE" baseline="0" dirty="0" err="1" smtClean="0"/>
              <a:t>for</a:t>
            </a:r>
            <a:r>
              <a:rPr lang="de-DE" baseline="0" dirty="0" smtClean="0"/>
              <a:t> </a:t>
            </a:r>
            <a:r>
              <a:rPr lang="de-DE" baseline="0" dirty="0" err="1" smtClean="0"/>
              <a:t>hosting</a:t>
            </a:r>
            <a:r>
              <a:rPr lang="de-DE" baseline="0" dirty="0" smtClean="0"/>
              <a:t> </a:t>
            </a:r>
            <a:r>
              <a:rPr lang="de-DE" baseline="0" dirty="0" err="1" smtClean="0"/>
              <a:t>me</a:t>
            </a:r>
            <a:r>
              <a:rPr lang="de-DE" baseline="0" dirty="0" smtClean="0"/>
              <a:t> </a:t>
            </a:r>
          </a:p>
          <a:p>
            <a:pPr marL="171450" indent="-171450">
              <a:buFontTx/>
              <a:buChar char="-"/>
            </a:pPr>
            <a:r>
              <a:rPr lang="de-DE" baseline="0" dirty="0" smtClean="0"/>
              <a:t>Work in </a:t>
            </a:r>
            <a:r>
              <a:rPr lang="de-DE" baseline="0" dirty="0" err="1" smtClean="0"/>
              <a:t>progress</a:t>
            </a:r>
            <a:r>
              <a:rPr lang="de-DE" baseline="0" dirty="0" smtClean="0"/>
              <a:t> </a:t>
            </a:r>
          </a:p>
          <a:p>
            <a:pPr marL="171450" indent="-171450">
              <a:buFontTx/>
              <a:buChar char="-"/>
            </a:pPr>
            <a:r>
              <a:rPr lang="de-DE" baseline="0" dirty="0" smtClean="0"/>
              <a:t>Hamburg </a:t>
            </a: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a:t>
            </a:fld>
            <a:endParaRPr lang="de-DE" dirty="0"/>
          </a:p>
        </p:txBody>
      </p:sp>
    </p:spTree>
    <p:extLst>
      <p:ext uri="{BB962C8B-B14F-4D97-AF65-F5344CB8AC3E}">
        <p14:creationId xmlns:p14="http://schemas.microsoft.com/office/powerpoint/2010/main" val="274286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aseline="0" dirty="0" smtClean="0"/>
              <a:t>A </a:t>
            </a:r>
            <a:r>
              <a:rPr lang="de-DE" baseline="0" dirty="0" err="1" smtClean="0"/>
              <a:t>bit</a:t>
            </a:r>
            <a:r>
              <a:rPr lang="de-DE" baseline="0" dirty="0" smtClean="0"/>
              <a:t> </a:t>
            </a:r>
            <a:r>
              <a:rPr lang="de-DE" baseline="0" dirty="0" err="1" smtClean="0"/>
              <a:t>more</a:t>
            </a:r>
            <a:r>
              <a:rPr lang="de-DE" baseline="0" dirty="0" smtClean="0"/>
              <a:t> </a:t>
            </a:r>
            <a:r>
              <a:rPr lang="de-DE" baseline="0" dirty="0" err="1" smtClean="0"/>
              <a:t>concrete</a:t>
            </a:r>
            <a:r>
              <a:rPr lang="de-DE" baseline="0" dirty="0" smtClean="0"/>
              <a:t> </a:t>
            </a:r>
            <a:r>
              <a:rPr lang="de-DE" baseline="0" dirty="0" err="1" smtClean="0"/>
              <a:t>the</a:t>
            </a:r>
            <a:r>
              <a:rPr lang="de-DE" baseline="0" dirty="0" smtClean="0"/>
              <a:t> </a:t>
            </a:r>
            <a:r>
              <a:rPr lang="de-DE" baseline="0" dirty="0" err="1" smtClean="0"/>
              <a:t>day</a:t>
            </a:r>
            <a:r>
              <a:rPr lang="de-DE" baseline="0" dirty="0" smtClean="0"/>
              <a:t> </a:t>
            </a:r>
            <a:r>
              <a:rPr lang="de-DE" baseline="0" dirty="0" err="1" smtClean="0"/>
              <a:t>before</a:t>
            </a:r>
            <a:r>
              <a:rPr lang="de-DE" baseline="0" dirty="0" smtClean="0"/>
              <a:t> </a:t>
            </a:r>
            <a:r>
              <a:rPr lang="de-DE" baseline="0" dirty="0" err="1" smtClean="0"/>
              <a:t>yesterday</a:t>
            </a:r>
            <a:endParaRPr lang="de-DE" baseline="0" dirty="0" smtClean="0"/>
          </a:p>
          <a:p>
            <a:pPr marL="171450" indent="-171450">
              <a:buFontTx/>
              <a:buChar char="-"/>
            </a:pPr>
            <a:r>
              <a:rPr lang="de-DE" baseline="0" dirty="0" err="1" smtClean="0"/>
              <a:t>We</a:t>
            </a:r>
            <a:r>
              <a:rPr lang="de-DE" baseline="0" dirty="0" smtClean="0"/>
              <a:t> </a:t>
            </a:r>
            <a:r>
              <a:rPr lang="de-DE" baseline="0" dirty="0" err="1" smtClean="0"/>
              <a:t>now</a:t>
            </a:r>
            <a:r>
              <a:rPr lang="de-DE" baseline="0" dirty="0" smtClean="0"/>
              <a:t> </a:t>
            </a:r>
            <a:r>
              <a:rPr lang="de-DE" baseline="0" dirty="0" err="1" smtClean="0"/>
              <a:t>better</a:t>
            </a:r>
            <a:r>
              <a:rPr lang="de-DE" baseline="0" dirty="0" smtClean="0"/>
              <a:t> </a:t>
            </a:r>
            <a:r>
              <a:rPr lang="de-DE" baseline="0" dirty="0" err="1" smtClean="0"/>
              <a:t>understand</a:t>
            </a:r>
            <a:r>
              <a:rPr lang="de-DE" baseline="0" dirty="0" smtClean="0"/>
              <a:t> </a:t>
            </a:r>
            <a:r>
              <a:rPr lang="de-DE" baseline="0" dirty="0" err="1" smtClean="0"/>
              <a:t>what</a:t>
            </a:r>
            <a:r>
              <a:rPr lang="de-DE" baseline="0" dirty="0" smtClean="0"/>
              <a:t> „</a:t>
            </a:r>
            <a:r>
              <a:rPr lang="de-DE" baseline="0" dirty="0" err="1" smtClean="0"/>
              <a:t>Climate</a:t>
            </a:r>
            <a:r>
              <a:rPr lang="de-DE" baseline="0" dirty="0" smtClean="0"/>
              <a:t> </a:t>
            </a:r>
            <a:r>
              <a:rPr lang="de-DE" baseline="0" dirty="0" err="1" smtClean="0"/>
              <a:t>Neutrality</a:t>
            </a:r>
            <a:r>
              <a:rPr lang="de-DE" baseline="0" dirty="0" smtClean="0"/>
              <a:t>“ </a:t>
            </a:r>
            <a:r>
              <a:rPr lang="de-DE" baseline="0" dirty="0" err="1" smtClean="0"/>
              <a:t>means</a:t>
            </a:r>
            <a:r>
              <a:rPr lang="de-DE" baseline="0" dirty="0" smtClean="0"/>
              <a:t> – </a:t>
            </a:r>
          </a:p>
          <a:p>
            <a:pPr marL="628650" lvl="1" indent="-171450">
              <a:buFontTx/>
              <a:buChar char="-"/>
            </a:pPr>
            <a:r>
              <a:rPr lang="de-DE" baseline="0" dirty="0" err="1" smtClean="0"/>
              <a:t>before</a:t>
            </a:r>
            <a:r>
              <a:rPr lang="de-DE" baseline="0" dirty="0" smtClean="0"/>
              <a:t> EU </a:t>
            </a:r>
            <a:r>
              <a:rPr lang="de-DE" baseline="0" dirty="0" err="1" smtClean="0"/>
              <a:t>used</a:t>
            </a:r>
            <a:r>
              <a:rPr lang="de-DE" baseline="0" dirty="0" smtClean="0"/>
              <a:t> </a:t>
            </a:r>
            <a:r>
              <a:rPr lang="de-DE" baseline="0" dirty="0" err="1" smtClean="0"/>
              <a:t>it</a:t>
            </a:r>
            <a:r>
              <a:rPr lang="de-DE" baseline="0" dirty="0" smtClean="0"/>
              <a:t> </a:t>
            </a:r>
            <a:r>
              <a:rPr lang="de-DE" baseline="0" dirty="0" err="1" smtClean="0"/>
              <a:t>rather</a:t>
            </a:r>
            <a:r>
              <a:rPr lang="de-DE" baseline="0" dirty="0" smtClean="0"/>
              <a:t> </a:t>
            </a:r>
            <a:r>
              <a:rPr lang="de-DE" baseline="0" dirty="0" err="1" smtClean="0"/>
              <a:t>ambigous</a:t>
            </a:r>
            <a:r>
              <a:rPr lang="de-DE" baseline="0" dirty="0" smtClean="0"/>
              <a:t> </a:t>
            </a:r>
            <a:r>
              <a:rPr lang="de-DE" baseline="0" dirty="0" err="1" smtClean="0"/>
              <a:t>ways</a:t>
            </a:r>
            <a:r>
              <a:rPr lang="de-DE" baseline="0" dirty="0" smtClean="0"/>
              <a:t> (CO2/GHG)</a:t>
            </a:r>
          </a:p>
          <a:p>
            <a:pPr marL="628650" lvl="1" indent="-171450">
              <a:buFontTx/>
              <a:buChar char="-"/>
            </a:pPr>
            <a:r>
              <a:rPr lang="de-DE" baseline="0" dirty="0" err="1" smtClean="0"/>
              <a:t>Domestically</a:t>
            </a:r>
            <a:r>
              <a:rPr lang="de-DE" baseline="0" dirty="0" smtClean="0"/>
              <a:t> </a:t>
            </a:r>
          </a:p>
          <a:p>
            <a:pPr marL="628650" lvl="1" indent="-171450">
              <a:buFontTx/>
              <a:buChar char="-"/>
            </a:pPr>
            <a:r>
              <a:rPr lang="de-DE" baseline="0" dirty="0" smtClean="0"/>
              <a:t>Net-negative</a:t>
            </a:r>
          </a:p>
          <a:p>
            <a:pPr marL="171450" indent="-171450">
              <a:buFontTx/>
              <a:buChar char="-"/>
            </a:pP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14</a:t>
            </a:fld>
            <a:endParaRPr lang="de-DE" dirty="0"/>
          </a:p>
        </p:txBody>
      </p:sp>
    </p:spTree>
    <p:extLst>
      <p:ext uri="{BB962C8B-B14F-4D97-AF65-F5344CB8AC3E}">
        <p14:creationId xmlns:p14="http://schemas.microsoft.com/office/powerpoint/2010/main" val="226655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LTS-</a:t>
            </a:r>
            <a:r>
              <a:rPr lang="de-DE" dirty="0" err="1" smtClean="0"/>
              <a:t>modelling</a:t>
            </a:r>
            <a:r>
              <a:rPr lang="de-DE" baseline="0" dirty="0" smtClean="0"/>
              <a:t> </a:t>
            </a:r>
            <a:endParaRPr lang="en-GB" baseline="0" dirty="0" smtClean="0"/>
          </a:p>
          <a:p>
            <a:pPr marL="171450" indent="-171450">
              <a:buFontTx/>
              <a:buChar char="-"/>
            </a:pPr>
            <a:r>
              <a:rPr lang="de-DE" baseline="0" dirty="0" smtClean="0"/>
              <a:t>CDR </a:t>
            </a:r>
            <a:r>
              <a:rPr lang="de-DE" baseline="0" dirty="0" err="1" smtClean="0"/>
              <a:t>necessary</a:t>
            </a:r>
            <a:r>
              <a:rPr lang="de-DE" baseline="0" dirty="0" smtClean="0"/>
              <a:t> </a:t>
            </a:r>
            <a:r>
              <a:rPr lang="de-DE" baseline="0" dirty="0" err="1" smtClean="0"/>
              <a:t>to</a:t>
            </a:r>
            <a:r>
              <a:rPr lang="de-DE" baseline="0" dirty="0" smtClean="0"/>
              <a:t> </a:t>
            </a:r>
            <a:r>
              <a:rPr lang="de-DE" baseline="0" dirty="0" err="1" smtClean="0"/>
              <a:t>reach</a:t>
            </a:r>
            <a:r>
              <a:rPr lang="de-DE" baseline="0" dirty="0" smtClean="0"/>
              <a:t> </a:t>
            </a:r>
            <a:r>
              <a:rPr lang="de-DE" baseline="0" dirty="0" err="1" smtClean="0"/>
              <a:t>net</a:t>
            </a:r>
            <a:r>
              <a:rPr lang="de-DE" baseline="0" dirty="0" smtClean="0"/>
              <a:t>-zero; </a:t>
            </a:r>
            <a:r>
              <a:rPr lang="de-DE" baseline="0" dirty="0" err="1" smtClean="0"/>
              <a:t>both</a:t>
            </a:r>
            <a:r>
              <a:rPr lang="de-DE" baseline="0" dirty="0" smtClean="0"/>
              <a:t> </a:t>
            </a:r>
            <a:r>
              <a:rPr lang="de-DE" baseline="0" dirty="0" err="1" smtClean="0"/>
              <a:t>natural</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technological</a:t>
            </a:r>
            <a:endParaRPr lang="de-DE" baseline="0" dirty="0" smtClean="0"/>
          </a:p>
          <a:p>
            <a:pPr marL="171450" indent="-171450">
              <a:buFontTx/>
              <a:buChar char="-"/>
            </a:pP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15</a:t>
            </a:fld>
            <a:endParaRPr lang="de-DE" dirty="0"/>
          </a:p>
        </p:txBody>
      </p:sp>
    </p:spTree>
    <p:extLst>
      <p:ext uri="{BB962C8B-B14F-4D97-AF65-F5344CB8AC3E}">
        <p14:creationId xmlns:p14="http://schemas.microsoft.com/office/powerpoint/2010/main" val="3867841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See </a:t>
            </a:r>
            <a:r>
              <a:rPr lang="de-DE" dirty="0" err="1" smtClean="0"/>
              <a:t>it</a:t>
            </a:r>
            <a:r>
              <a:rPr lang="de-DE" dirty="0" smtClean="0"/>
              <a:t> a </a:t>
            </a:r>
            <a:r>
              <a:rPr lang="de-DE" dirty="0" err="1" smtClean="0"/>
              <a:t>bit</a:t>
            </a:r>
            <a:r>
              <a:rPr lang="de-DE" dirty="0" smtClean="0"/>
              <a:t> </a:t>
            </a:r>
            <a:r>
              <a:rPr lang="de-DE" dirty="0" err="1" smtClean="0"/>
              <a:t>better</a:t>
            </a:r>
            <a:r>
              <a:rPr lang="de-DE" dirty="0" smtClean="0"/>
              <a:t> on </a:t>
            </a:r>
            <a:r>
              <a:rPr lang="de-DE" dirty="0" err="1" smtClean="0"/>
              <a:t>this</a:t>
            </a:r>
            <a:r>
              <a:rPr lang="de-DE" dirty="0" smtClean="0"/>
              <a:t> </a:t>
            </a:r>
            <a:r>
              <a:rPr lang="de-DE" dirty="0" err="1" smtClean="0"/>
              <a:t>graph</a:t>
            </a:r>
            <a:r>
              <a:rPr lang="de-DE" dirty="0" smtClean="0"/>
              <a:t>:</a:t>
            </a:r>
            <a:r>
              <a:rPr lang="de-DE" baseline="0" dirty="0" smtClean="0"/>
              <a:t> </a:t>
            </a:r>
            <a:r>
              <a:rPr lang="de-DE" baseline="0" dirty="0" err="1" smtClean="0"/>
              <a:t>sectoral</a:t>
            </a:r>
            <a:r>
              <a:rPr lang="de-DE" baseline="0" dirty="0" smtClean="0"/>
              <a:t> </a:t>
            </a:r>
            <a:r>
              <a:rPr lang="de-DE" baseline="0" dirty="0" err="1" smtClean="0"/>
              <a:t>emissions</a:t>
            </a:r>
            <a:r>
              <a:rPr lang="de-DE" baseline="0" dirty="0" smtClean="0"/>
              <a:t> in 2050</a:t>
            </a:r>
            <a:endParaRPr lang="de-DE" dirty="0" smtClean="0"/>
          </a:p>
          <a:p>
            <a:pPr marL="171450" indent="-171450">
              <a:buFontTx/>
              <a:buChar char="-"/>
            </a:pPr>
            <a:r>
              <a:rPr lang="de-DE" dirty="0" err="1" smtClean="0"/>
              <a:t>Comission</a:t>
            </a:r>
            <a:r>
              <a:rPr lang="de-DE" dirty="0" smtClean="0"/>
              <a:t> </a:t>
            </a:r>
            <a:r>
              <a:rPr lang="de-DE" dirty="0" err="1" smtClean="0"/>
              <a:t>adresses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quite</a:t>
            </a:r>
            <a:r>
              <a:rPr lang="de-DE" baseline="0" dirty="0" smtClean="0"/>
              <a:t> </a:t>
            </a:r>
            <a:r>
              <a:rPr lang="de-DE" baseline="0" dirty="0" err="1" smtClean="0"/>
              <a:t>openly</a:t>
            </a:r>
            <a:r>
              <a:rPr lang="de-DE" baseline="0" dirty="0" smtClean="0"/>
              <a:t> </a:t>
            </a:r>
          </a:p>
          <a:p>
            <a:pPr marL="628650" lvl="1" indent="-171450">
              <a:buFontTx/>
              <a:buChar char="-"/>
            </a:pPr>
            <a:r>
              <a:rPr lang="de-DE" dirty="0" smtClean="0"/>
              <a:t>Chapter:</a:t>
            </a:r>
            <a:r>
              <a:rPr lang="de-DE" baseline="0" dirty="0" smtClean="0"/>
              <a:t> „</a:t>
            </a:r>
            <a:r>
              <a:rPr lang="de-DE" baseline="0" dirty="0" err="1" smtClean="0"/>
              <a:t>Towards</a:t>
            </a:r>
            <a:r>
              <a:rPr lang="de-DE" baseline="0" dirty="0" smtClean="0"/>
              <a:t> negative </a:t>
            </a:r>
            <a:r>
              <a:rPr lang="de-DE" baseline="0" dirty="0" err="1" smtClean="0"/>
              <a:t>emissions</a:t>
            </a:r>
            <a:r>
              <a:rPr lang="de-DE" baseline="0" dirty="0" smtClean="0"/>
              <a:t>“</a:t>
            </a:r>
          </a:p>
          <a:p>
            <a:pPr marL="628650" lvl="1" indent="-171450">
              <a:buFontTx/>
              <a:buChar char="-"/>
            </a:pPr>
            <a:r>
              <a:rPr lang="de-DE" baseline="0" dirty="0" err="1" smtClean="0"/>
              <a:t>Mentioned</a:t>
            </a:r>
            <a:r>
              <a:rPr lang="de-DE" baseline="0" dirty="0" smtClean="0"/>
              <a:t> in </a:t>
            </a:r>
            <a:r>
              <a:rPr lang="de-DE" baseline="0" dirty="0" err="1" smtClean="0"/>
              <a:t>two</a:t>
            </a:r>
            <a:r>
              <a:rPr lang="de-DE" baseline="0" dirty="0" smtClean="0"/>
              <a:t> out </a:t>
            </a:r>
            <a:r>
              <a:rPr lang="de-DE" baseline="0" dirty="0" err="1" smtClean="0"/>
              <a:t>of</a:t>
            </a:r>
            <a:r>
              <a:rPr lang="de-DE" baseline="0" dirty="0" smtClean="0"/>
              <a:t> </a:t>
            </a:r>
            <a:r>
              <a:rPr lang="de-DE" baseline="0" dirty="0" err="1" smtClean="0"/>
              <a:t>seven</a:t>
            </a:r>
            <a:r>
              <a:rPr lang="de-DE" baseline="0" dirty="0" smtClean="0"/>
              <a:t> „</a:t>
            </a:r>
            <a:r>
              <a:rPr lang="de-DE" baseline="0" dirty="0" err="1" smtClean="0"/>
              <a:t>building</a:t>
            </a:r>
            <a:r>
              <a:rPr lang="de-DE" baseline="0" dirty="0" smtClean="0"/>
              <a:t> </a:t>
            </a:r>
            <a:r>
              <a:rPr lang="de-DE" baseline="0" dirty="0" err="1" smtClean="0"/>
              <a:t>blocks</a:t>
            </a:r>
            <a:r>
              <a:rPr lang="de-DE" baseline="0" dirty="0" smtClean="0"/>
              <a:t>“ </a:t>
            </a:r>
            <a:r>
              <a:rPr lang="de-DE" baseline="0" dirty="0" err="1" smtClean="0"/>
              <a:t>of</a:t>
            </a:r>
            <a:r>
              <a:rPr lang="de-DE" baseline="0" dirty="0" smtClean="0"/>
              <a:t> </a:t>
            </a:r>
            <a:r>
              <a:rPr lang="de-DE" baseline="0" dirty="0" smtClean="0"/>
              <a:t>LTS</a:t>
            </a:r>
          </a:p>
          <a:p>
            <a:pPr marL="628650" lvl="1" indent="-171450">
              <a:buFontTx/>
              <a:buChar char="-"/>
            </a:pPr>
            <a:endParaRPr lang="de-DE" baseline="0" dirty="0" smtClean="0"/>
          </a:p>
          <a:p>
            <a:pPr marL="628650" lvl="1" indent="-171450">
              <a:buFontTx/>
              <a:buChar char="-"/>
            </a:pPr>
            <a:r>
              <a:rPr lang="de-DE" baseline="0" dirty="0" smtClean="0">
                <a:sym typeface="Wingdings" panose="05000000000000000000" pitchFamily="2" charset="2"/>
              </a:rPr>
              <a:t> not </a:t>
            </a:r>
            <a:r>
              <a:rPr lang="de-DE" baseline="0" dirty="0" err="1" smtClean="0">
                <a:sym typeface="Wingdings" panose="05000000000000000000" pitchFamily="2" charset="2"/>
              </a:rPr>
              <a:t>legally</a:t>
            </a:r>
            <a:r>
              <a:rPr lang="de-DE" baseline="0" dirty="0" smtClean="0">
                <a:sym typeface="Wingdings" panose="05000000000000000000" pitchFamily="2" charset="2"/>
              </a:rPr>
              <a:t> </a:t>
            </a:r>
            <a:r>
              <a:rPr lang="de-DE" baseline="0" dirty="0" err="1" smtClean="0">
                <a:sym typeface="Wingdings" panose="05000000000000000000" pitchFamily="2" charset="2"/>
              </a:rPr>
              <a:t>binding</a:t>
            </a:r>
            <a:r>
              <a:rPr lang="de-DE" baseline="0" dirty="0" smtClean="0">
                <a:sym typeface="Wingdings" panose="05000000000000000000" pitchFamily="2" charset="2"/>
              </a:rPr>
              <a:t>; </a:t>
            </a:r>
            <a:r>
              <a:rPr lang="de-DE" baseline="0" dirty="0" err="1" smtClean="0">
                <a:sym typeface="Wingdings" panose="05000000000000000000" pitchFamily="2" charset="2"/>
              </a:rPr>
              <a:t>what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legally</a:t>
            </a:r>
            <a:r>
              <a:rPr lang="de-DE" baseline="0" dirty="0" smtClean="0">
                <a:sym typeface="Wingdings" panose="05000000000000000000" pitchFamily="2" charset="2"/>
              </a:rPr>
              <a:t> </a:t>
            </a:r>
            <a:r>
              <a:rPr lang="de-DE" baseline="0" dirty="0" err="1" smtClean="0">
                <a:sym typeface="Wingdings" panose="05000000000000000000" pitchFamily="2" charset="2"/>
              </a:rPr>
              <a:t>binding</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legislation</a:t>
            </a:r>
            <a:r>
              <a:rPr lang="de-DE" baseline="0" dirty="0" smtClean="0">
                <a:sym typeface="Wingdings" panose="05000000000000000000" pitchFamily="2" charset="2"/>
              </a:rPr>
              <a:t> </a:t>
            </a:r>
            <a:r>
              <a:rPr lang="de-DE" baseline="0" dirty="0" err="1" smtClean="0">
                <a:sym typeface="Wingdings" panose="05000000000000000000" pitchFamily="2" charset="2"/>
              </a:rPr>
              <a:t>from</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2030 </a:t>
            </a:r>
            <a:r>
              <a:rPr lang="de-DE" baseline="0" dirty="0" err="1" smtClean="0">
                <a:sym typeface="Wingdings" panose="05000000000000000000" pitchFamily="2" charset="2"/>
              </a:rPr>
              <a:t>Climate</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energy</a:t>
            </a:r>
            <a:r>
              <a:rPr lang="de-DE" baseline="0" dirty="0" smtClean="0">
                <a:sym typeface="Wingdings" panose="05000000000000000000" pitchFamily="2" charset="2"/>
              </a:rPr>
              <a:t> </a:t>
            </a:r>
            <a:r>
              <a:rPr lang="de-DE" baseline="0" dirty="0" err="1" smtClean="0">
                <a:sym typeface="Wingdings" panose="05000000000000000000" pitchFamily="2" charset="2"/>
              </a:rPr>
              <a:t>framework</a:t>
            </a:r>
            <a:r>
              <a:rPr lang="de-DE" baseline="0" dirty="0" smtClean="0">
                <a:sym typeface="Wingdings" panose="05000000000000000000" pitchFamily="2" charset="2"/>
              </a:rPr>
              <a:t>; </a:t>
            </a:r>
          </a:p>
          <a:p>
            <a:pPr marL="628650" lvl="1" indent="-171450">
              <a:buFontTx/>
              <a:buChar char="-"/>
            </a:pP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16</a:t>
            </a:fld>
            <a:endParaRPr lang="de-DE" dirty="0"/>
          </a:p>
        </p:txBody>
      </p:sp>
    </p:spTree>
    <p:extLst>
      <p:ext uri="{BB962C8B-B14F-4D97-AF65-F5344CB8AC3E}">
        <p14:creationId xmlns:p14="http://schemas.microsoft.com/office/powerpoint/2010/main" val="113376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When</a:t>
            </a:r>
            <a:r>
              <a:rPr lang="de-DE" dirty="0" smtClean="0"/>
              <a:t> </a:t>
            </a:r>
            <a:r>
              <a:rPr lang="de-DE" dirty="0" err="1" smtClean="0"/>
              <a:t>it</a:t>
            </a:r>
            <a:r>
              <a:rPr lang="de-DE" dirty="0" smtClean="0"/>
              <a:t> </a:t>
            </a:r>
            <a:r>
              <a:rPr lang="de-DE" dirty="0" err="1" smtClean="0"/>
              <a:t>comes</a:t>
            </a:r>
            <a:r>
              <a:rPr lang="de-DE" dirty="0" smtClean="0"/>
              <a:t> </a:t>
            </a:r>
            <a:r>
              <a:rPr lang="de-DE" dirty="0" err="1" smtClean="0"/>
              <a:t>to</a:t>
            </a:r>
            <a:r>
              <a:rPr lang="de-DE" dirty="0" smtClean="0"/>
              <a:t> </a:t>
            </a:r>
            <a:r>
              <a:rPr lang="de-DE" dirty="0" err="1" smtClean="0"/>
              <a:t>actual</a:t>
            </a:r>
            <a:r>
              <a:rPr lang="de-DE" dirty="0" smtClean="0"/>
              <a:t>, </a:t>
            </a:r>
            <a:r>
              <a:rPr lang="de-DE" dirty="0" err="1" smtClean="0"/>
              <a:t>already</a:t>
            </a:r>
            <a:r>
              <a:rPr lang="de-DE" dirty="0" smtClean="0"/>
              <a:t> </a:t>
            </a:r>
            <a:r>
              <a:rPr lang="de-DE" dirty="0" err="1" smtClean="0"/>
              <a:t>agreed</a:t>
            </a:r>
            <a:r>
              <a:rPr lang="de-DE" dirty="0" smtClean="0"/>
              <a:t>, </a:t>
            </a:r>
            <a:r>
              <a:rPr lang="de-DE" dirty="0" err="1" smtClean="0"/>
              <a:t>legislation</a:t>
            </a:r>
            <a:r>
              <a:rPr lang="de-DE" dirty="0" smtClean="0"/>
              <a:t>,</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talk</a:t>
            </a:r>
            <a:r>
              <a:rPr lang="de-DE" baseline="0" dirty="0" smtClean="0"/>
              <a:t> </a:t>
            </a:r>
            <a:r>
              <a:rPr lang="de-DE" baseline="0" dirty="0" err="1" smtClean="0"/>
              <a:t>about</a:t>
            </a:r>
            <a:r>
              <a:rPr lang="de-DE" baseline="0" dirty="0" smtClean="0"/>
              <a:t> </a:t>
            </a:r>
            <a:r>
              <a:rPr lang="de-DE" baseline="0" dirty="0" err="1" smtClean="0"/>
              <a:t>Climate</a:t>
            </a:r>
            <a:r>
              <a:rPr lang="de-DE" baseline="0" dirty="0" smtClean="0"/>
              <a:t> </a:t>
            </a:r>
            <a:r>
              <a:rPr lang="de-DE" baseline="0" dirty="0" err="1" smtClean="0"/>
              <a:t>and</a:t>
            </a:r>
            <a:r>
              <a:rPr lang="de-DE" baseline="0" dirty="0" smtClean="0"/>
              <a:t> </a:t>
            </a:r>
            <a:r>
              <a:rPr lang="de-DE" baseline="0" dirty="0" err="1" smtClean="0"/>
              <a:t>Energy</a:t>
            </a:r>
            <a:r>
              <a:rPr lang="de-DE" baseline="0" dirty="0" smtClean="0"/>
              <a:t> Framework</a:t>
            </a:r>
          </a:p>
          <a:p>
            <a:pPr marL="171450" indent="-171450">
              <a:buFontTx/>
              <a:buChar char="-"/>
            </a:pPr>
            <a:r>
              <a:rPr lang="de-DE" baseline="0" dirty="0" err="1" smtClean="0"/>
              <a:t>Here</a:t>
            </a:r>
            <a:r>
              <a:rPr lang="de-DE" baseline="0" dirty="0" smtClean="0"/>
              <a:t>, </a:t>
            </a:r>
            <a:r>
              <a:rPr lang="de-DE" baseline="0" dirty="0" err="1" smtClean="0"/>
              <a:t>the</a:t>
            </a:r>
            <a:r>
              <a:rPr lang="de-DE" baseline="0" dirty="0" smtClean="0"/>
              <a:t> </a:t>
            </a:r>
            <a:r>
              <a:rPr lang="de-DE" baseline="0" dirty="0" err="1" smtClean="0"/>
              <a:t>term</a:t>
            </a:r>
            <a:r>
              <a:rPr lang="de-DE" baseline="0" dirty="0" smtClean="0"/>
              <a:t> „negative </a:t>
            </a:r>
            <a:r>
              <a:rPr lang="de-DE" baseline="0" dirty="0" err="1" smtClean="0"/>
              <a:t>emissions</a:t>
            </a:r>
            <a:r>
              <a:rPr lang="de-DE" baseline="0" dirty="0" smtClean="0"/>
              <a:t>“ </a:t>
            </a:r>
            <a:r>
              <a:rPr lang="de-DE" baseline="0" dirty="0" err="1" smtClean="0"/>
              <a:t>appeared</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first</a:t>
            </a:r>
            <a:r>
              <a:rPr lang="de-DE" baseline="0" dirty="0" smtClean="0"/>
              <a:t> time </a:t>
            </a:r>
            <a:r>
              <a:rPr lang="de-DE" baseline="0" dirty="0" smtClean="0">
                <a:sym typeface="Wingdings" panose="05000000000000000000" pitchFamily="2" charset="2"/>
              </a:rPr>
              <a:t> </a:t>
            </a:r>
            <a:r>
              <a:rPr lang="de-DE" baseline="0" dirty="0" err="1" smtClean="0">
                <a:sym typeface="Wingdings" panose="05000000000000000000" pitchFamily="2" charset="2"/>
              </a:rPr>
              <a:t>here</a:t>
            </a:r>
            <a:r>
              <a:rPr lang="de-DE" baseline="0" dirty="0" smtClean="0">
                <a:sym typeface="Wingdings" panose="05000000000000000000" pitchFamily="2" charset="2"/>
              </a:rPr>
              <a:t> in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context</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net</a:t>
            </a:r>
            <a:r>
              <a:rPr lang="de-DE" baseline="0" dirty="0" smtClean="0">
                <a:sym typeface="Wingdings" panose="05000000000000000000" pitchFamily="2" charset="2"/>
              </a:rPr>
              <a:t>-negative </a:t>
            </a:r>
            <a:r>
              <a:rPr lang="de-DE" baseline="0" dirty="0" err="1" smtClean="0">
                <a:sym typeface="Wingdings" panose="05000000000000000000" pitchFamily="2" charset="2"/>
              </a:rPr>
              <a:t>emissions</a:t>
            </a:r>
            <a:endParaRPr lang="de-DE" baseline="0" dirty="0" smtClean="0"/>
          </a:p>
          <a:p>
            <a:pPr marL="171450" indent="-171450">
              <a:buFontTx/>
              <a:buChar char="-"/>
            </a:pPr>
            <a:r>
              <a:rPr lang="de-DE" baseline="0" dirty="0" smtClean="0"/>
              <a:t>The </a:t>
            </a:r>
            <a:r>
              <a:rPr lang="de-DE" baseline="0" dirty="0" err="1" smtClean="0"/>
              <a:t>regulation</a:t>
            </a:r>
            <a:r>
              <a:rPr lang="de-DE" baseline="0" dirty="0" smtClean="0"/>
              <a:t>, </a:t>
            </a:r>
            <a:r>
              <a:rPr lang="de-DE" baseline="0" dirty="0" err="1" smtClean="0"/>
              <a:t>however</a:t>
            </a:r>
            <a:r>
              <a:rPr lang="de-DE" baseline="0" dirty="0" smtClean="0"/>
              <a:t>, </a:t>
            </a:r>
            <a:r>
              <a:rPr lang="de-DE" baseline="0" dirty="0" err="1" smtClean="0"/>
              <a:t>does</a:t>
            </a:r>
            <a:r>
              <a:rPr lang="de-DE" baseline="0" dirty="0" smtClean="0"/>
              <a:t> not </a:t>
            </a:r>
            <a:r>
              <a:rPr lang="de-DE" baseline="0" dirty="0" err="1" smtClean="0"/>
              <a:t>adress</a:t>
            </a:r>
            <a:r>
              <a:rPr lang="de-DE" baseline="0" dirty="0" smtClean="0"/>
              <a:t> CDR.</a:t>
            </a: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17</a:t>
            </a:fld>
            <a:endParaRPr lang="de-DE" dirty="0"/>
          </a:p>
        </p:txBody>
      </p:sp>
    </p:spTree>
    <p:extLst>
      <p:ext uri="{BB962C8B-B14F-4D97-AF65-F5344CB8AC3E}">
        <p14:creationId xmlns:p14="http://schemas.microsoft.com/office/powerpoint/2010/main" val="2926811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noProof="0" dirty="0" smtClean="0"/>
              <a:t>3 Pillars</a:t>
            </a:r>
          </a:p>
          <a:p>
            <a:pPr marL="171450" indent="-171450">
              <a:buFontTx/>
              <a:buChar char="-"/>
            </a:pPr>
            <a:r>
              <a:rPr lang="en-US" noProof="0" dirty="0" smtClean="0"/>
              <a:t>LULUCF new:</a:t>
            </a:r>
            <a:r>
              <a:rPr lang="en-US" baseline="0" noProof="0" dirty="0" smtClean="0"/>
              <a:t> interaction / flexibility</a:t>
            </a:r>
          </a:p>
          <a:p>
            <a:pPr marL="171450" indent="-171450">
              <a:buFontTx/>
              <a:buChar char="-"/>
            </a:pPr>
            <a:r>
              <a:rPr lang="en-US" baseline="0" noProof="0" dirty="0" smtClean="0"/>
              <a:t>Explain</a:t>
            </a:r>
          </a:p>
          <a:p>
            <a:pPr marL="171450" indent="-171450">
              <a:buFontTx/>
              <a:buChar char="-"/>
            </a:pPr>
            <a:r>
              <a:rPr lang="en-US" baseline="0" noProof="0" dirty="0" smtClean="0"/>
              <a:t>not a CDR initiative, but conceptually: CDR-governance by other means</a:t>
            </a:r>
            <a:endParaRPr lang="en-US" noProof="0" dirty="0" smtClean="0"/>
          </a:p>
          <a:p>
            <a:pPr marL="171450" indent="-171450">
              <a:buFontTx/>
              <a:buChar char="-"/>
            </a:pPr>
            <a:r>
              <a:rPr lang="en-US" noProof="0" dirty="0" smtClean="0"/>
              <a:t>CDR-relevant</a:t>
            </a:r>
            <a:r>
              <a:rPr lang="en-US" baseline="0" noProof="0" dirty="0" smtClean="0"/>
              <a:t> governance structures that already shape interests of MS and sets incentives. </a:t>
            </a:r>
          </a:p>
          <a:p>
            <a:pPr marL="171450" indent="-171450">
              <a:buFontTx/>
              <a:buChar char="-"/>
            </a:pPr>
            <a:r>
              <a:rPr lang="en-US" baseline="0" noProof="0" dirty="0" smtClean="0"/>
              <a:t>It is </a:t>
            </a:r>
            <a:r>
              <a:rPr lang="en-US" baseline="0" noProof="0" dirty="0" err="1" smtClean="0"/>
              <a:t>antipiated</a:t>
            </a:r>
            <a:r>
              <a:rPr lang="en-US" baseline="0" noProof="0" dirty="0" smtClean="0"/>
              <a:t> that MS – esp. those with large LULUCF sinks – will ask for extension of the very limited amount. </a:t>
            </a:r>
            <a:endParaRPr lang="en-US" noProof="0"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18</a:t>
            </a:fld>
            <a:endParaRPr lang="de-DE" dirty="0"/>
          </a:p>
        </p:txBody>
      </p:sp>
    </p:spTree>
    <p:extLst>
      <p:ext uri="{BB962C8B-B14F-4D97-AF65-F5344CB8AC3E}">
        <p14:creationId xmlns:p14="http://schemas.microsoft.com/office/powerpoint/2010/main" val="270693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Same </a:t>
            </a:r>
            <a:r>
              <a:rPr lang="de-DE" dirty="0" err="1" smtClean="0"/>
              <a:t>template</a:t>
            </a:r>
            <a:endParaRPr lang="de-DE" dirty="0" smtClean="0"/>
          </a:p>
          <a:p>
            <a:pPr marL="171450" indent="-171450">
              <a:buFontTx/>
              <a:buChar char="-"/>
            </a:pPr>
            <a:r>
              <a:rPr lang="de-DE" dirty="0" err="1" smtClean="0"/>
              <a:t>Good</a:t>
            </a:r>
            <a:r>
              <a:rPr lang="de-DE" dirty="0" smtClean="0"/>
              <a:t> </a:t>
            </a:r>
            <a:r>
              <a:rPr lang="de-DE" dirty="0" err="1" smtClean="0"/>
              <a:t>source</a:t>
            </a:r>
            <a:r>
              <a:rPr lang="de-DE" dirty="0" smtClean="0"/>
              <a:t> </a:t>
            </a:r>
            <a:r>
              <a:rPr lang="de-DE" dirty="0" err="1" smtClean="0"/>
              <a:t>for</a:t>
            </a:r>
            <a:r>
              <a:rPr lang="de-DE" dirty="0" smtClean="0"/>
              <a:t> </a:t>
            </a:r>
            <a:r>
              <a:rPr lang="de-DE" dirty="0" err="1" smtClean="0"/>
              <a:t>empirical</a:t>
            </a:r>
            <a:r>
              <a:rPr lang="de-DE" baseline="0" dirty="0" smtClean="0"/>
              <a:t> material </a:t>
            </a:r>
          </a:p>
          <a:p>
            <a:pPr marL="171450" indent="-171450">
              <a:buFontTx/>
              <a:buChar char="-"/>
            </a:pPr>
            <a:r>
              <a:rPr lang="de-DE" dirty="0" err="1" smtClean="0"/>
              <a:t>How</a:t>
            </a:r>
            <a:r>
              <a:rPr lang="de-DE" dirty="0" smtClean="0"/>
              <a:t> </a:t>
            </a:r>
            <a:r>
              <a:rPr lang="de-DE" dirty="0" err="1" smtClean="0"/>
              <a:t>many</a:t>
            </a:r>
            <a:r>
              <a:rPr lang="de-DE" dirty="0" smtClean="0"/>
              <a:t> </a:t>
            </a:r>
            <a:r>
              <a:rPr lang="de-DE" dirty="0" err="1" smtClean="0"/>
              <a:t>pages</a:t>
            </a:r>
            <a:r>
              <a:rPr lang="de-DE" baseline="0" dirty="0" smtClean="0"/>
              <a:t> 28 Member States </a:t>
            </a:r>
            <a:r>
              <a:rPr lang="de-DE" baseline="0" dirty="0" err="1" smtClean="0"/>
              <a:t>can</a:t>
            </a:r>
            <a:r>
              <a:rPr lang="de-DE" baseline="0" dirty="0" smtClean="0"/>
              <a:t> </a:t>
            </a:r>
            <a:r>
              <a:rPr lang="de-DE" baseline="0" dirty="0" err="1" smtClean="0"/>
              <a:t>produce</a:t>
            </a:r>
            <a:r>
              <a:rPr lang="de-DE" baseline="0" dirty="0" smtClean="0"/>
              <a:t> </a:t>
            </a:r>
            <a:r>
              <a:rPr lang="de-DE" baseline="0" dirty="0" err="1" smtClean="0"/>
              <a:t>and</a:t>
            </a:r>
            <a:r>
              <a:rPr lang="de-DE" baseline="0" dirty="0" smtClean="0"/>
              <a:t>; </a:t>
            </a:r>
          </a:p>
          <a:p>
            <a:pPr marL="171450" indent="-171450">
              <a:buFontTx/>
              <a:buChar char="-"/>
            </a:pPr>
            <a:r>
              <a:rPr lang="de-DE" baseline="0" dirty="0" err="1" smtClean="0"/>
              <a:t>how</a:t>
            </a:r>
            <a:r>
              <a:rPr lang="de-DE" baseline="0" dirty="0" smtClean="0"/>
              <a:t> </a:t>
            </a:r>
            <a:r>
              <a:rPr lang="de-DE" baseline="0" dirty="0" err="1" smtClean="0"/>
              <a:t>less</a:t>
            </a:r>
            <a:r>
              <a:rPr lang="de-DE" baseline="0" dirty="0" smtClean="0"/>
              <a:t> </a:t>
            </a:r>
            <a:r>
              <a:rPr lang="de-DE" baseline="0" dirty="0" err="1" smtClean="0"/>
              <a:t>they</a:t>
            </a:r>
            <a:r>
              <a:rPr lang="de-DE" baseline="0" dirty="0" smtClean="0"/>
              <a:t> care </a:t>
            </a:r>
            <a:r>
              <a:rPr lang="de-DE" baseline="0" dirty="0" err="1" smtClean="0"/>
              <a:t>about</a:t>
            </a:r>
            <a:r>
              <a:rPr lang="de-DE" baseline="0" dirty="0" smtClean="0"/>
              <a:t> </a:t>
            </a:r>
            <a:r>
              <a:rPr lang="de-DE" baseline="0" dirty="0" err="1" smtClean="0"/>
              <a:t>deadlines</a:t>
            </a:r>
            <a:r>
              <a:rPr lang="de-DE" baseline="0" dirty="0" smtClean="0"/>
              <a:t> </a:t>
            </a:r>
            <a:r>
              <a:rPr lang="de-DE" baseline="0" dirty="0" err="1" smtClean="0"/>
              <a:t>decided</a:t>
            </a:r>
            <a:r>
              <a:rPr lang="de-DE" baseline="0" dirty="0" smtClean="0"/>
              <a:t> on in </a:t>
            </a:r>
            <a:r>
              <a:rPr lang="de-DE" baseline="0" dirty="0" err="1" smtClean="0"/>
              <a:t>Brussels</a:t>
            </a:r>
            <a:endParaRPr lang="de-DE" baseline="0" dirty="0" smtClean="0"/>
          </a:p>
          <a:p>
            <a:pPr marL="171450" indent="-171450">
              <a:buFontTx/>
              <a:buChar char="-"/>
            </a:pPr>
            <a:r>
              <a:rPr lang="de-DE" baseline="0" dirty="0" smtClean="0"/>
              <a:t>7 </a:t>
            </a:r>
            <a:r>
              <a:rPr lang="de-DE" baseline="0" dirty="0" err="1" smtClean="0"/>
              <a:t>missing</a:t>
            </a:r>
            <a:r>
              <a:rPr lang="de-DE" baseline="0" dirty="0" smtClean="0"/>
              <a:t> countries (excl. UK)</a:t>
            </a:r>
          </a:p>
          <a:p>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19</a:t>
            </a:fld>
            <a:endParaRPr lang="de-DE" dirty="0"/>
          </a:p>
        </p:txBody>
      </p:sp>
    </p:spTree>
    <p:extLst>
      <p:ext uri="{BB962C8B-B14F-4D97-AF65-F5344CB8AC3E}">
        <p14:creationId xmlns:p14="http://schemas.microsoft.com/office/powerpoint/2010/main" val="428334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Reflect</a:t>
            </a:r>
            <a:r>
              <a:rPr lang="de-DE" baseline="0" dirty="0" smtClean="0"/>
              <a:t> on UK </a:t>
            </a:r>
          </a:p>
          <a:p>
            <a:pPr marL="628650" lvl="1" indent="-171450">
              <a:buFontTx/>
              <a:buChar char="-"/>
            </a:pPr>
            <a:r>
              <a:rPr lang="de-DE" baseline="0" dirty="0" smtClean="0"/>
              <a:t>Regulative </a:t>
            </a:r>
            <a:r>
              <a:rPr lang="de-DE" baseline="0" dirty="0" err="1" smtClean="0"/>
              <a:t>cooperation</a:t>
            </a:r>
            <a:endParaRPr lang="de-DE" baseline="0" dirty="0" smtClean="0"/>
          </a:p>
          <a:p>
            <a:pPr marL="628650" lvl="1" indent="-171450">
              <a:buFontTx/>
              <a:buChar char="-"/>
            </a:pPr>
            <a:r>
              <a:rPr lang="de-DE" baseline="0" dirty="0" smtClean="0"/>
              <a:t>Relevant CDR-</a:t>
            </a:r>
            <a:r>
              <a:rPr lang="de-DE" baseline="0" dirty="0" err="1" smtClean="0"/>
              <a:t>case</a:t>
            </a: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20</a:t>
            </a:fld>
            <a:endParaRPr lang="de-DE" dirty="0"/>
          </a:p>
        </p:txBody>
      </p:sp>
    </p:spTree>
    <p:extLst>
      <p:ext uri="{BB962C8B-B14F-4D97-AF65-F5344CB8AC3E}">
        <p14:creationId xmlns:p14="http://schemas.microsoft.com/office/powerpoint/2010/main" val="880973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Not </a:t>
            </a:r>
            <a:r>
              <a:rPr lang="de-DE" dirty="0" err="1" smtClean="0"/>
              <a:t>ambitious</a:t>
            </a:r>
            <a:r>
              <a:rPr lang="de-DE" dirty="0" smtClean="0"/>
              <a:t> </a:t>
            </a:r>
            <a:r>
              <a:rPr lang="de-DE" dirty="0" err="1" smtClean="0"/>
              <a:t>climate</a:t>
            </a:r>
            <a:r>
              <a:rPr lang="de-DE" dirty="0" smtClean="0"/>
              <a:t> </a:t>
            </a:r>
            <a:r>
              <a:rPr lang="de-DE" dirty="0" err="1" smtClean="0"/>
              <a:t>policy</a:t>
            </a:r>
            <a:r>
              <a:rPr lang="de-DE" dirty="0" smtClean="0"/>
              <a:t> </a:t>
            </a:r>
          </a:p>
          <a:p>
            <a:pPr marL="171450" indent="-171450">
              <a:buFontTx/>
              <a:buChar char="-"/>
            </a:pPr>
            <a:r>
              <a:rPr lang="de-DE" dirty="0" smtClean="0"/>
              <a:t>Political </a:t>
            </a:r>
            <a:r>
              <a:rPr lang="de-DE" dirty="0" err="1" smtClean="0"/>
              <a:t>negotiations</a:t>
            </a:r>
            <a:r>
              <a:rPr lang="de-DE" dirty="0" smtClean="0"/>
              <a:t> on </a:t>
            </a:r>
            <a:r>
              <a:rPr lang="de-DE" dirty="0" err="1" smtClean="0"/>
              <a:t>climate</a:t>
            </a:r>
            <a:r>
              <a:rPr lang="de-DE" dirty="0" smtClean="0"/>
              <a:t> </a:t>
            </a:r>
            <a:r>
              <a:rPr lang="de-DE" dirty="0" err="1" smtClean="0"/>
              <a:t>ambitions</a:t>
            </a:r>
            <a:endParaRPr lang="de-DE" dirty="0" smtClean="0">
              <a:sym typeface="Wingdings" panose="05000000000000000000" pitchFamily="2" charset="2"/>
            </a:endParaRPr>
          </a:p>
          <a:p>
            <a:pPr marL="628650" lvl="1" indent="-171450">
              <a:buFontTx/>
              <a:buChar char="-"/>
            </a:pPr>
            <a:r>
              <a:rPr lang="de-DE" sz="1600" dirty="0" smtClean="0">
                <a:sym typeface="Wingdings" panose="05000000000000000000" pitchFamily="2" charset="2"/>
              </a:rPr>
              <a:t> </a:t>
            </a:r>
            <a:r>
              <a:rPr lang="de-DE" sz="1600" dirty="0" err="1" smtClean="0">
                <a:sym typeface="Wingdings" panose="05000000000000000000" pitchFamily="2" charset="2"/>
              </a:rPr>
              <a:t>Diversify</a:t>
            </a:r>
            <a:r>
              <a:rPr lang="de-DE" sz="1600" dirty="0" smtClean="0">
                <a:sym typeface="Wingdings" panose="05000000000000000000" pitchFamily="2" charset="2"/>
              </a:rPr>
              <a:t> </a:t>
            </a:r>
            <a:r>
              <a:rPr lang="de-DE" sz="1600" dirty="0" err="1" smtClean="0">
                <a:sym typeface="Wingdings" panose="05000000000000000000" pitchFamily="2" charset="2"/>
              </a:rPr>
              <a:t>the</a:t>
            </a:r>
            <a:r>
              <a:rPr lang="de-DE" sz="1600" dirty="0" smtClean="0">
                <a:sym typeface="Wingdings" panose="05000000000000000000" pitchFamily="2" charset="2"/>
              </a:rPr>
              <a:t> </a:t>
            </a:r>
            <a:r>
              <a:rPr lang="de-DE" sz="1600" dirty="0" err="1" smtClean="0">
                <a:sym typeface="Wingdings" panose="05000000000000000000" pitchFamily="2" charset="2"/>
              </a:rPr>
              <a:t>pace</a:t>
            </a:r>
            <a:r>
              <a:rPr lang="de-DE" sz="1600" dirty="0" smtClean="0">
                <a:sym typeface="Wingdings" panose="05000000000000000000" pitchFamily="2" charset="2"/>
              </a:rPr>
              <a:t> </a:t>
            </a:r>
            <a:r>
              <a:rPr lang="de-DE" sz="1600" dirty="0" err="1" smtClean="0">
                <a:sym typeface="Wingdings" panose="05000000000000000000" pitchFamily="2" charset="2"/>
              </a:rPr>
              <a:t>for</a:t>
            </a:r>
            <a:r>
              <a:rPr lang="de-DE" sz="1600" dirty="0" smtClean="0">
                <a:sym typeface="Wingdings" panose="05000000000000000000" pitchFamily="2" charset="2"/>
              </a:rPr>
              <a:t> </a:t>
            </a:r>
            <a:r>
              <a:rPr lang="de-DE" sz="1600" dirty="0" err="1" smtClean="0">
                <a:sym typeface="Wingdings" panose="05000000000000000000" pitchFamily="2" charset="2"/>
              </a:rPr>
              <a:t>climate</a:t>
            </a:r>
            <a:r>
              <a:rPr lang="de-DE" sz="1600" dirty="0" smtClean="0">
                <a:sym typeface="Wingdings" panose="05000000000000000000" pitchFamily="2" charset="2"/>
              </a:rPr>
              <a:t> </a:t>
            </a:r>
            <a:r>
              <a:rPr lang="de-DE" sz="1600" dirty="0" err="1" smtClean="0">
                <a:sym typeface="Wingdings" panose="05000000000000000000" pitchFamily="2" charset="2"/>
              </a:rPr>
              <a:t>neutrality</a:t>
            </a:r>
            <a:endParaRPr lang="de-DE" sz="1600" dirty="0" smtClean="0">
              <a:sym typeface="Wingdings" panose="05000000000000000000" pitchFamily="2" charset="2"/>
            </a:endParaRPr>
          </a:p>
          <a:p>
            <a:pPr marL="742950" lvl="1" indent="-285750">
              <a:buFontTx/>
              <a:buChar char="-"/>
            </a:pPr>
            <a:r>
              <a:rPr lang="de-DE" sz="1600" dirty="0" smtClean="0">
                <a:sym typeface="Wingdings" panose="05000000000000000000" pitchFamily="2" charset="2"/>
              </a:rPr>
              <a:t>Just Transition Fund (~2bn </a:t>
            </a:r>
            <a:r>
              <a:rPr lang="de-DE" sz="1600" dirty="0" err="1" smtClean="0">
                <a:sym typeface="Wingdings" panose="05000000000000000000" pitchFamily="2" charset="2"/>
              </a:rPr>
              <a:t>for</a:t>
            </a:r>
            <a:r>
              <a:rPr lang="de-DE" sz="1600" dirty="0" smtClean="0">
                <a:sym typeface="Wingdings" panose="05000000000000000000" pitchFamily="2" charset="2"/>
              </a:rPr>
              <a:t> PL)</a:t>
            </a:r>
          </a:p>
          <a:p>
            <a:pPr marL="742950" lvl="1" indent="-285750">
              <a:buFontTx/>
              <a:buChar char="-"/>
            </a:pPr>
            <a:endParaRPr lang="de-DE" sz="1600" dirty="0" smtClean="0">
              <a:sym typeface="Wingdings" panose="05000000000000000000" pitchFamily="2" charset="2"/>
            </a:endParaRPr>
          </a:p>
          <a:p>
            <a:pPr marL="171450" lvl="1" indent="-171450" algn="l" defTabSz="457200" rtl="0" eaLnBrk="1" latinLnBrk="0" hangingPunct="1">
              <a:buFontTx/>
              <a:buChar char="-"/>
            </a:pPr>
            <a:r>
              <a:rPr lang="de-DE" sz="1200" kern="1200" dirty="0" smtClean="0">
                <a:solidFill>
                  <a:schemeClr val="tx1"/>
                </a:solidFill>
                <a:latin typeface="TheSans UHH Bold Caps"/>
                <a:ea typeface="+mn-ea"/>
                <a:cs typeface="+mn-cs"/>
                <a:sym typeface="Wingdings" panose="05000000000000000000" pitchFamily="2" charset="2"/>
              </a:rPr>
              <a:t>Interpretation </a:t>
            </a:r>
            <a:r>
              <a:rPr lang="de-DE" sz="1200" kern="1200" dirty="0" err="1" smtClean="0">
                <a:solidFill>
                  <a:schemeClr val="tx1"/>
                </a:solidFill>
                <a:latin typeface="TheSans UHH Bold Caps"/>
                <a:ea typeface="+mn-ea"/>
                <a:cs typeface="+mn-cs"/>
                <a:sym typeface="Wingdings" panose="05000000000000000000" pitchFamily="2" charset="2"/>
              </a:rPr>
              <a:t>of</a:t>
            </a:r>
            <a:r>
              <a:rPr lang="de-DE" sz="1200" kern="1200" dirty="0" smtClean="0">
                <a:solidFill>
                  <a:schemeClr val="tx1"/>
                </a:solidFill>
                <a:latin typeface="TheSans UHH Bold Caps"/>
                <a:ea typeface="+mn-ea"/>
                <a:cs typeface="+mn-cs"/>
                <a:sym typeface="Wingdings" panose="05000000000000000000" pitchFamily="2" charset="2"/>
              </a:rPr>
              <a:t> </a:t>
            </a:r>
            <a:r>
              <a:rPr lang="de-DE" sz="1200" kern="1200" dirty="0" err="1" smtClean="0">
                <a:solidFill>
                  <a:schemeClr val="tx1"/>
                </a:solidFill>
                <a:latin typeface="TheSans UHH Bold Caps"/>
                <a:ea typeface="+mn-ea"/>
                <a:cs typeface="+mn-cs"/>
                <a:sym typeface="Wingdings" panose="05000000000000000000" pitchFamily="2" charset="2"/>
              </a:rPr>
              <a:t>the</a:t>
            </a:r>
            <a:r>
              <a:rPr lang="de-DE" sz="1200" kern="1200" dirty="0" smtClean="0">
                <a:solidFill>
                  <a:schemeClr val="tx1"/>
                </a:solidFill>
                <a:latin typeface="TheSans UHH Bold Caps"/>
                <a:ea typeface="+mn-ea"/>
                <a:cs typeface="+mn-cs"/>
                <a:sym typeface="Wingdings" panose="05000000000000000000" pitchFamily="2" charset="2"/>
              </a:rPr>
              <a:t> PA</a:t>
            </a:r>
          </a:p>
          <a:p>
            <a:pPr marL="171450" lvl="1" indent="-171450" algn="l" defTabSz="457200" rtl="0" eaLnBrk="1" latinLnBrk="0" hangingPunct="1">
              <a:buFontTx/>
              <a:buChar char="-"/>
            </a:pPr>
            <a:r>
              <a:rPr lang="de-DE" sz="1200" kern="1200" dirty="0" err="1" smtClean="0">
                <a:solidFill>
                  <a:schemeClr val="tx1"/>
                </a:solidFill>
                <a:latin typeface="TheSans UHH Bold Caps"/>
                <a:ea typeface="+mn-ea"/>
                <a:cs typeface="+mn-cs"/>
                <a:sym typeface="Wingdings" panose="05000000000000000000" pitchFamily="2" charset="2"/>
              </a:rPr>
              <a:t>Forest</a:t>
            </a:r>
            <a:r>
              <a:rPr lang="de-DE" sz="1200" kern="1200" dirty="0" smtClean="0">
                <a:solidFill>
                  <a:schemeClr val="tx1"/>
                </a:solidFill>
                <a:latin typeface="TheSans UHH Bold Caps"/>
                <a:ea typeface="+mn-ea"/>
                <a:cs typeface="+mn-cs"/>
                <a:sym typeface="Wingdings" panose="05000000000000000000" pitchFamily="2" charset="2"/>
              </a:rPr>
              <a:t> Carbon </a:t>
            </a:r>
            <a:r>
              <a:rPr lang="de-DE" sz="1200" kern="1200" dirty="0" err="1" smtClean="0">
                <a:solidFill>
                  <a:schemeClr val="tx1"/>
                </a:solidFill>
                <a:latin typeface="TheSans UHH Bold Caps"/>
                <a:ea typeface="+mn-ea"/>
                <a:cs typeface="+mn-cs"/>
                <a:sym typeface="Wingdings" panose="05000000000000000000" pitchFamily="2" charset="2"/>
              </a:rPr>
              <a:t>Farming</a:t>
            </a:r>
            <a:endParaRPr lang="de-DE" sz="1200" kern="1200" dirty="0" smtClean="0">
              <a:solidFill>
                <a:schemeClr val="tx1"/>
              </a:solidFill>
              <a:latin typeface="TheSans UHH Bold Caps"/>
              <a:ea typeface="+mn-ea"/>
              <a:cs typeface="+mn-cs"/>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0053D800-90B3-984F-9A52-23098A3E9535}" type="slidenum">
              <a:rPr lang="de-DE" smtClean="0"/>
              <a:pPr/>
              <a:t>23</a:t>
            </a:fld>
            <a:endParaRPr lang="de-DE" dirty="0"/>
          </a:p>
        </p:txBody>
      </p:sp>
    </p:spTree>
    <p:extLst>
      <p:ext uri="{BB962C8B-B14F-4D97-AF65-F5344CB8AC3E}">
        <p14:creationId xmlns:p14="http://schemas.microsoft.com/office/powerpoint/2010/main" val="1037601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GB" b="1" u="sng" dirty="0" smtClean="0">
                <a:latin typeface="Frutiger LT Pro 55 Roman" panose="020B0602020204020204" pitchFamily="34" charset="0"/>
              </a:rPr>
              <a:t>CO</a:t>
            </a:r>
            <a:r>
              <a:rPr lang="en-GB" b="1" u="sng" baseline="-25000" dirty="0" smtClean="0">
                <a:latin typeface="Frutiger LT Pro 55 Roman" panose="020B0602020204020204" pitchFamily="34" charset="0"/>
              </a:rPr>
              <a:t>2</a:t>
            </a:r>
            <a:r>
              <a:rPr lang="en-GB" b="1" u="sng" dirty="0" smtClean="0">
                <a:latin typeface="Frutiger LT Pro 55 Roman" panose="020B0602020204020204" pitchFamily="34" charset="0"/>
              </a:rPr>
              <a:t>-Emissionen</a:t>
            </a:r>
          </a:p>
          <a:p>
            <a:pPr marL="257175" indent="-257175"/>
            <a:r>
              <a:rPr lang="en-GB" dirty="0" err="1" smtClean="0"/>
              <a:t>bis</a:t>
            </a:r>
            <a:r>
              <a:rPr lang="en-GB" dirty="0" smtClean="0"/>
              <a:t> 2030 um </a:t>
            </a:r>
            <a:r>
              <a:rPr lang="en-GB" dirty="0" err="1" smtClean="0"/>
              <a:t>etwa</a:t>
            </a:r>
            <a:r>
              <a:rPr lang="en-GB" dirty="0" smtClean="0"/>
              <a:t> -45% </a:t>
            </a:r>
          </a:p>
          <a:p>
            <a:pPr marL="257175" indent="-257175"/>
            <a:r>
              <a:rPr lang="en-GB" dirty="0" err="1" smtClean="0"/>
              <a:t>bis</a:t>
            </a:r>
            <a:r>
              <a:rPr lang="en-GB" dirty="0" smtClean="0"/>
              <a:t> 2050 “</a:t>
            </a:r>
            <a:r>
              <a:rPr lang="en-GB" dirty="0" err="1" smtClean="0"/>
              <a:t>Nettonull</a:t>
            </a:r>
            <a:r>
              <a:rPr lang="en-GB" dirty="0" smtClean="0"/>
              <a:t>”</a:t>
            </a:r>
            <a:endParaRPr lang="en-US" dirty="0" smtClean="0">
              <a:solidFill>
                <a:srgbClr val="18375E"/>
              </a:solidFill>
              <a:latin typeface="Frutiger LT Pro 55 Roman" panose="020B0602020204020204" pitchFamily="34" charset="0"/>
            </a:endParaRPr>
          </a:p>
          <a:p>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36</a:t>
            </a:fld>
            <a:endParaRPr lang="de-DE" dirty="0"/>
          </a:p>
        </p:txBody>
      </p:sp>
    </p:spTree>
    <p:extLst>
      <p:ext uri="{BB962C8B-B14F-4D97-AF65-F5344CB8AC3E}">
        <p14:creationId xmlns:p14="http://schemas.microsoft.com/office/powerpoint/2010/main" val="294218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Not </a:t>
            </a:r>
            <a:r>
              <a:rPr lang="de-DE" dirty="0" err="1" smtClean="0"/>
              <a:t>self</a:t>
            </a:r>
            <a:r>
              <a:rPr lang="de-DE" dirty="0" smtClean="0"/>
              <a:t>-evident </a:t>
            </a:r>
            <a:r>
              <a:rPr lang="de-DE" dirty="0" err="1" smtClean="0"/>
              <a:t>that</a:t>
            </a:r>
            <a:r>
              <a:rPr lang="de-DE" dirty="0" smtClean="0"/>
              <a:t> </a:t>
            </a:r>
            <a:r>
              <a:rPr lang="de-DE" dirty="0" err="1" smtClean="0"/>
              <a:t>we</a:t>
            </a:r>
            <a:r>
              <a:rPr lang="de-DE" baseline="0" dirty="0" smtClean="0"/>
              <a:t> </a:t>
            </a:r>
            <a:r>
              <a:rPr lang="de-DE" baseline="0" dirty="0" err="1" smtClean="0"/>
              <a:t>are</a:t>
            </a:r>
            <a:r>
              <a:rPr lang="de-DE" baseline="0" dirty="0" smtClean="0"/>
              <a:t> </a:t>
            </a:r>
            <a:r>
              <a:rPr lang="de-DE" baseline="0" dirty="0" err="1" smtClean="0"/>
              <a:t>talking</a:t>
            </a:r>
            <a:r>
              <a:rPr lang="de-DE" baseline="0" dirty="0" smtClean="0"/>
              <a:t> </a:t>
            </a:r>
            <a:r>
              <a:rPr lang="de-DE" baseline="0" dirty="0" err="1" smtClean="0"/>
              <a:t>about</a:t>
            </a:r>
            <a:r>
              <a:rPr lang="de-DE" baseline="0" dirty="0" smtClean="0"/>
              <a:t> </a:t>
            </a:r>
            <a:r>
              <a:rPr lang="de-DE" baseline="0" dirty="0" err="1" smtClean="0"/>
              <a:t>this</a:t>
            </a:r>
            <a:r>
              <a:rPr lang="de-DE" baseline="0" dirty="0" smtClean="0"/>
              <a:t>; </a:t>
            </a:r>
            <a:r>
              <a:rPr lang="de-DE" baseline="0" dirty="0" err="1" smtClean="0"/>
              <a:t>needs</a:t>
            </a:r>
            <a:r>
              <a:rPr lang="de-DE" baseline="0" dirty="0" smtClean="0"/>
              <a:t> a </a:t>
            </a:r>
            <a:r>
              <a:rPr lang="de-DE" baseline="0" dirty="0" err="1" smtClean="0"/>
              <a:t>good</a:t>
            </a:r>
            <a:r>
              <a:rPr lang="de-DE" baseline="0" dirty="0" smtClean="0"/>
              <a:t> </a:t>
            </a:r>
            <a:r>
              <a:rPr lang="de-DE" baseline="0" dirty="0" err="1" smtClean="0"/>
              <a:t>reason</a:t>
            </a:r>
            <a:r>
              <a:rPr lang="de-DE" baseline="0" dirty="0" smtClean="0"/>
              <a:t> </a:t>
            </a:r>
            <a:r>
              <a:rPr lang="de-DE" baseline="0" dirty="0" err="1" smtClean="0"/>
              <a:t>and</a:t>
            </a:r>
            <a:r>
              <a:rPr lang="de-DE" baseline="0" dirty="0" smtClean="0"/>
              <a:t> </a:t>
            </a:r>
            <a:r>
              <a:rPr lang="de-DE" baseline="0" dirty="0" err="1" smtClean="0"/>
              <a:t>to</a:t>
            </a:r>
            <a:r>
              <a:rPr lang="de-DE" baseline="0" dirty="0" smtClean="0"/>
              <a:t> </a:t>
            </a:r>
            <a:r>
              <a:rPr lang="de-DE" baseline="0" dirty="0" err="1" smtClean="0"/>
              <a:t>be</a:t>
            </a:r>
            <a:r>
              <a:rPr lang="de-DE" baseline="0" dirty="0" smtClean="0"/>
              <a:t> transparent</a:t>
            </a:r>
          </a:p>
          <a:p>
            <a:pPr marL="171450" indent="-171450">
              <a:buFontTx/>
              <a:buChar char="-"/>
            </a:pPr>
            <a:r>
              <a:rPr lang="de-DE" baseline="0" dirty="0" err="1" smtClean="0"/>
              <a:t>Several</a:t>
            </a:r>
            <a:r>
              <a:rPr lang="de-DE" baseline="0" dirty="0" smtClean="0"/>
              <a:t> </a:t>
            </a:r>
            <a:r>
              <a:rPr lang="de-DE" baseline="0" dirty="0" err="1" smtClean="0"/>
              <a:t>short</a:t>
            </a:r>
            <a:r>
              <a:rPr lang="de-DE" baseline="0" dirty="0" smtClean="0"/>
              <a:t>-cuts; </a:t>
            </a:r>
            <a:r>
              <a:rPr lang="de-DE" baseline="0" dirty="0" err="1" smtClean="0"/>
              <a:t>if</a:t>
            </a:r>
            <a:r>
              <a:rPr lang="de-DE" baseline="0" dirty="0" smtClean="0"/>
              <a:t> </a:t>
            </a:r>
            <a:r>
              <a:rPr lang="de-DE" baseline="0" dirty="0" err="1" smtClean="0"/>
              <a:t>you</a:t>
            </a:r>
            <a:r>
              <a:rPr lang="de-DE" baseline="0" dirty="0" smtClean="0"/>
              <a:t> </a:t>
            </a:r>
            <a:r>
              <a:rPr lang="de-DE" baseline="0" dirty="0" err="1" smtClean="0"/>
              <a:t>disagree</a:t>
            </a:r>
            <a:r>
              <a:rPr lang="de-DE" baseline="0" dirty="0" smtClean="0"/>
              <a:t> </a:t>
            </a:r>
            <a:r>
              <a:rPr lang="de-DE" baseline="0" dirty="0" err="1" smtClean="0"/>
              <a:t>or</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know</a:t>
            </a:r>
            <a:r>
              <a:rPr lang="de-DE" baseline="0" dirty="0" smtClean="0"/>
              <a:t> </a:t>
            </a:r>
            <a:r>
              <a:rPr lang="de-DE" baseline="0" dirty="0" err="1" smtClean="0"/>
              <a:t>more</a:t>
            </a:r>
            <a:r>
              <a:rPr lang="de-DE" baseline="0" dirty="0" smtClean="0"/>
              <a:t> </a:t>
            </a:r>
            <a:r>
              <a:rPr lang="de-DE" baseline="0" dirty="0" err="1" smtClean="0"/>
              <a:t>I‘m</a:t>
            </a:r>
            <a:r>
              <a:rPr lang="de-DE" baseline="0" dirty="0" smtClean="0"/>
              <a:t> </a:t>
            </a:r>
            <a:r>
              <a:rPr lang="de-DE" baseline="0" dirty="0" err="1" smtClean="0"/>
              <a:t>very</a:t>
            </a:r>
            <a:r>
              <a:rPr lang="de-DE" baseline="0" dirty="0" smtClean="0"/>
              <a:t> happy </a:t>
            </a:r>
            <a:r>
              <a:rPr lang="de-DE" baseline="0" dirty="0" err="1" smtClean="0"/>
              <a:t>to</a:t>
            </a:r>
            <a:r>
              <a:rPr lang="de-DE" baseline="0" dirty="0" smtClean="0"/>
              <a:t> </a:t>
            </a:r>
            <a:r>
              <a:rPr lang="de-DE" baseline="0" dirty="0" err="1" smtClean="0"/>
              <a:t>discuss</a:t>
            </a:r>
            <a:r>
              <a:rPr lang="de-DE" baseline="0" dirty="0" smtClean="0"/>
              <a:t> </a:t>
            </a:r>
            <a:r>
              <a:rPr lang="de-DE" baseline="0" dirty="0" err="1" smtClean="0"/>
              <a:t>that</a:t>
            </a: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2</a:t>
            </a:fld>
            <a:endParaRPr lang="de-DE" dirty="0"/>
          </a:p>
        </p:txBody>
      </p:sp>
    </p:spTree>
    <p:extLst>
      <p:ext uri="{BB962C8B-B14F-4D97-AF65-F5344CB8AC3E}">
        <p14:creationId xmlns:p14="http://schemas.microsoft.com/office/powerpoint/2010/main" val="410616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3</a:t>
            </a:fld>
            <a:endParaRPr lang="de-DE" dirty="0"/>
          </a:p>
        </p:txBody>
      </p:sp>
    </p:spTree>
    <p:extLst>
      <p:ext uri="{BB962C8B-B14F-4D97-AF65-F5344CB8AC3E}">
        <p14:creationId xmlns:p14="http://schemas.microsoft.com/office/powerpoint/2010/main" val="299854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0" dirty="0" smtClean="0">
                <a:sym typeface="Wingdings" panose="05000000000000000000" pitchFamily="2" charset="2"/>
              </a:rPr>
              <a:t> Residual </a:t>
            </a:r>
            <a:r>
              <a:rPr lang="de-DE" b="0" dirty="0" err="1" smtClean="0">
                <a:sym typeface="Wingdings" panose="05000000000000000000" pitchFamily="2" charset="2"/>
              </a:rPr>
              <a:t>emissions</a:t>
            </a:r>
            <a:r>
              <a:rPr lang="de-DE" b="0" dirty="0" smtClean="0">
                <a:sym typeface="Wingdings" panose="05000000000000000000" pitchFamily="2" charset="2"/>
              </a:rPr>
              <a:t>  </a:t>
            </a:r>
            <a:r>
              <a:rPr lang="de-DE" b="0" dirty="0" err="1" smtClean="0">
                <a:sym typeface="Wingdings" panose="05000000000000000000" pitchFamily="2" charset="2"/>
              </a:rPr>
              <a:t>net</a:t>
            </a:r>
            <a:r>
              <a:rPr lang="de-DE" b="0" dirty="0" smtClean="0">
                <a:sym typeface="Wingdings" panose="05000000000000000000" pitchFamily="2" charset="2"/>
              </a:rPr>
              <a:t>-zero </a:t>
            </a:r>
            <a:r>
              <a:rPr lang="de-DE" b="0" dirty="0" err="1" smtClean="0">
                <a:sym typeface="Wingdings" panose="05000000000000000000" pitchFamily="2" charset="2"/>
              </a:rPr>
              <a:t>target</a:t>
            </a:r>
            <a:r>
              <a:rPr lang="de-DE" b="0" dirty="0" smtClean="0">
                <a:sym typeface="Wingdings" panose="05000000000000000000" pitchFamily="2" charset="2"/>
              </a:rPr>
              <a:t>; </a:t>
            </a:r>
            <a:r>
              <a:rPr lang="de-DE" b="0" dirty="0" err="1" smtClean="0">
                <a:sym typeface="Wingdings" panose="05000000000000000000" pitchFamily="2" charset="2"/>
              </a:rPr>
              <a:t>what</a:t>
            </a:r>
            <a:r>
              <a:rPr lang="de-DE" b="0" dirty="0" smtClean="0">
                <a:sym typeface="Wingdings" panose="05000000000000000000" pitchFamily="2" charset="2"/>
              </a:rPr>
              <a:t> </a:t>
            </a:r>
            <a:r>
              <a:rPr lang="de-DE" b="0" dirty="0" err="1" smtClean="0">
                <a:sym typeface="Wingdings" panose="05000000000000000000" pitchFamily="2" charset="2"/>
              </a:rPr>
              <a:t>happens</a:t>
            </a:r>
            <a:r>
              <a:rPr lang="de-DE" b="0" dirty="0" smtClean="0">
                <a:sym typeface="Wingdings" panose="05000000000000000000" pitchFamily="2" charset="2"/>
              </a:rPr>
              <a:t> </a:t>
            </a:r>
            <a:r>
              <a:rPr lang="de-DE" b="0" dirty="0" err="1" smtClean="0">
                <a:sym typeface="Wingdings" panose="05000000000000000000" pitchFamily="2" charset="2"/>
              </a:rPr>
              <a:t>to</a:t>
            </a:r>
            <a:r>
              <a:rPr lang="de-DE" b="0" dirty="0" smtClean="0">
                <a:sym typeface="Wingdings" panose="05000000000000000000" pitchFamily="2" charset="2"/>
              </a:rPr>
              <a:t> </a:t>
            </a:r>
            <a:r>
              <a:rPr lang="de-DE" b="0" dirty="0" err="1" smtClean="0">
                <a:sym typeface="Wingdings" panose="05000000000000000000" pitchFamily="2" charset="2"/>
              </a:rPr>
              <a:t>the</a:t>
            </a:r>
            <a:r>
              <a:rPr lang="de-DE" b="0" dirty="0" smtClean="0">
                <a:sym typeface="Wingdings" panose="05000000000000000000" pitchFamily="2" charset="2"/>
              </a:rPr>
              <a:t> </a:t>
            </a:r>
            <a:r>
              <a:rPr lang="de-DE" b="0" dirty="0" err="1" smtClean="0">
                <a:sym typeface="Wingdings" panose="05000000000000000000" pitchFamily="2" charset="2"/>
              </a:rPr>
              <a:t>hard</a:t>
            </a:r>
            <a:r>
              <a:rPr lang="de-DE" b="0" baseline="0" dirty="0" err="1" smtClean="0">
                <a:sym typeface="Wingdings" panose="05000000000000000000" pitchFamily="2" charset="2"/>
              </a:rPr>
              <a:t>-to-mitigate</a:t>
            </a:r>
            <a:r>
              <a:rPr lang="de-DE" b="0" baseline="0" dirty="0" smtClean="0">
                <a:sym typeface="Wingdings" panose="05000000000000000000" pitchFamily="2" charset="2"/>
              </a:rPr>
              <a:t> </a:t>
            </a:r>
            <a:r>
              <a:rPr lang="de-DE" b="0" baseline="0" dirty="0" err="1" smtClean="0">
                <a:sym typeface="Wingdings" panose="05000000000000000000" pitchFamily="2" charset="2"/>
              </a:rPr>
              <a:t>emissions</a:t>
            </a:r>
            <a:r>
              <a:rPr lang="de-DE" b="0" baseline="0" dirty="0" smtClean="0">
                <a:sym typeface="Wingdings" panose="05000000000000000000" pitchFamily="2" charset="2"/>
              </a:rPr>
              <a:t>? </a:t>
            </a:r>
            <a:endParaRPr lang="en-GB" b="0"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4</a:t>
            </a:fld>
            <a:endParaRPr lang="de-DE" dirty="0"/>
          </a:p>
        </p:txBody>
      </p:sp>
    </p:spTree>
    <p:extLst>
      <p:ext uri="{BB962C8B-B14F-4D97-AF65-F5344CB8AC3E}">
        <p14:creationId xmlns:p14="http://schemas.microsoft.com/office/powerpoint/2010/main" val="297294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57175" indent="-257175">
              <a:lnSpc>
                <a:spcPct val="120000"/>
              </a:lnSpc>
            </a:pPr>
            <a:r>
              <a:rPr lang="en-US" b="1" dirty="0" smtClean="0"/>
              <a:t>1</a:t>
            </a:r>
            <a:r>
              <a:rPr lang="en-GB" sz="1200" kern="1200" dirty="0" smtClean="0">
                <a:solidFill>
                  <a:schemeClr val="tx1"/>
                </a:solidFill>
                <a:effectLst/>
                <a:latin typeface="TheSans UHH Bold Caps"/>
                <a:ea typeface="+mn-ea"/>
                <a:cs typeface="+mn-cs"/>
              </a:rPr>
              <a:t>00–1000 GtCO2 over the 21st century</a:t>
            </a:r>
          </a:p>
          <a:p>
            <a:pPr marL="257175" indent="-257175">
              <a:lnSpc>
                <a:spcPct val="120000"/>
              </a:lnSpc>
            </a:pPr>
            <a:r>
              <a:rPr lang="en-GB" sz="1200" kern="1200" dirty="0" smtClean="0">
                <a:solidFill>
                  <a:schemeClr val="tx1"/>
                </a:solidFill>
                <a:effectLst/>
                <a:latin typeface="TheSans UHH Bold Caps"/>
                <a:ea typeface="+mn-ea"/>
                <a:cs typeface="+mn-cs"/>
              </a:rPr>
              <a:t>(AFOLU):</a:t>
            </a:r>
            <a:r>
              <a:rPr lang="en-GB" sz="1200" kern="1200" baseline="0" dirty="0" smtClean="0">
                <a:solidFill>
                  <a:schemeClr val="tx1"/>
                </a:solidFill>
                <a:effectLst/>
                <a:latin typeface="TheSans UHH Bold Caps"/>
                <a:ea typeface="+mn-ea"/>
                <a:cs typeface="+mn-cs"/>
              </a:rPr>
              <a:t> </a:t>
            </a:r>
            <a:r>
              <a:rPr lang="en-GB" sz="1200" kern="1200" dirty="0" smtClean="0">
                <a:solidFill>
                  <a:schemeClr val="tx1"/>
                </a:solidFill>
                <a:effectLst/>
                <a:latin typeface="TheSans UHH Bold Caps"/>
                <a:ea typeface="+mn-ea"/>
                <a:cs typeface="+mn-cs"/>
              </a:rPr>
              <a:t>agriculture, forestry and land-use </a:t>
            </a:r>
            <a:endParaRPr lang="en-US" b="1" dirty="0" smtClean="0"/>
          </a:p>
          <a:p>
            <a:endParaRPr lang="de-DE" dirty="0" smtClean="0"/>
          </a:p>
          <a:p>
            <a:endParaRPr lang="de-DE" dirty="0" smtClean="0"/>
          </a:p>
          <a:p>
            <a:endParaRPr lang="de-DE" dirty="0" smtClean="0"/>
          </a:p>
          <a:p>
            <a:endParaRPr lang="de-D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C.3 All pathways that limit global warming to 1.5°C with limited or no overshoot project the use of carbon dioxide removal (CDR) on the order of 100–1000 GtCO2 over the 21st century. CDR would be used to compensate for residual emissions and, in most cases, achieve net negative emissions to return global warming to 1.5°C following a peak (high confidence). CDR deployment of several hundreds of GtCO2 is subject to multiple feasibility and sustainability constraints (high confidence). Significant near-term emissions reductions and measures to lower energy and land demand can limit CDR deployment to a few hundred GtCO2 without reliance on bioenergy with carbon capture and storage (BECCS) (high confidence). {2.3, 2.4, 3.6.2, 4.3, 5.4} [p.17]</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C.3.3 Pathways that overshoot 1.5°C of global warming rely on CDR exceeding residual CO2 emissions later in the century to return to below 1.5°C by 2100, with larger overshoots requiring greater amounts of CDR (Figure SPM.3b) (high confidence). Limitations on the speed, scale, and societal acceptability of CDR deployment hence determine the ability to return global warming to below 1.5°C following an overshoot. Carbon cycle and climate system understanding is still limited about the effectiveness of net negative emissions to reduce temperatures after they peak (high confidence). {2.2, 2.3.4, 2.3.5, 2.6, 4.3.7, 4.5.2, Table 4.11} [p.17]</a:t>
            </a:r>
          </a:p>
          <a:p>
            <a:endParaRPr lang="de-DE" dirty="0" smtClean="0"/>
          </a:p>
          <a:p>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6</a:t>
            </a:fld>
            <a:endParaRPr lang="de-DE" dirty="0"/>
          </a:p>
        </p:txBody>
      </p:sp>
    </p:spTree>
    <p:extLst>
      <p:ext uri="{BB962C8B-B14F-4D97-AF65-F5344CB8AC3E}">
        <p14:creationId xmlns:p14="http://schemas.microsoft.com/office/powerpoint/2010/main" val="249702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t>If poorly implemented, CDR options such as BECCS and AFOLU options would lead to trade-offs. Context-relevant design and implementation requires considering people’s needs, biodiversity, and other sustainable development dimensions (very high confidence). (Figure SPM.4) {5.4.1.3, Cross-Chapter Box 7 in Chapter 3} [p.21]</a:t>
            </a:r>
          </a:p>
          <a:p>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10</a:t>
            </a:fld>
            <a:endParaRPr lang="de-DE" dirty="0"/>
          </a:p>
        </p:txBody>
      </p:sp>
    </p:spTree>
    <p:extLst>
      <p:ext uri="{BB962C8B-B14F-4D97-AF65-F5344CB8AC3E}">
        <p14:creationId xmlns:p14="http://schemas.microsoft.com/office/powerpoint/2010/main" val="363066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Need </a:t>
            </a:r>
            <a:r>
              <a:rPr lang="de-DE" dirty="0" err="1" smtClean="0"/>
              <a:t>to</a:t>
            </a:r>
            <a:r>
              <a:rPr lang="de-DE" dirty="0" smtClean="0"/>
              <a:t> </a:t>
            </a:r>
            <a:r>
              <a:rPr lang="de-DE" dirty="0" err="1" smtClean="0"/>
              <a:t>understand</a:t>
            </a:r>
            <a:r>
              <a:rPr lang="de-DE" dirty="0" smtClean="0"/>
              <a:t> wo </a:t>
            </a:r>
            <a:r>
              <a:rPr lang="de-DE" dirty="0" err="1" smtClean="0"/>
              <a:t>starts</a:t>
            </a:r>
            <a:r>
              <a:rPr lang="de-DE" dirty="0" smtClean="0"/>
              <a:t> </a:t>
            </a:r>
            <a:r>
              <a:rPr lang="de-DE" dirty="0" err="1" smtClean="0"/>
              <a:t>talking</a:t>
            </a:r>
            <a:r>
              <a:rPr lang="de-DE" dirty="0" smtClean="0"/>
              <a:t> </a:t>
            </a:r>
            <a:r>
              <a:rPr lang="de-DE" dirty="0" err="1" smtClean="0"/>
              <a:t>about</a:t>
            </a:r>
            <a:r>
              <a:rPr lang="de-DE" dirty="0" smtClean="0"/>
              <a:t> </a:t>
            </a:r>
            <a:r>
              <a:rPr lang="de-DE" dirty="0" err="1" smtClean="0"/>
              <a:t>this</a:t>
            </a:r>
            <a:r>
              <a:rPr lang="de-DE" dirty="0" smtClean="0"/>
              <a:t>? In </a:t>
            </a:r>
            <a:r>
              <a:rPr lang="de-DE" dirty="0" err="1" smtClean="0"/>
              <a:t>what</a:t>
            </a:r>
            <a:r>
              <a:rPr lang="de-DE" baseline="0" dirty="0" smtClean="0"/>
              <a:t> </a:t>
            </a:r>
            <a:r>
              <a:rPr lang="de-DE" baseline="0" dirty="0" err="1" smtClean="0"/>
              <a:t>ways</a:t>
            </a:r>
            <a:r>
              <a:rPr lang="de-DE" baseline="0" dirty="0" smtClean="0"/>
              <a:t>? </a:t>
            </a:r>
          </a:p>
          <a:p>
            <a:pPr marL="171450" indent="-171450">
              <a:buFontTx/>
              <a:buChar char="-"/>
            </a:pPr>
            <a:r>
              <a:rPr lang="de-DE" baseline="0" dirty="0" err="1" smtClean="0"/>
              <a:t>What</a:t>
            </a:r>
            <a:r>
              <a:rPr lang="de-DE" baseline="0" dirty="0" smtClean="0"/>
              <a:t> </a:t>
            </a:r>
            <a:r>
              <a:rPr lang="de-DE" baseline="0" dirty="0" err="1" smtClean="0"/>
              <a:t>are</a:t>
            </a:r>
            <a:r>
              <a:rPr lang="de-DE" baseline="0" dirty="0" smtClean="0"/>
              <a:t> different </a:t>
            </a:r>
            <a:r>
              <a:rPr lang="de-DE" baseline="0" dirty="0" err="1" smtClean="0"/>
              <a:t>approaches</a:t>
            </a:r>
            <a:r>
              <a:rPr lang="de-DE" baseline="0" dirty="0" smtClean="0"/>
              <a:t> </a:t>
            </a:r>
            <a:r>
              <a:rPr lang="de-DE" baseline="0" dirty="0" err="1" smtClean="0"/>
              <a:t>of</a:t>
            </a:r>
            <a:r>
              <a:rPr lang="de-DE" baseline="0" dirty="0" smtClean="0"/>
              <a:t> </a:t>
            </a:r>
            <a:r>
              <a:rPr lang="de-DE" baseline="0" dirty="0" err="1" smtClean="0"/>
              <a:t>dealing</a:t>
            </a:r>
            <a:r>
              <a:rPr lang="de-DE" baseline="0" dirty="0" smtClean="0"/>
              <a:t> </a:t>
            </a:r>
            <a:r>
              <a:rPr lang="de-DE" baseline="0" dirty="0" err="1" smtClean="0"/>
              <a:t>with</a:t>
            </a:r>
            <a:r>
              <a:rPr lang="de-DE" baseline="0" dirty="0" smtClean="0"/>
              <a:t> </a:t>
            </a:r>
            <a:r>
              <a:rPr lang="de-DE" baseline="0" dirty="0" err="1" smtClean="0"/>
              <a:t>it</a:t>
            </a:r>
            <a:r>
              <a:rPr lang="de-DE" baseline="0" dirty="0" smtClean="0"/>
              <a:t> </a:t>
            </a:r>
            <a:r>
              <a:rPr lang="de-DE" baseline="0" dirty="0" err="1" smtClean="0"/>
              <a:t>and</a:t>
            </a:r>
            <a:r>
              <a:rPr lang="de-DE" baseline="0" dirty="0" smtClean="0"/>
              <a:t> </a:t>
            </a:r>
            <a:r>
              <a:rPr lang="de-DE" baseline="0" dirty="0" err="1" smtClean="0"/>
              <a:t>what</a:t>
            </a:r>
            <a:r>
              <a:rPr lang="de-DE" baseline="0" dirty="0" smtClean="0"/>
              <a:t> </a:t>
            </a:r>
            <a:r>
              <a:rPr lang="de-DE" baseline="0" dirty="0" err="1" smtClean="0"/>
              <a:t>alliances</a:t>
            </a:r>
            <a:r>
              <a:rPr lang="de-DE" baseline="0" dirty="0" smtClean="0"/>
              <a:t> </a:t>
            </a:r>
            <a:r>
              <a:rPr lang="de-DE" baseline="0" dirty="0" err="1" smtClean="0"/>
              <a:t>ánd</a:t>
            </a:r>
            <a:r>
              <a:rPr lang="de-DE" baseline="0" dirty="0" smtClean="0"/>
              <a:t> </a:t>
            </a:r>
            <a:r>
              <a:rPr lang="de-DE" baseline="0" dirty="0" err="1" smtClean="0"/>
              <a:t>other</a:t>
            </a:r>
            <a:r>
              <a:rPr lang="de-DE" baseline="0" dirty="0" smtClean="0"/>
              <a:t> </a:t>
            </a:r>
            <a:r>
              <a:rPr lang="de-DE" baseline="0" dirty="0" err="1" smtClean="0"/>
              <a:t>political</a:t>
            </a:r>
            <a:r>
              <a:rPr lang="de-DE" baseline="0" dirty="0" smtClean="0"/>
              <a:t> </a:t>
            </a:r>
            <a:r>
              <a:rPr lang="de-DE" baseline="0" dirty="0" err="1" smtClean="0"/>
              <a:t>developments</a:t>
            </a:r>
            <a:r>
              <a:rPr lang="de-DE" baseline="0" dirty="0" smtClean="0"/>
              <a:t> </a:t>
            </a:r>
            <a:r>
              <a:rPr lang="de-DE" baseline="0" dirty="0" err="1" smtClean="0"/>
              <a:t>are</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anticipated</a:t>
            </a:r>
            <a:r>
              <a:rPr lang="de-DE" baseline="0" dirty="0" smtClean="0"/>
              <a:t>? </a:t>
            </a: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11</a:t>
            </a:fld>
            <a:endParaRPr lang="de-DE" dirty="0"/>
          </a:p>
        </p:txBody>
      </p:sp>
    </p:spTree>
    <p:extLst>
      <p:ext uri="{BB962C8B-B14F-4D97-AF65-F5344CB8AC3E}">
        <p14:creationId xmlns:p14="http://schemas.microsoft.com/office/powerpoint/2010/main" val="221375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EU </a:t>
            </a:r>
            <a:r>
              <a:rPr lang="de-DE" dirty="0" err="1" smtClean="0"/>
              <a:t>climate</a:t>
            </a:r>
            <a:r>
              <a:rPr lang="de-DE" dirty="0" smtClean="0"/>
              <a:t> </a:t>
            </a:r>
            <a:r>
              <a:rPr lang="de-DE" dirty="0" err="1" smtClean="0"/>
              <a:t>policy</a:t>
            </a:r>
            <a:endParaRPr lang="de-DE" dirty="0" smtClean="0"/>
          </a:p>
          <a:p>
            <a:r>
              <a:rPr lang="de-DE" dirty="0" err="1" smtClean="0"/>
              <a:t>Commission</a:t>
            </a:r>
            <a:r>
              <a:rPr lang="de-DE" dirty="0" smtClean="0"/>
              <a:t> </a:t>
            </a:r>
          </a:p>
          <a:p>
            <a:r>
              <a:rPr lang="de-DE" dirty="0" smtClean="0"/>
              <a:t>EU 2030 </a:t>
            </a:r>
            <a:r>
              <a:rPr lang="de-DE" dirty="0" err="1" smtClean="0"/>
              <a:t>Legislation</a:t>
            </a:r>
            <a:r>
              <a:rPr lang="de-DE" baseline="0" dirty="0" smtClean="0"/>
              <a:t> </a:t>
            </a:r>
          </a:p>
          <a:p>
            <a:r>
              <a:rPr lang="de-DE" baseline="0" dirty="0" err="1" smtClean="0"/>
              <a:t>Longterm</a:t>
            </a:r>
            <a:r>
              <a:rPr lang="de-DE" baseline="0" dirty="0" smtClean="0"/>
              <a:t> </a:t>
            </a:r>
            <a:r>
              <a:rPr lang="de-DE" baseline="0" dirty="0" err="1" smtClean="0"/>
              <a:t>Strategy</a:t>
            </a:r>
            <a:r>
              <a:rPr lang="de-DE" baseline="0" dirty="0" smtClean="0"/>
              <a:t> </a:t>
            </a: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12</a:t>
            </a:fld>
            <a:endParaRPr lang="de-DE" dirty="0"/>
          </a:p>
        </p:txBody>
      </p:sp>
    </p:spTree>
    <p:extLst>
      <p:ext uri="{BB962C8B-B14F-4D97-AF65-F5344CB8AC3E}">
        <p14:creationId xmlns:p14="http://schemas.microsoft.com/office/powerpoint/2010/main" val="4019239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baseline="0" dirty="0" smtClean="0"/>
              <a:t>Wider </a:t>
            </a:r>
            <a:r>
              <a:rPr lang="de-DE" b="1" baseline="0" dirty="0" err="1" smtClean="0"/>
              <a:t>political</a:t>
            </a:r>
            <a:r>
              <a:rPr lang="de-DE" b="1" baseline="0" dirty="0" smtClean="0"/>
              <a:t> </a:t>
            </a:r>
            <a:r>
              <a:rPr lang="de-DE" b="1" baseline="0" dirty="0" err="1" smtClean="0"/>
              <a:t>context</a:t>
            </a:r>
            <a:endParaRPr lang="de-DE" b="1" baseline="0" dirty="0" smtClean="0"/>
          </a:p>
          <a:p>
            <a:pPr marL="171450" indent="-171450">
              <a:buFontTx/>
              <a:buChar char="-"/>
            </a:pPr>
            <a:r>
              <a:rPr lang="de-DE" baseline="0" dirty="0" err="1" smtClean="0"/>
              <a:t>Everybody</a:t>
            </a:r>
            <a:r>
              <a:rPr lang="de-DE" baseline="0" dirty="0" smtClean="0"/>
              <a:t> </a:t>
            </a:r>
            <a:r>
              <a:rPr lang="de-DE" baseline="0" dirty="0" err="1" smtClean="0"/>
              <a:t>talks</a:t>
            </a:r>
            <a:r>
              <a:rPr lang="de-DE" baseline="0" dirty="0" smtClean="0"/>
              <a:t> auf EU Green Deal, but </a:t>
            </a:r>
            <a:r>
              <a:rPr lang="de-DE" baseline="0" dirty="0" err="1" smtClean="0"/>
              <a:t>for</a:t>
            </a:r>
            <a:r>
              <a:rPr lang="de-DE" baseline="0" dirty="0" smtClean="0"/>
              <a:t> </a:t>
            </a:r>
            <a:r>
              <a:rPr lang="de-DE" baseline="0" dirty="0" err="1" smtClean="0"/>
              <a:t>now</a:t>
            </a:r>
            <a:r>
              <a:rPr lang="de-DE" baseline="0" dirty="0" smtClean="0"/>
              <a:t> still not </a:t>
            </a:r>
            <a:r>
              <a:rPr lang="de-DE" baseline="0" dirty="0" err="1" smtClean="0"/>
              <a:t>clear</a:t>
            </a:r>
            <a:r>
              <a:rPr lang="de-DE" baseline="0" dirty="0" smtClean="0"/>
              <a:t> </a:t>
            </a:r>
            <a:r>
              <a:rPr lang="de-DE" baseline="0" dirty="0" err="1" smtClean="0"/>
              <a:t>what</a:t>
            </a:r>
            <a:r>
              <a:rPr lang="de-DE" baseline="0" dirty="0" smtClean="0"/>
              <a:t> </a:t>
            </a:r>
            <a:r>
              <a:rPr lang="de-DE" baseline="0" dirty="0" err="1" smtClean="0"/>
              <a:t>it</a:t>
            </a:r>
            <a:r>
              <a:rPr lang="de-DE" baseline="0" dirty="0" smtClean="0"/>
              <a:t> </a:t>
            </a:r>
            <a:r>
              <a:rPr lang="de-DE" baseline="0" dirty="0" err="1" smtClean="0"/>
              <a:t>actually</a:t>
            </a:r>
            <a:r>
              <a:rPr lang="de-DE" baseline="0" dirty="0" smtClean="0"/>
              <a:t> </a:t>
            </a:r>
            <a:r>
              <a:rPr lang="de-DE" baseline="0" dirty="0" err="1" smtClean="0"/>
              <a:t>is</a:t>
            </a:r>
            <a:r>
              <a:rPr lang="de-DE" baseline="0" dirty="0" smtClean="0"/>
              <a:t> </a:t>
            </a:r>
            <a:r>
              <a:rPr lang="de-DE" baseline="0" dirty="0" err="1" smtClean="0"/>
              <a:t>about</a:t>
            </a:r>
            <a:r>
              <a:rPr lang="de-DE" baseline="0" dirty="0" smtClean="0"/>
              <a:t>.</a:t>
            </a:r>
          </a:p>
          <a:p>
            <a:pPr marL="171450" indent="-171450">
              <a:buFontTx/>
              <a:buChar char="-"/>
            </a:pPr>
            <a:r>
              <a:rPr lang="de-DE" baseline="0" dirty="0" smtClean="0"/>
              <a:t>Political initiative </a:t>
            </a:r>
            <a:r>
              <a:rPr lang="de-DE" baseline="0" dirty="0" err="1" smtClean="0"/>
              <a:t>by</a:t>
            </a:r>
            <a:r>
              <a:rPr lang="de-DE" baseline="0" dirty="0" smtClean="0"/>
              <a:t> </a:t>
            </a:r>
            <a:r>
              <a:rPr lang="de-DE" baseline="0" dirty="0" err="1" smtClean="0"/>
              <a:t>most</a:t>
            </a:r>
            <a:r>
              <a:rPr lang="de-DE" baseline="0" dirty="0" smtClean="0"/>
              <a:t> </a:t>
            </a:r>
            <a:r>
              <a:rPr lang="de-DE" baseline="0" dirty="0" err="1" smtClean="0"/>
              <a:t>senior</a:t>
            </a:r>
            <a:r>
              <a:rPr lang="de-DE" baseline="0" dirty="0" smtClean="0"/>
              <a:t> EU </a:t>
            </a:r>
            <a:r>
              <a:rPr lang="de-DE" baseline="0" dirty="0" err="1" smtClean="0"/>
              <a:t>politicians</a:t>
            </a:r>
            <a:r>
              <a:rPr lang="de-DE" baseline="0" dirty="0" smtClean="0"/>
              <a:t> </a:t>
            </a:r>
            <a:r>
              <a:rPr lang="de-DE" baseline="0" dirty="0" err="1" smtClean="0"/>
              <a:t>who</a:t>
            </a:r>
            <a:r>
              <a:rPr lang="de-DE" baseline="0" dirty="0" smtClean="0"/>
              <a:t> </a:t>
            </a:r>
            <a:r>
              <a:rPr lang="de-DE" baseline="0" dirty="0" err="1" smtClean="0"/>
              <a:t>invest</a:t>
            </a:r>
            <a:r>
              <a:rPr lang="de-DE" baseline="0" dirty="0" smtClean="0"/>
              <a:t> a </a:t>
            </a:r>
            <a:r>
              <a:rPr lang="de-DE" baseline="0" dirty="0" err="1" smtClean="0"/>
              <a:t>lot</a:t>
            </a:r>
            <a:r>
              <a:rPr lang="de-DE" baseline="0" dirty="0" smtClean="0"/>
              <a:t> </a:t>
            </a:r>
            <a:r>
              <a:rPr lang="de-DE" baseline="0" dirty="0" err="1" smtClean="0"/>
              <a:t>of</a:t>
            </a:r>
            <a:r>
              <a:rPr lang="de-DE" baseline="0" dirty="0" smtClean="0"/>
              <a:t> </a:t>
            </a:r>
            <a:r>
              <a:rPr lang="de-DE" baseline="0" dirty="0" err="1" smtClean="0"/>
              <a:t>political</a:t>
            </a:r>
            <a:r>
              <a:rPr lang="de-DE" baseline="0" dirty="0" smtClean="0"/>
              <a:t> </a:t>
            </a:r>
            <a:r>
              <a:rPr lang="de-DE" baseline="0" dirty="0" err="1" smtClean="0"/>
              <a:t>capital</a:t>
            </a:r>
            <a:r>
              <a:rPr lang="de-DE" baseline="0" dirty="0" smtClean="0"/>
              <a:t> </a:t>
            </a:r>
            <a:r>
              <a:rPr lang="de-DE" baseline="0" dirty="0" err="1" smtClean="0"/>
              <a:t>into</a:t>
            </a:r>
            <a:r>
              <a:rPr lang="de-DE" baseline="0" dirty="0" smtClean="0"/>
              <a:t> </a:t>
            </a:r>
            <a:r>
              <a:rPr lang="de-DE" baseline="0" dirty="0" err="1" smtClean="0"/>
              <a:t>this</a:t>
            </a:r>
            <a:r>
              <a:rPr lang="de-DE" baseline="0" dirty="0" smtClean="0"/>
              <a:t> </a:t>
            </a:r>
          </a:p>
          <a:p>
            <a:pPr marL="171450" indent="-171450">
              <a:buFontTx/>
              <a:buChar char="-"/>
            </a:pPr>
            <a:r>
              <a:rPr lang="de-DE" baseline="0" dirty="0" err="1" smtClean="0"/>
              <a:t>Success</a:t>
            </a:r>
            <a:r>
              <a:rPr lang="de-DE" baseline="0" dirty="0" smtClean="0"/>
              <a:t> </a:t>
            </a:r>
            <a:r>
              <a:rPr lang="de-DE" baseline="0" dirty="0" err="1" smtClean="0"/>
              <a:t>is</a:t>
            </a:r>
            <a:r>
              <a:rPr lang="de-DE" baseline="0" dirty="0" smtClean="0"/>
              <a:t> </a:t>
            </a:r>
            <a:r>
              <a:rPr lang="de-DE" baseline="0" dirty="0" err="1" smtClean="0"/>
              <a:t>important</a:t>
            </a:r>
            <a:r>
              <a:rPr lang="de-DE" baseline="0" dirty="0" smtClean="0"/>
              <a:t> – </a:t>
            </a:r>
            <a:r>
              <a:rPr lang="de-DE" baseline="0" dirty="0" err="1" smtClean="0"/>
              <a:t>it</a:t>
            </a:r>
            <a:r>
              <a:rPr lang="de-DE" baseline="0" dirty="0" smtClean="0"/>
              <a:t> </a:t>
            </a:r>
            <a:r>
              <a:rPr lang="de-DE" baseline="0" dirty="0" err="1" smtClean="0"/>
              <a:t>the</a:t>
            </a:r>
            <a:r>
              <a:rPr lang="de-DE" baseline="0" dirty="0" smtClean="0"/>
              <a:t> Public Relations </a:t>
            </a:r>
            <a:r>
              <a:rPr lang="de-DE" baseline="0" dirty="0" err="1" smtClean="0"/>
              <a:t>are</a:t>
            </a:r>
            <a:r>
              <a:rPr lang="de-DE" baseline="0" dirty="0" smtClean="0"/>
              <a:t> also </a:t>
            </a:r>
            <a:r>
              <a:rPr lang="de-DE" baseline="0" dirty="0" err="1" smtClean="0"/>
              <a:t>being</a:t>
            </a:r>
            <a:r>
              <a:rPr lang="de-DE" baseline="0" dirty="0" smtClean="0"/>
              <a:t> </a:t>
            </a:r>
            <a:r>
              <a:rPr lang="de-DE" baseline="0" dirty="0" err="1" smtClean="0"/>
              <a:t>intesified</a:t>
            </a:r>
            <a:r>
              <a:rPr lang="de-DE" baseline="0" dirty="0" smtClean="0"/>
              <a:t>; </a:t>
            </a:r>
            <a:r>
              <a:rPr lang="de-DE" baseline="0" dirty="0" err="1" smtClean="0"/>
              <a:t>and</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getting</a:t>
            </a:r>
            <a:r>
              <a:rPr lang="de-DE" baseline="0" dirty="0" smtClean="0"/>
              <a:t> </a:t>
            </a:r>
            <a:r>
              <a:rPr lang="de-DE" baseline="0" dirty="0" err="1" smtClean="0"/>
              <a:t>harder</a:t>
            </a:r>
            <a:r>
              <a:rPr lang="de-DE" baseline="0" dirty="0" smtClean="0"/>
              <a:t> </a:t>
            </a:r>
            <a:r>
              <a:rPr lang="de-DE" baseline="0" dirty="0" err="1" smtClean="0"/>
              <a:t>to</a:t>
            </a:r>
            <a:r>
              <a:rPr lang="de-DE" baseline="0" dirty="0" smtClean="0"/>
              <a:t> </a:t>
            </a:r>
            <a:r>
              <a:rPr lang="de-DE" baseline="0" dirty="0" err="1" smtClean="0"/>
              <a:t>track</a:t>
            </a:r>
            <a:r>
              <a:rPr lang="de-DE" baseline="0" dirty="0" smtClean="0"/>
              <a:t> </a:t>
            </a:r>
            <a:r>
              <a:rPr lang="de-DE" baseline="0" dirty="0" err="1" smtClean="0"/>
              <a:t>actual</a:t>
            </a:r>
            <a:r>
              <a:rPr lang="de-DE" baseline="0" dirty="0" smtClean="0"/>
              <a:t> </a:t>
            </a:r>
            <a:r>
              <a:rPr lang="de-DE" baseline="0" dirty="0" err="1" smtClean="0"/>
              <a:t>progress</a:t>
            </a:r>
            <a:r>
              <a:rPr lang="de-DE" baseline="0" dirty="0" smtClean="0"/>
              <a:t>. </a:t>
            </a:r>
          </a:p>
          <a:p>
            <a:pPr marL="171450" indent="-171450">
              <a:buFontTx/>
              <a:buChar char="-"/>
            </a:pPr>
            <a:r>
              <a:rPr lang="de-DE" baseline="0" dirty="0" smtClean="0"/>
              <a:t>2030 </a:t>
            </a:r>
            <a:r>
              <a:rPr lang="de-DE" baseline="0" dirty="0" err="1" smtClean="0"/>
              <a:t>target</a:t>
            </a:r>
            <a:r>
              <a:rPr lang="de-DE" baseline="0" dirty="0" smtClean="0"/>
              <a:t> (</a:t>
            </a:r>
            <a:r>
              <a:rPr lang="de-DE" baseline="0" dirty="0" err="1" smtClean="0"/>
              <a:t>election</a:t>
            </a:r>
            <a:r>
              <a:rPr lang="de-DE" baseline="0" dirty="0" smtClean="0"/>
              <a:t> </a:t>
            </a:r>
            <a:r>
              <a:rPr lang="de-DE" baseline="0" dirty="0" err="1" smtClean="0"/>
              <a:t>VdL</a:t>
            </a:r>
            <a:r>
              <a:rPr lang="de-DE" baseline="0" dirty="0" smtClean="0"/>
              <a:t>)</a:t>
            </a:r>
            <a:endParaRPr lang="en-GB" dirty="0"/>
          </a:p>
        </p:txBody>
      </p:sp>
      <p:sp>
        <p:nvSpPr>
          <p:cNvPr id="4" name="Foliennummernplatzhalter 3"/>
          <p:cNvSpPr>
            <a:spLocks noGrp="1"/>
          </p:cNvSpPr>
          <p:nvPr>
            <p:ph type="sldNum" sz="quarter" idx="10"/>
          </p:nvPr>
        </p:nvSpPr>
        <p:spPr/>
        <p:txBody>
          <a:bodyPr/>
          <a:lstStyle/>
          <a:p>
            <a:fld id="{0053D800-90B3-984F-9A52-23098A3E9535}" type="slidenum">
              <a:rPr lang="de-DE" smtClean="0"/>
              <a:pPr/>
              <a:t>13</a:t>
            </a:fld>
            <a:endParaRPr lang="de-DE" dirty="0"/>
          </a:p>
        </p:txBody>
      </p:sp>
    </p:spTree>
    <p:extLst>
      <p:ext uri="{BB962C8B-B14F-4D97-AF65-F5344CB8AC3E}">
        <p14:creationId xmlns:p14="http://schemas.microsoft.com/office/powerpoint/2010/main" val="220613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Titel slide one picture ">
    <p:spTree>
      <p:nvGrpSpPr>
        <p:cNvPr id="1" name=""/>
        <p:cNvGrpSpPr/>
        <p:nvPr/>
      </p:nvGrpSpPr>
      <p:grpSpPr>
        <a:xfrm>
          <a:off x="0" y="0"/>
          <a:ext cx="0" cy="0"/>
          <a:chOff x="0" y="0"/>
          <a:chExt cx="0" cy="0"/>
        </a:xfrm>
      </p:grpSpPr>
      <p:sp>
        <p:nvSpPr>
          <p:cNvPr id="6" name="Rechteck 5"/>
          <p:cNvSpPr/>
          <p:nvPr userDrawn="1"/>
        </p:nvSpPr>
        <p:spPr>
          <a:xfrm>
            <a:off x="0" y="1326806"/>
            <a:ext cx="9144000" cy="55311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Inhaltsplatzhalter 20"/>
          <p:cNvSpPr>
            <a:spLocks noGrp="1"/>
          </p:cNvSpPr>
          <p:nvPr>
            <p:ph sz="quarter" idx="14"/>
          </p:nvPr>
        </p:nvSpPr>
        <p:spPr>
          <a:xfrm>
            <a:off x="0" y="1484313"/>
            <a:ext cx="9321722" cy="4639145"/>
          </a:xfrm>
          <a:prstGeom prst="rect">
            <a:avLst/>
          </a:prstGeom>
          <a:effectLst>
            <a:outerShdw blurRad="50800" dist="38100" dir="2700000" algn="tl" rotWithShape="0">
              <a:prstClr val="black">
                <a:alpha val="40000"/>
              </a:prstClr>
            </a:outerShdw>
          </a:effectLst>
        </p:spPr>
        <p:txBody>
          <a:bodyPr vert="horz" tIns="46800"/>
          <a:lstStyle>
            <a:lvl1pPr marL="0" indent="0">
              <a:lnSpc>
                <a:spcPts val="4400"/>
              </a:lnSpc>
              <a:spcBef>
                <a:spcPts val="0"/>
              </a:spcBef>
              <a:buNone/>
              <a:defRPr sz="4000" b="1" i="0">
                <a:solidFill>
                  <a:schemeClr val="bg1"/>
                </a:solidFill>
                <a:latin typeface="+mj-lt"/>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endParaRPr lang="de-DE" dirty="0"/>
          </a:p>
        </p:txBody>
      </p:sp>
      <p:sp>
        <p:nvSpPr>
          <p:cNvPr id="23" name="Textplatzhalter 22"/>
          <p:cNvSpPr>
            <a:spLocks noGrp="1"/>
          </p:cNvSpPr>
          <p:nvPr>
            <p:ph type="body" sz="quarter" idx="13" hasCustomPrompt="1"/>
          </p:nvPr>
        </p:nvSpPr>
        <p:spPr>
          <a:xfrm>
            <a:off x="341314" y="3944230"/>
            <a:ext cx="6099602" cy="481013"/>
          </a:xfrm>
          <a:prstGeom prst="rect">
            <a:avLst/>
          </a:prstGeom>
          <a:effectLst>
            <a:outerShdw blurRad="50800" dist="38100" dir="2700000" algn="tl" rotWithShape="0">
              <a:prstClr val="black">
                <a:alpha val="40000"/>
              </a:prstClr>
            </a:outerShdw>
          </a:effectLst>
        </p:spPr>
        <p:txBody>
          <a:bodyPr vert="horz"/>
          <a:lstStyle>
            <a:lvl1pPr marL="0" indent="0">
              <a:buNone/>
              <a:defRPr sz="2000" b="0" i="0">
                <a:solidFill>
                  <a:schemeClr val="bg1"/>
                </a:solidFill>
                <a:latin typeface="+mj-lt"/>
                <a:cs typeface="TheSans UHH Bold Caps"/>
              </a:defRPr>
            </a:lvl1pPr>
          </a:lstStyle>
          <a:p>
            <a:pPr lvl="0"/>
            <a:r>
              <a:rPr lang="de-DE" dirty="0" smtClean="0"/>
              <a:t>NAME OF SPEAKER </a:t>
            </a:r>
            <a:endParaRPr lang="de-DE" dirty="0"/>
          </a:p>
        </p:txBody>
      </p:sp>
      <p:sp>
        <p:nvSpPr>
          <p:cNvPr id="21" name="Inhaltsplatzhalter 20"/>
          <p:cNvSpPr>
            <a:spLocks noGrp="1"/>
          </p:cNvSpPr>
          <p:nvPr>
            <p:ph sz="quarter" idx="12" hasCustomPrompt="1"/>
          </p:nvPr>
        </p:nvSpPr>
        <p:spPr>
          <a:xfrm>
            <a:off x="342001" y="4425480"/>
            <a:ext cx="6098914" cy="1181873"/>
          </a:xfrm>
          <a:prstGeom prst="rect">
            <a:avLst/>
          </a:prstGeom>
          <a:effectLst>
            <a:outerShdw blurRad="50800" dist="38100" dir="2700000" algn="tl" rotWithShape="0">
              <a:prstClr val="black">
                <a:alpha val="40000"/>
              </a:prstClr>
            </a:outerShdw>
          </a:effectLst>
        </p:spPr>
        <p:txBody>
          <a:bodyPr vert="horz" tIns="46800"/>
          <a:lstStyle>
            <a:lvl1pPr marL="0" indent="0">
              <a:lnSpc>
                <a:spcPts val="4400"/>
              </a:lnSpc>
              <a:spcBef>
                <a:spcPts val="0"/>
              </a:spcBef>
              <a:buNone/>
              <a:defRPr sz="3800" b="1" i="0" baseline="0">
                <a:solidFill>
                  <a:schemeClr val="bg1"/>
                </a:solidFill>
                <a:latin typeface="+mj-lt"/>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smtClean="0"/>
              <a:t>TITELSLIDE WITH ONE PICTURE, ADD WHITE LINE</a:t>
            </a:r>
            <a:endParaRPr lang="de-DE" dirty="0"/>
          </a:p>
        </p:txBody>
      </p:sp>
    </p:spTree>
    <p:extLst>
      <p:ext uri="{BB962C8B-B14F-4D97-AF65-F5344CB8AC3E}">
        <p14:creationId xmlns:p14="http://schemas.microsoft.com/office/powerpoint/2010/main" val="22617695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2880" userDrawn="1">
          <p15:clr>
            <a:srgbClr val="FBAE40"/>
          </p15:clr>
        </p15:guide>
        <p15:guide id="3" pos="272" userDrawn="1">
          <p15:clr>
            <a:srgbClr val="FBAE40"/>
          </p15:clr>
        </p15:guide>
        <p15:guide id="4" orient="horz" pos="504" userDrawn="1">
          <p15:clr>
            <a:srgbClr val="FBAE40"/>
          </p15:clr>
        </p15:guide>
        <p15:guide id="5" pos="4536" userDrawn="1">
          <p15:clr>
            <a:srgbClr val="FBAE40"/>
          </p15:clr>
        </p15:guide>
        <p15:guide id="7" orient="horz" pos="9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German Research Foundation">
    <p:spTree>
      <p:nvGrpSpPr>
        <p:cNvPr id="1" name=""/>
        <p:cNvGrpSpPr/>
        <p:nvPr/>
      </p:nvGrpSpPr>
      <p:grpSpPr>
        <a:xfrm>
          <a:off x="0" y="0"/>
          <a:ext cx="0" cy="0"/>
          <a:chOff x="0" y="0"/>
          <a:chExt cx="0" cy="0"/>
        </a:xfrm>
      </p:grpSpPr>
      <p:sp>
        <p:nvSpPr>
          <p:cNvPr id="2" name="Rechteck 1"/>
          <p:cNvSpPr/>
          <p:nvPr userDrawn="1"/>
        </p:nvSpPr>
        <p:spPr>
          <a:xfrm>
            <a:off x="0" y="1483199"/>
            <a:ext cx="9144000" cy="4926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TheSans UHH Bold Caps"/>
            </a:endParaRP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grpSp>
        <p:nvGrpSpPr>
          <p:cNvPr id="5" name="Gruppieren 4"/>
          <p:cNvGrpSpPr/>
          <p:nvPr userDrawn="1"/>
        </p:nvGrpSpPr>
        <p:grpSpPr>
          <a:xfrm>
            <a:off x="462755" y="1891680"/>
            <a:ext cx="8218489" cy="3280939"/>
            <a:chOff x="457198" y="2259004"/>
            <a:chExt cx="8218489" cy="3280939"/>
          </a:xfrm>
        </p:grpSpPr>
        <p:sp>
          <p:nvSpPr>
            <p:cNvPr id="6" name="Inhaltsplatzhalter 1"/>
            <p:cNvSpPr txBox="1">
              <a:spLocks/>
            </p:cNvSpPr>
            <p:nvPr/>
          </p:nvSpPr>
          <p:spPr>
            <a:xfrm>
              <a:off x="457198" y="2259004"/>
              <a:ext cx="8218489" cy="328093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800" dirty="0" smtClean="0">
                  <a:latin typeface="TheSans UHH" panose="020B0502050302020203" pitchFamily="34" charset="0"/>
                </a:rPr>
                <a:t> </a:t>
              </a:r>
            </a:p>
            <a:p>
              <a:pPr marL="0" indent="0" algn="ctr">
                <a:buNone/>
              </a:pPr>
              <a:r>
                <a:rPr lang="en-US" sz="2200" dirty="0" smtClean="0"/>
                <a:t>Thank you for your attention</a:t>
              </a:r>
            </a:p>
            <a:p>
              <a:pPr marL="0" indent="0" algn="ctr">
                <a:buNone/>
              </a:pPr>
              <a:endParaRPr lang="de-DE" sz="2200" dirty="0" smtClean="0"/>
            </a:p>
            <a:p>
              <a:pPr marL="0" indent="0" algn="ctr">
                <a:buNone/>
              </a:pPr>
              <a:endParaRPr lang="de-DE" sz="1400" dirty="0" smtClean="0">
                <a:latin typeface="TheSans UHH" panose="020B0502050302020203" pitchFamily="34" charset="0"/>
              </a:endParaRPr>
            </a:p>
            <a:p>
              <a:pPr marL="0" indent="0" algn="ctr">
                <a:spcBef>
                  <a:spcPts val="0"/>
                </a:spcBef>
                <a:buNone/>
              </a:pPr>
              <a:r>
                <a:rPr lang="en-US" sz="2000" noProof="0" dirty="0" smtClean="0">
                  <a:latin typeface="+mj-lt"/>
                </a:rPr>
                <a:t>Funded by:</a:t>
              </a:r>
            </a:p>
          </p:txBody>
        </p:sp>
        <p:pic>
          <p:nvPicPr>
            <p:cNvPr id="7" name="Grafik 6"/>
            <p:cNvPicPr>
              <a:picLocks noChangeAspect="1"/>
            </p:cNvPicPr>
            <p:nvPr/>
          </p:nvPicPr>
          <p:blipFill>
            <a:blip r:embed="rId2"/>
            <a:stretch>
              <a:fillRect/>
            </a:stretch>
          </p:blipFill>
          <p:spPr>
            <a:xfrm>
              <a:off x="4009641" y="4145606"/>
              <a:ext cx="3218967" cy="664522"/>
            </a:xfrm>
            <a:prstGeom prst="rect">
              <a:avLst/>
            </a:prstGeom>
          </p:spPr>
        </p:pic>
      </p:grpSp>
    </p:spTree>
    <p:extLst>
      <p:ext uri="{BB962C8B-B14F-4D97-AF65-F5344CB8AC3E}">
        <p14:creationId xmlns:p14="http://schemas.microsoft.com/office/powerpoint/2010/main" val="31611455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Titel slide 2 pictures">
    <p:spTree>
      <p:nvGrpSpPr>
        <p:cNvPr id="1" name=""/>
        <p:cNvGrpSpPr/>
        <p:nvPr/>
      </p:nvGrpSpPr>
      <p:grpSpPr>
        <a:xfrm>
          <a:off x="0" y="0"/>
          <a:ext cx="0" cy="0"/>
          <a:chOff x="0" y="0"/>
          <a:chExt cx="0" cy="0"/>
        </a:xfrm>
      </p:grpSpPr>
      <p:sp>
        <p:nvSpPr>
          <p:cNvPr id="26" name="Rechteck 25"/>
          <p:cNvSpPr/>
          <p:nvPr userDrawn="1"/>
        </p:nvSpPr>
        <p:spPr>
          <a:xfrm>
            <a:off x="0" y="1316924"/>
            <a:ext cx="9165896" cy="5541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Inhaltsplatzhalter 3"/>
          <p:cNvSpPr>
            <a:spLocks noGrp="1"/>
          </p:cNvSpPr>
          <p:nvPr>
            <p:ph sz="half" idx="2"/>
          </p:nvPr>
        </p:nvSpPr>
        <p:spPr>
          <a:xfrm>
            <a:off x="-156139" y="1484312"/>
            <a:ext cx="4630616" cy="4645025"/>
          </a:xfrm>
          <a:prstGeom prst="rect">
            <a:avLst/>
          </a:prstGeom>
        </p:spPr>
        <p:txBody>
          <a:bodyPr lIns="0" tIns="0" rIns="0" bIns="0"/>
          <a:lstStyle>
            <a:lvl1pPr marL="0" indent="0">
              <a:lnSpc>
                <a:spcPts val="3050"/>
              </a:lnSpc>
              <a:spcBef>
                <a:spcPts val="0"/>
              </a:spcBef>
              <a:spcAft>
                <a:spcPts val="1100"/>
              </a:spcAft>
              <a:buClr>
                <a:schemeClr val="tx1"/>
              </a:buClr>
              <a:buFont typeface="Wingdings" charset="2"/>
              <a:buNone/>
              <a:defRPr sz="2400">
                <a:latin typeface="TheSans UHH Regular"/>
                <a:cs typeface="TheSans UHH Regular"/>
              </a:defRPr>
            </a:lvl1pPr>
            <a:lvl2pPr marL="504000" indent="-252000">
              <a:spcBef>
                <a:spcPts val="0"/>
              </a:spcBef>
              <a:spcAft>
                <a:spcPts val="1100"/>
              </a:spcAft>
              <a:buClr>
                <a:srgbClr val="3B515B"/>
              </a:buClr>
              <a:buSzPct val="100000"/>
              <a:buFont typeface="Wingdings" charset="2"/>
              <a:buChar char="§"/>
              <a:defRPr sz="2000">
                <a:latin typeface="TheSans UHH Regular"/>
                <a:cs typeface="TheSans UHH Regular"/>
              </a:defRPr>
            </a:lvl2pPr>
            <a:lvl3pPr marL="756000" indent="-252000">
              <a:spcBef>
                <a:spcPts val="0"/>
              </a:spcBef>
              <a:spcAft>
                <a:spcPts val="1100"/>
              </a:spcAft>
              <a:buClr>
                <a:srgbClr val="75858C"/>
              </a:buClr>
              <a:buFont typeface="Lucida Grande"/>
              <a:buChar char="▪"/>
              <a:defRPr sz="2000">
                <a:latin typeface="TheSans UHH Regular"/>
                <a:cs typeface="TheSans UHH Regular"/>
              </a:defRPr>
            </a:lvl3pPr>
            <a:lvl4pPr marL="756000" indent="-252000">
              <a:spcBef>
                <a:spcPts val="0"/>
              </a:spcBef>
              <a:spcAft>
                <a:spcPts val="1100"/>
              </a:spcAft>
              <a:buClr>
                <a:srgbClr val="3B515B"/>
              </a:buClr>
              <a:buFont typeface="Wingdings" charset="2"/>
              <a:buChar char="§"/>
              <a:defRPr sz="2000">
                <a:latin typeface="TheSans UHH Regular"/>
                <a:cs typeface="TheSans UHH Regular"/>
              </a:defRPr>
            </a:lvl4pPr>
            <a:lvl5pPr marL="756000" indent="-252000">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endParaRPr lang="de-DE" dirty="0"/>
          </a:p>
        </p:txBody>
      </p:sp>
      <p:sp>
        <p:nvSpPr>
          <p:cNvPr id="6" name="Inhaltsplatzhalter 3"/>
          <p:cNvSpPr>
            <a:spLocks noGrp="1"/>
          </p:cNvSpPr>
          <p:nvPr>
            <p:ph sz="half" idx="14"/>
          </p:nvPr>
        </p:nvSpPr>
        <p:spPr>
          <a:xfrm>
            <a:off x="4691419" y="1484313"/>
            <a:ext cx="4630616" cy="4645025"/>
          </a:xfrm>
          <a:prstGeom prst="rect">
            <a:avLst/>
          </a:prstGeom>
        </p:spPr>
        <p:txBody>
          <a:bodyPr lIns="0" tIns="0" rIns="0" bIns="0"/>
          <a:lstStyle>
            <a:lvl1pPr marL="0" indent="0">
              <a:lnSpc>
                <a:spcPts val="3050"/>
              </a:lnSpc>
              <a:spcBef>
                <a:spcPts val="0"/>
              </a:spcBef>
              <a:spcAft>
                <a:spcPts val="1100"/>
              </a:spcAft>
              <a:buClr>
                <a:schemeClr val="tx1"/>
              </a:buClr>
              <a:buFont typeface="Wingdings" charset="2"/>
              <a:buNone/>
              <a:defRPr sz="2400">
                <a:latin typeface="TheSans UHH Regular"/>
                <a:cs typeface="TheSans UHH Regular"/>
              </a:defRPr>
            </a:lvl1pPr>
            <a:lvl2pPr marL="504000" indent="-252000">
              <a:spcBef>
                <a:spcPts val="0"/>
              </a:spcBef>
              <a:spcAft>
                <a:spcPts val="1100"/>
              </a:spcAft>
              <a:buClr>
                <a:srgbClr val="3B515B"/>
              </a:buClr>
              <a:buSzPct val="100000"/>
              <a:buFont typeface="Wingdings" charset="2"/>
              <a:buChar char="§"/>
              <a:defRPr sz="2000">
                <a:latin typeface="TheSans UHH Regular"/>
                <a:cs typeface="TheSans UHH Regular"/>
              </a:defRPr>
            </a:lvl2pPr>
            <a:lvl3pPr marL="756000" indent="-252000">
              <a:spcBef>
                <a:spcPts val="0"/>
              </a:spcBef>
              <a:spcAft>
                <a:spcPts val="1100"/>
              </a:spcAft>
              <a:buClr>
                <a:srgbClr val="75858C"/>
              </a:buClr>
              <a:buFont typeface="Lucida Grande"/>
              <a:buChar char="▪"/>
              <a:defRPr sz="2000">
                <a:latin typeface="TheSans UHH Regular"/>
                <a:cs typeface="TheSans UHH Regular"/>
              </a:defRPr>
            </a:lvl3pPr>
            <a:lvl4pPr marL="756000" indent="-252000">
              <a:spcBef>
                <a:spcPts val="0"/>
              </a:spcBef>
              <a:spcAft>
                <a:spcPts val="1100"/>
              </a:spcAft>
              <a:buClr>
                <a:srgbClr val="3B515B"/>
              </a:buClr>
              <a:buFont typeface="Wingdings" charset="2"/>
              <a:buChar char="§"/>
              <a:defRPr sz="2000">
                <a:latin typeface="TheSans UHH Regular"/>
                <a:cs typeface="TheSans UHH Regular"/>
              </a:defRPr>
            </a:lvl4pPr>
            <a:lvl5pPr marL="756000" indent="-252000">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endParaRPr lang="de-DE" dirty="0"/>
          </a:p>
        </p:txBody>
      </p:sp>
      <p:sp>
        <p:nvSpPr>
          <p:cNvPr id="12" name="Textplatzhalter 22"/>
          <p:cNvSpPr>
            <a:spLocks noGrp="1"/>
          </p:cNvSpPr>
          <p:nvPr>
            <p:ph type="body" sz="quarter" idx="13" hasCustomPrompt="1"/>
          </p:nvPr>
        </p:nvSpPr>
        <p:spPr>
          <a:xfrm>
            <a:off x="341314" y="3944230"/>
            <a:ext cx="3808994" cy="481013"/>
          </a:xfrm>
          <a:prstGeom prst="rect">
            <a:avLst/>
          </a:prstGeom>
          <a:effectLst>
            <a:outerShdw blurRad="50800" dist="38100" dir="2700000" algn="tl" rotWithShape="0">
              <a:prstClr val="black">
                <a:alpha val="40000"/>
              </a:prstClr>
            </a:outerShdw>
          </a:effectLst>
        </p:spPr>
        <p:txBody>
          <a:bodyPr vert="horz"/>
          <a:lstStyle>
            <a:lvl1pPr marL="0" indent="0">
              <a:buNone/>
              <a:defRPr sz="2000" b="1" i="0">
                <a:solidFill>
                  <a:schemeClr val="bg1"/>
                </a:solidFill>
                <a:latin typeface="+mj-lt"/>
                <a:cs typeface="TheSans UHH Bold Caps"/>
              </a:defRPr>
            </a:lvl1pPr>
          </a:lstStyle>
          <a:p>
            <a:pPr lvl="0"/>
            <a:r>
              <a:rPr lang="de-DE" dirty="0" smtClean="0"/>
              <a:t>NAME OF SPEAKER </a:t>
            </a:r>
            <a:endParaRPr lang="de-DE" dirty="0"/>
          </a:p>
        </p:txBody>
      </p:sp>
      <p:sp>
        <p:nvSpPr>
          <p:cNvPr id="11" name="Inhaltsplatzhalter 20"/>
          <p:cNvSpPr>
            <a:spLocks noGrp="1"/>
          </p:cNvSpPr>
          <p:nvPr>
            <p:ph sz="quarter" idx="12" hasCustomPrompt="1"/>
          </p:nvPr>
        </p:nvSpPr>
        <p:spPr>
          <a:xfrm>
            <a:off x="342000" y="4425480"/>
            <a:ext cx="3808307" cy="1181873"/>
          </a:xfrm>
          <a:prstGeom prst="rect">
            <a:avLst/>
          </a:prstGeom>
          <a:effectLst>
            <a:outerShdw blurRad="50800" dist="38100" dir="2700000" algn="tl" rotWithShape="0">
              <a:prstClr val="black">
                <a:alpha val="40000"/>
              </a:prstClr>
            </a:outerShdw>
          </a:effectLst>
        </p:spPr>
        <p:txBody>
          <a:bodyPr vert="horz" tIns="46800"/>
          <a:lstStyle>
            <a:lvl1pPr marL="0" indent="0">
              <a:lnSpc>
                <a:spcPts val="4400"/>
              </a:lnSpc>
              <a:spcBef>
                <a:spcPts val="0"/>
              </a:spcBef>
              <a:buNone/>
              <a:defRPr sz="3800" b="1" i="0">
                <a:solidFill>
                  <a:schemeClr val="bg1"/>
                </a:solidFill>
                <a:latin typeface="+mj-lt"/>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smtClean="0"/>
              <a:t>ADD TITEL </a:t>
            </a:r>
            <a:endParaRPr lang="de-DE" dirty="0"/>
          </a:p>
        </p:txBody>
      </p:sp>
    </p:spTree>
    <p:extLst>
      <p:ext uri="{BB962C8B-B14F-4D97-AF65-F5344CB8AC3E}">
        <p14:creationId xmlns:p14="http://schemas.microsoft.com/office/powerpoint/2010/main" val="70092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e_Titel slide Cyan">
    <p:spTree>
      <p:nvGrpSpPr>
        <p:cNvPr id="1" name=""/>
        <p:cNvGrpSpPr/>
        <p:nvPr/>
      </p:nvGrpSpPr>
      <p:grpSpPr>
        <a:xfrm>
          <a:off x="0" y="0"/>
          <a:ext cx="0" cy="0"/>
          <a:chOff x="0" y="0"/>
          <a:chExt cx="0" cy="0"/>
        </a:xfrm>
      </p:grpSpPr>
      <p:sp>
        <p:nvSpPr>
          <p:cNvPr id="5" name="Rechteck 4"/>
          <p:cNvSpPr/>
          <p:nvPr userDrawn="1"/>
        </p:nvSpPr>
        <p:spPr>
          <a:xfrm>
            <a:off x="0" y="1463675"/>
            <a:ext cx="9144000" cy="4665663"/>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Inhaltsplatzhalter 20"/>
          <p:cNvSpPr>
            <a:spLocks noGrp="1"/>
          </p:cNvSpPr>
          <p:nvPr>
            <p:ph sz="quarter" idx="12" hasCustomPrompt="1"/>
          </p:nvPr>
        </p:nvSpPr>
        <p:spPr>
          <a:xfrm>
            <a:off x="342000" y="4425480"/>
            <a:ext cx="6949754" cy="1181873"/>
          </a:xfrm>
          <a:prstGeom prst="rect">
            <a:avLst/>
          </a:prstGeom>
        </p:spPr>
        <p:txBody>
          <a:bodyPr vert="horz" tIns="46800"/>
          <a:lstStyle>
            <a:lvl1pPr marL="0" indent="0">
              <a:lnSpc>
                <a:spcPts val="4400"/>
              </a:lnSpc>
              <a:spcBef>
                <a:spcPts val="0"/>
              </a:spcBef>
              <a:buNone/>
              <a:defRPr sz="3800" b="1" i="0" baseline="0">
                <a:solidFill>
                  <a:schemeClr val="bg1"/>
                </a:solidFill>
                <a:latin typeface="+mj-lt"/>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smtClean="0"/>
              <a:t>POSSIBLE TITLE SLIDE, CALIBRI 38 BOLD CAPITAL LETTERS</a:t>
            </a:r>
            <a:endParaRPr lang="de-DE" dirty="0"/>
          </a:p>
        </p:txBody>
      </p:sp>
      <p:sp>
        <p:nvSpPr>
          <p:cNvPr id="12" name="Textplatzhalter 22"/>
          <p:cNvSpPr>
            <a:spLocks noGrp="1"/>
          </p:cNvSpPr>
          <p:nvPr>
            <p:ph type="body" sz="quarter" idx="13" hasCustomPrompt="1"/>
          </p:nvPr>
        </p:nvSpPr>
        <p:spPr>
          <a:xfrm>
            <a:off x="341314" y="3944230"/>
            <a:ext cx="6950440" cy="481013"/>
          </a:xfrm>
          <a:prstGeom prst="rect">
            <a:avLst/>
          </a:prstGeom>
        </p:spPr>
        <p:txBody>
          <a:bodyPr vert="horz"/>
          <a:lstStyle>
            <a:lvl1pPr marL="0" indent="0">
              <a:buNone/>
              <a:defRPr sz="2000" b="1" i="0">
                <a:solidFill>
                  <a:schemeClr val="bg1"/>
                </a:solidFill>
                <a:latin typeface="+mj-lt"/>
                <a:cs typeface="TheSans UHH Bold Caps"/>
              </a:defRPr>
            </a:lvl1pPr>
          </a:lstStyle>
          <a:p>
            <a:pPr lvl="0"/>
            <a:r>
              <a:rPr lang="de-DE" dirty="0" smtClean="0"/>
              <a:t>NAME OF SPEAKER</a:t>
            </a:r>
            <a:endParaRPr lang="de-DE" dirty="0"/>
          </a:p>
        </p:txBody>
      </p:sp>
    </p:spTree>
    <p:extLst>
      <p:ext uri="{BB962C8B-B14F-4D97-AF65-F5344CB8AC3E}">
        <p14:creationId xmlns:p14="http://schemas.microsoft.com/office/powerpoint/2010/main" val="7277517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s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457200" y="2840400"/>
            <a:ext cx="8229600" cy="3233015"/>
          </a:xfrm>
          <a:prstGeom prst="rect">
            <a:avLst/>
          </a:prstGeom>
        </p:spPr>
        <p:txBody>
          <a:bodyPr lIns="0" tIns="0" rIns="0" bIns="0"/>
          <a:lstStyle>
            <a:lvl1pPr marL="252000" indent="-252000">
              <a:lnSpc>
                <a:spcPts val="3050"/>
              </a:lnSpc>
              <a:spcBef>
                <a:spcPts val="0"/>
              </a:spcBef>
              <a:spcAft>
                <a:spcPts val="1100"/>
              </a:spcAft>
              <a:buClr>
                <a:schemeClr val="tx1"/>
              </a:buClr>
              <a:buFont typeface="Wingdings" charset="2"/>
              <a:buChar char="§"/>
              <a:defRPr lang="de-DE" sz="2200" kern="1200" dirty="0" smtClean="0">
                <a:solidFill>
                  <a:schemeClr val="tx1"/>
                </a:solidFill>
                <a:latin typeface="+mj-lt"/>
                <a:ea typeface="+mn-ea"/>
                <a:cs typeface="TheSans UHH Regular"/>
              </a:defRPr>
            </a:lvl1pPr>
            <a:lvl2pPr marL="504000" indent="-252000">
              <a:spcBef>
                <a:spcPts val="0"/>
              </a:spcBef>
              <a:spcAft>
                <a:spcPts val="1100"/>
              </a:spcAft>
              <a:buClr>
                <a:srgbClr val="3B515B"/>
              </a:buClr>
              <a:buSzPct val="100000"/>
              <a:buFont typeface="Wingdings" charset="2"/>
              <a:buChar char="§"/>
              <a:defRPr sz="2000">
                <a:latin typeface="+mj-lt"/>
                <a:cs typeface="TheSans UHH Regular"/>
              </a:defRPr>
            </a:lvl2pPr>
            <a:lvl3pPr marL="756000" indent="-252000">
              <a:spcBef>
                <a:spcPts val="0"/>
              </a:spcBef>
              <a:spcAft>
                <a:spcPts val="1100"/>
              </a:spcAft>
              <a:buClr>
                <a:srgbClr val="75858C"/>
              </a:buClr>
              <a:buFont typeface="Lucida Grande"/>
              <a:buChar char="▪"/>
              <a:defRPr lang="de-DE" sz="2000" kern="1200" dirty="0">
                <a:solidFill>
                  <a:schemeClr val="tx1"/>
                </a:solidFill>
                <a:latin typeface="+mj-lt"/>
                <a:ea typeface="+mn-ea"/>
                <a:cs typeface="TheSans UHH Regular"/>
              </a:defRPr>
            </a:lvl3pPr>
            <a:lvl4pPr marL="756000" indent="-252000">
              <a:spcBef>
                <a:spcPts val="0"/>
              </a:spcBef>
              <a:spcAft>
                <a:spcPts val="1100"/>
              </a:spcAft>
              <a:buClr>
                <a:srgbClr val="3B515B"/>
              </a:buClr>
              <a:buFont typeface="Wingdings" charset="2"/>
              <a:buChar char="§"/>
              <a:defRPr sz="2000">
                <a:latin typeface="TheSans UHH Regular"/>
                <a:cs typeface="TheSans UHH Regular"/>
              </a:defRPr>
            </a:lvl4pPr>
            <a:lvl5pPr marL="756000" indent="-252000">
              <a:spcBef>
                <a:spcPts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marL="252000" lvl="0" indent="-252000" algn="l" defTabSz="457200" rtl="0" eaLnBrk="1" latinLnBrk="0" hangingPunct="1">
              <a:lnSpc>
                <a:spcPts val="3050"/>
              </a:lnSpc>
              <a:spcBef>
                <a:spcPts val="0"/>
              </a:spcBef>
              <a:spcAft>
                <a:spcPts val="1100"/>
              </a:spcAft>
              <a:buClr>
                <a:srgbClr val="FF0000"/>
              </a:buClr>
              <a:buFont typeface="Wingdings" charset="2"/>
              <a:buChar char="§"/>
            </a:pPr>
            <a:r>
              <a:rPr lang="de-DE" dirty="0" smtClean="0"/>
              <a:t>Mastertextformat bearbeiten</a:t>
            </a:r>
          </a:p>
          <a:p>
            <a:pPr lvl="1"/>
            <a:r>
              <a:rPr lang="de-DE" dirty="0" smtClean="0"/>
              <a:t>Zweite Ebene</a:t>
            </a:r>
          </a:p>
          <a:p>
            <a:pPr marL="756000" lvl="2" indent="-252000" algn="l" defTabSz="457200" rtl="0" eaLnBrk="1" latinLnBrk="0" hangingPunct="1">
              <a:lnSpc>
                <a:spcPct val="100000"/>
              </a:lnSpc>
              <a:spcBef>
                <a:spcPts val="0"/>
              </a:spcBef>
              <a:spcAft>
                <a:spcPts val="1100"/>
              </a:spcAft>
              <a:buClr>
                <a:srgbClr val="75858C"/>
              </a:buClr>
              <a:buFont typeface="Wingdings" charset="2"/>
              <a:buChar char="§"/>
            </a:pPr>
            <a:r>
              <a:rPr lang="de-DE" dirty="0" smtClean="0"/>
              <a:t>Dritte Ebene</a:t>
            </a:r>
            <a:endParaRPr lang="de-DE" dirty="0"/>
          </a:p>
        </p:txBody>
      </p:sp>
      <p:sp>
        <p:nvSpPr>
          <p:cNvPr id="11" name="Textplatzhalter 2"/>
          <p:cNvSpPr>
            <a:spLocks noGrp="1"/>
          </p:cNvSpPr>
          <p:nvPr>
            <p:ph type="body" idx="1" hasCustomPrompt="1"/>
          </p:nvPr>
        </p:nvSpPr>
        <p:spPr>
          <a:xfrm>
            <a:off x="457200" y="1774800"/>
            <a:ext cx="8229600" cy="778297"/>
          </a:xfrm>
          <a:prstGeom prst="rect">
            <a:avLst/>
          </a:prstGeom>
        </p:spPr>
        <p:txBody>
          <a:bodyPr lIns="0" tIns="0" anchor="t" anchorCtr="0"/>
          <a:lstStyle>
            <a:lvl1pPr marL="0" indent="0">
              <a:lnSpc>
                <a:spcPts val="3200"/>
              </a:lnSpc>
              <a:spcBef>
                <a:spcPts val="0"/>
              </a:spcBef>
              <a:buNone/>
              <a:defRPr sz="2600" b="1" i="0" baseline="0">
                <a:latin typeface="+mj-lt"/>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1" dirty="0" smtClean="0">
                <a:latin typeface="+mj-lt"/>
              </a:rPr>
              <a:t>POSSIBLE SLIDE HEADING CALIBRI 26 BOLD CAPITAL LETTERS + LIST</a:t>
            </a:r>
            <a:endParaRPr lang="en-US" b="1" dirty="0">
              <a:latin typeface="+mj-lt"/>
            </a:endParaRPr>
          </a:p>
        </p:txBody>
      </p:sp>
      <p:sp>
        <p:nvSpPr>
          <p:cNvPr id="14" name="Foliennummernplatzhalter 5"/>
          <p:cNvSpPr>
            <a:spLocks noGrp="1"/>
          </p:cNvSpPr>
          <p:nvPr>
            <p:ph type="sldNum" sz="quarter" idx="4"/>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de-DE" smtClean="0"/>
              <a:pPr/>
              <a:t>‹Nr.›</a:t>
            </a:fld>
            <a:endParaRPr lang="de-DE" dirty="0"/>
          </a:p>
        </p:txBody>
      </p:sp>
    </p:spTree>
    <p:extLst>
      <p:ext uri="{BB962C8B-B14F-4D97-AF65-F5344CB8AC3E}">
        <p14:creationId xmlns:p14="http://schemas.microsoft.com/office/powerpoint/2010/main" val="17172723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wo lists">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4732" y="2840400"/>
            <a:ext cx="3913094" cy="3322593"/>
          </a:xfrm>
          <a:prstGeom prst="rect">
            <a:avLst/>
          </a:prstGeom>
        </p:spPr>
        <p:txBody>
          <a:bodyPr lIns="0" tIns="0" rIns="0" bIns="0"/>
          <a:lstStyle>
            <a:lvl1pPr marL="252000" indent="-252000">
              <a:lnSpc>
                <a:spcPts val="3050"/>
              </a:lnSpc>
              <a:spcBef>
                <a:spcPts val="0"/>
              </a:spcBef>
              <a:spcAft>
                <a:spcPts val="1100"/>
              </a:spcAft>
              <a:buClr>
                <a:srgbClr val="E2001A"/>
              </a:buClr>
              <a:buFont typeface="Wingdings" charset="2"/>
              <a:buChar char="§"/>
              <a:defRPr sz="2200">
                <a:latin typeface="+mj-lt"/>
                <a:cs typeface="TheSans UHH Regular"/>
              </a:defRPr>
            </a:lvl1pPr>
            <a:lvl2pPr marL="504000" indent="-252000">
              <a:lnSpc>
                <a:spcPct val="100000"/>
              </a:lnSpc>
              <a:spcBef>
                <a:spcPts val="0"/>
              </a:spcBef>
              <a:spcAft>
                <a:spcPts val="1100"/>
              </a:spcAft>
              <a:buClr>
                <a:srgbClr val="3B515B"/>
              </a:buClr>
              <a:buFont typeface="Wingdings" charset="2"/>
              <a:buChar char="§"/>
              <a:defRPr sz="2000">
                <a:latin typeface="+mj-lt"/>
                <a:cs typeface="TheSans UHH Regular"/>
              </a:defRPr>
            </a:lvl2pPr>
            <a:lvl3pPr marL="756000" indent="-252000">
              <a:lnSpc>
                <a:spcPct val="100000"/>
              </a:lnSpc>
              <a:spcBef>
                <a:spcPts val="0"/>
              </a:spcBef>
              <a:spcAft>
                <a:spcPts val="1100"/>
              </a:spcAft>
              <a:buClr>
                <a:srgbClr val="75858C"/>
              </a:buClr>
              <a:buFont typeface="Wingdings" charset="2"/>
              <a:buChar char="§"/>
              <a:defRPr sz="2000">
                <a:latin typeface="+mj-lt"/>
                <a:cs typeface="TheSans UHH Regular"/>
              </a:defRPr>
            </a:lvl3pPr>
            <a:lvl4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endParaRPr lang="de-DE" dirty="0"/>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ts val="0"/>
              </a:spcBef>
              <a:buNone/>
              <a:defRPr lang="en-US" b="1" smtClean="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1" dirty="0" smtClean="0">
                <a:latin typeface="+mj-lt"/>
              </a:rPr>
              <a:t>POSSIBLE SLIDE HEADING CALIBRI 26 BOLD CAPITAL LETTERS AND TWO LISTS</a:t>
            </a:r>
          </a:p>
        </p:txBody>
      </p:sp>
      <p:sp>
        <p:nvSpPr>
          <p:cNvPr id="6" name="Inhaltsplatzhalter 3"/>
          <p:cNvSpPr>
            <a:spLocks noGrp="1"/>
          </p:cNvSpPr>
          <p:nvPr>
            <p:ph sz="half" idx="14"/>
          </p:nvPr>
        </p:nvSpPr>
        <p:spPr>
          <a:xfrm>
            <a:off x="4762594" y="2840400"/>
            <a:ext cx="3913094" cy="3322593"/>
          </a:xfrm>
          <a:prstGeom prst="rect">
            <a:avLst/>
          </a:prstGeom>
        </p:spPr>
        <p:txBody>
          <a:bodyPr lIns="0" tIns="0" rIns="0" bIns="0"/>
          <a:lstStyle>
            <a:lvl1pPr marL="252000" indent="-252000">
              <a:lnSpc>
                <a:spcPts val="3050"/>
              </a:lnSpc>
              <a:spcBef>
                <a:spcPts val="0"/>
              </a:spcBef>
              <a:spcAft>
                <a:spcPts val="1100"/>
              </a:spcAft>
              <a:buClr>
                <a:srgbClr val="E2001A"/>
              </a:buClr>
              <a:buFont typeface="Wingdings" charset="2"/>
              <a:buChar char="§"/>
              <a:defRPr sz="2200">
                <a:latin typeface="+mj-lt"/>
                <a:cs typeface="TheSans UHH Regular"/>
              </a:defRPr>
            </a:lvl1pPr>
            <a:lvl2pPr marL="504000" indent="-252000">
              <a:lnSpc>
                <a:spcPct val="100000"/>
              </a:lnSpc>
              <a:spcBef>
                <a:spcPts val="0"/>
              </a:spcBef>
              <a:spcAft>
                <a:spcPts val="1100"/>
              </a:spcAft>
              <a:buClr>
                <a:srgbClr val="3B515B"/>
              </a:buClr>
              <a:buFont typeface="Wingdings" charset="2"/>
              <a:buChar char="§"/>
              <a:defRPr sz="2000">
                <a:latin typeface="+mj-lt"/>
                <a:cs typeface="TheSans UHH Regular"/>
              </a:defRPr>
            </a:lvl2pPr>
            <a:lvl3pPr marL="756000" indent="-252000">
              <a:lnSpc>
                <a:spcPct val="100000"/>
              </a:lnSpc>
              <a:spcBef>
                <a:spcPts val="0"/>
              </a:spcBef>
              <a:spcAft>
                <a:spcPts val="1100"/>
              </a:spcAft>
              <a:buClr>
                <a:srgbClr val="75858C"/>
              </a:buClr>
              <a:buFont typeface="Wingdings" charset="2"/>
              <a:buChar char="§"/>
              <a:defRPr sz="2000">
                <a:latin typeface="+mj-lt"/>
                <a:cs typeface="TheSans UHH Regular"/>
              </a:defRPr>
            </a:lvl3pPr>
            <a:lvl4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endParaRPr lang="de-DE" dirty="0"/>
          </a:p>
        </p:txBody>
      </p:sp>
    </p:spTree>
    <p:extLst>
      <p:ext uri="{BB962C8B-B14F-4D97-AF65-F5344CB8AC3E}">
        <p14:creationId xmlns:p14="http://schemas.microsoft.com/office/powerpoint/2010/main" val="855928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57198" y="2840895"/>
            <a:ext cx="8218489" cy="3280939"/>
          </a:xfrm>
          <a:prstGeom prst="rect">
            <a:avLst/>
          </a:prstGeom>
        </p:spPr>
        <p:txBody>
          <a:bodyPr lIns="0" tIns="0" bIns="0"/>
          <a:lstStyle>
            <a:lvl1pPr marL="0" indent="0">
              <a:lnSpc>
                <a:spcPts val="3050"/>
              </a:lnSpc>
              <a:spcBef>
                <a:spcPts val="0"/>
              </a:spcBef>
              <a:spcAft>
                <a:spcPts val="0"/>
              </a:spcAft>
              <a:buClr>
                <a:srgbClr val="3B515B"/>
              </a:buClr>
              <a:buFont typeface="Wingdings" charset="2"/>
              <a:buNone/>
              <a:defRPr sz="2200" baseline="0">
                <a:latin typeface="TheSans UHH Regular"/>
                <a:cs typeface="TheSans UHH Regular"/>
              </a:defRPr>
            </a:lvl1pPr>
            <a:lvl2pPr marL="0" indent="0">
              <a:lnSpc>
                <a:spcPct val="100000"/>
              </a:lnSpc>
              <a:spcBef>
                <a:spcPts val="0"/>
              </a:spcBef>
              <a:spcAft>
                <a:spcPts val="0"/>
              </a:spcAft>
              <a:buClr>
                <a:srgbClr val="3B515B"/>
              </a:buClr>
              <a:buFont typeface="Wingdings" charset="2"/>
              <a:buNone/>
              <a:defRPr sz="2400">
                <a:latin typeface="TheSans UHH Regular"/>
                <a:cs typeface="TheSans UHH Regular"/>
              </a:defRPr>
            </a:lvl2pPr>
            <a:lvl3pPr marL="0" indent="0">
              <a:lnSpc>
                <a:spcPct val="100000"/>
              </a:lnSpc>
              <a:spcBef>
                <a:spcPts val="0"/>
              </a:spcBef>
              <a:spcAft>
                <a:spcPts val="0"/>
              </a:spcAft>
              <a:buClr>
                <a:srgbClr val="3B515B"/>
              </a:buClr>
              <a:buFont typeface="Wingdings" charset="2"/>
              <a:buNone/>
              <a:defRPr sz="2400">
                <a:latin typeface="TheSans UHH Regular"/>
                <a:cs typeface="TheSans UHH Regular"/>
              </a:defRPr>
            </a:lvl3pPr>
            <a:lvl4pPr marL="0" indent="0">
              <a:lnSpc>
                <a:spcPct val="100000"/>
              </a:lnSpc>
              <a:spcBef>
                <a:spcPts val="0"/>
              </a:spcBef>
              <a:spcAft>
                <a:spcPts val="0"/>
              </a:spcAft>
              <a:buClr>
                <a:srgbClr val="3B515B"/>
              </a:buClr>
              <a:buFont typeface="Wingdings" charset="2"/>
              <a:buNone/>
              <a:defRPr sz="2400">
                <a:latin typeface="TheSans UHH Regular"/>
                <a:cs typeface="TheSans UHH Regular"/>
              </a:defRPr>
            </a:lvl4pPr>
            <a:lvl5pPr marL="0" indent="0">
              <a:lnSpc>
                <a:spcPct val="100000"/>
              </a:lnSpc>
              <a:spcBef>
                <a:spcPts val="0"/>
              </a:spcBef>
              <a:spcAft>
                <a:spcPts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dirty="0" err="1" smtClean="0"/>
              <a:t>Plaese</a:t>
            </a:r>
            <a:r>
              <a:rPr lang="de-DE" dirty="0" smtClean="0"/>
              <a:t> </a:t>
            </a:r>
            <a:r>
              <a:rPr lang="de-DE" dirty="0" err="1" smtClean="0"/>
              <a:t>use</a:t>
            </a:r>
            <a:r>
              <a:rPr lang="de-DE" dirty="0" smtClean="0"/>
              <a:t> </a:t>
            </a:r>
            <a:r>
              <a:rPr lang="de-DE" dirty="0" err="1" smtClean="0"/>
              <a:t>here</a:t>
            </a:r>
            <a:r>
              <a:rPr lang="de-DE" dirty="0" smtClean="0"/>
              <a:t> Calibri 22. </a:t>
            </a:r>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ad </a:t>
            </a:r>
            <a:r>
              <a:rPr lang="de-DE" dirty="0" err="1" smtClean="0"/>
              <a:t>pri</a:t>
            </a:r>
            <a:r>
              <a:rPr lang="de-DE" dirty="0" smtClean="0"/>
              <a:t> </a:t>
            </a:r>
            <a:r>
              <a:rPr lang="de-DE" dirty="0" err="1" smtClean="0"/>
              <a:t>novum</a:t>
            </a:r>
            <a:r>
              <a:rPr lang="de-DE" dirty="0" smtClean="0"/>
              <a:t> </a:t>
            </a:r>
            <a:r>
              <a:rPr lang="de-DE" dirty="0" err="1" smtClean="0"/>
              <a:t>placerat</a:t>
            </a:r>
            <a:r>
              <a:rPr lang="de-DE" dirty="0" smtClean="0"/>
              <a:t> </a:t>
            </a:r>
            <a:r>
              <a:rPr lang="de-DE" dirty="0" err="1" smtClean="0"/>
              <a:t>honestatis</a:t>
            </a:r>
            <a:r>
              <a:rPr lang="de-DE" dirty="0" smtClean="0"/>
              <a:t>. </a:t>
            </a:r>
            <a:r>
              <a:rPr lang="de-DE" dirty="0" err="1" smtClean="0"/>
              <a:t>Nec</a:t>
            </a:r>
            <a:r>
              <a:rPr lang="de-DE" dirty="0" smtClean="0"/>
              <a:t> ei </a:t>
            </a:r>
            <a:r>
              <a:rPr lang="de-DE" dirty="0" err="1" smtClean="0"/>
              <a:t>alia</a:t>
            </a:r>
            <a:r>
              <a:rPr lang="de-DE" dirty="0" smtClean="0"/>
              <a:t> </a:t>
            </a:r>
            <a:r>
              <a:rPr lang="de-DE" dirty="0" err="1" smtClean="0"/>
              <a:t>lorem</a:t>
            </a:r>
            <a:r>
              <a:rPr lang="de-DE" dirty="0" smtClean="0"/>
              <a:t> </a:t>
            </a:r>
            <a:r>
              <a:rPr lang="de-DE" dirty="0" err="1" smtClean="0"/>
              <a:t>scripta</a:t>
            </a:r>
            <a:r>
              <a:rPr lang="de-DE" dirty="0" smtClean="0"/>
              <a:t>, et mea </a:t>
            </a:r>
            <a:r>
              <a:rPr lang="de-DE" dirty="0" err="1" smtClean="0"/>
              <a:t>vocent</a:t>
            </a:r>
            <a:r>
              <a:rPr lang="de-DE" dirty="0" smtClean="0"/>
              <a:t> </a:t>
            </a:r>
            <a:r>
              <a:rPr lang="de-DE" dirty="0" err="1" smtClean="0"/>
              <a:t>scribentur</a:t>
            </a:r>
            <a:r>
              <a:rPr lang="de-DE" dirty="0" smtClean="0"/>
              <a:t> </a:t>
            </a:r>
            <a:r>
              <a:rPr lang="de-DE" dirty="0" err="1" smtClean="0"/>
              <a:t>reprehendunt</a:t>
            </a:r>
            <a:r>
              <a:rPr lang="de-DE" dirty="0" smtClean="0"/>
              <a:t>, </a:t>
            </a:r>
            <a:r>
              <a:rPr lang="de-DE" dirty="0" err="1" smtClean="0"/>
              <a:t>ubique</a:t>
            </a:r>
            <a:r>
              <a:rPr lang="de-DE" dirty="0" smtClean="0"/>
              <a:t> </a:t>
            </a:r>
            <a:r>
              <a:rPr lang="de-DE" dirty="0" err="1" smtClean="0"/>
              <a:t>adversarium</a:t>
            </a:r>
            <a:r>
              <a:rPr lang="de-DE" dirty="0" smtClean="0"/>
              <a:t> </a:t>
            </a:r>
            <a:r>
              <a:rPr lang="de-DE" dirty="0" err="1" smtClean="0"/>
              <a:t>id</a:t>
            </a:r>
            <a:r>
              <a:rPr lang="de-DE" dirty="0" smtClean="0"/>
              <a:t> </a:t>
            </a:r>
            <a:r>
              <a:rPr lang="de-DE" dirty="0" err="1" smtClean="0"/>
              <a:t>eos</a:t>
            </a:r>
            <a:r>
              <a:rPr lang="de-DE" dirty="0" smtClean="0"/>
              <a:t>. Ex quo </a:t>
            </a:r>
            <a:r>
              <a:rPr lang="de-DE" dirty="0" err="1" smtClean="0"/>
              <a:t>mutat</a:t>
            </a:r>
            <a:r>
              <a:rPr lang="de-DE" dirty="0" smtClean="0"/>
              <a:t> </a:t>
            </a:r>
            <a:r>
              <a:rPr lang="de-DE" dirty="0" err="1" smtClean="0"/>
              <a:t>epicurei</a:t>
            </a:r>
            <a:r>
              <a:rPr lang="de-DE" dirty="0" smtClean="0"/>
              <a:t> </a:t>
            </a:r>
            <a:r>
              <a:rPr lang="de-DE" dirty="0" err="1" smtClean="0"/>
              <a:t>pertinacia</a:t>
            </a:r>
            <a:r>
              <a:rPr lang="de-DE" dirty="0" smtClean="0"/>
              <a:t>, </a:t>
            </a:r>
            <a:r>
              <a:rPr lang="de-DE" dirty="0" err="1" smtClean="0"/>
              <a:t>ea</a:t>
            </a:r>
            <a:r>
              <a:rPr lang="de-DE" dirty="0" smtClean="0"/>
              <a:t> </a:t>
            </a:r>
            <a:r>
              <a:rPr lang="de-DE" dirty="0" err="1" smtClean="0"/>
              <a:t>iusto</a:t>
            </a:r>
            <a:r>
              <a:rPr lang="de-DE" dirty="0" smtClean="0"/>
              <a:t> </a:t>
            </a:r>
            <a:r>
              <a:rPr lang="de-DE" dirty="0" err="1" smtClean="0"/>
              <a:t>facilis</a:t>
            </a:r>
            <a:r>
              <a:rPr lang="de-DE" dirty="0" smtClean="0"/>
              <a:t> </a:t>
            </a:r>
            <a:r>
              <a:rPr lang="de-DE" dirty="0" err="1" smtClean="0"/>
              <a:t>vel</a:t>
            </a:r>
            <a:r>
              <a:rPr lang="de-DE" dirty="0" smtClean="0"/>
              <a:t>, </a:t>
            </a:r>
            <a:r>
              <a:rPr lang="de-DE" dirty="0" err="1" smtClean="0"/>
              <a:t>putent</a:t>
            </a:r>
            <a:r>
              <a:rPr lang="de-DE" dirty="0" smtClean="0"/>
              <a:t> </a:t>
            </a:r>
            <a:r>
              <a:rPr lang="de-DE" dirty="0" err="1" smtClean="0"/>
              <a:t>menandri</a:t>
            </a:r>
            <a:r>
              <a:rPr lang="de-DE" dirty="0" smtClean="0"/>
              <a:t> </a:t>
            </a:r>
            <a:r>
              <a:rPr lang="de-DE" dirty="0" err="1" smtClean="0"/>
              <a:t>maluisset</a:t>
            </a:r>
            <a:r>
              <a:rPr lang="de-DE" dirty="0" smtClean="0"/>
              <a:t> pro et. </a:t>
            </a:r>
            <a:r>
              <a:rPr lang="de-DE" dirty="0" err="1" smtClean="0"/>
              <a:t>Pri</a:t>
            </a:r>
            <a:r>
              <a:rPr lang="de-DE" dirty="0" smtClean="0"/>
              <a:t> </a:t>
            </a:r>
            <a:r>
              <a:rPr lang="de-DE" dirty="0" err="1" smtClean="0"/>
              <a:t>scripta</a:t>
            </a:r>
            <a:r>
              <a:rPr lang="de-DE" dirty="0" smtClean="0"/>
              <a:t> </a:t>
            </a:r>
            <a:r>
              <a:rPr lang="de-DE" dirty="0" err="1" smtClean="0"/>
              <a:t>moderatius</a:t>
            </a:r>
            <a:r>
              <a:rPr lang="de-DE" dirty="0" smtClean="0"/>
              <a:t> ei, </a:t>
            </a:r>
            <a:r>
              <a:rPr lang="de-DE" dirty="0" err="1" smtClean="0"/>
              <a:t>no</a:t>
            </a:r>
            <a:r>
              <a:rPr lang="de-DE" dirty="0" smtClean="0"/>
              <a:t> </a:t>
            </a:r>
            <a:r>
              <a:rPr lang="de-DE" dirty="0" err="1" smtClean="0"/>
              <a:t>purto</a:t>
            </a:r>
            <a:r>
              <a:rPr lang="de-DE" dirty="0" smtClean="0"/>
              <a:t> </a:t>
            </a:r>
            <a:r>
              <a:rPr lang="de-DE" dirty="0" err="1" smtClean="0"/>
              <a:t>mundi</a:t>
            </a:r>
            <a:r>
              <a:rPr lang="de-DE" dirty="0" smtClean="0"/>
              <a:t> </a:t>
            </a:r>
            <a:r>
              <a:rPr lang="de-DE" dirty="0" err="1" smtClean="0"/>
              <a:t>sea</a:t>
            </a:r>
            <a:r>
              <a:rPr lang="de-DE" dirty="0" smtClean="0"/>
              <a:t>, </a:t>
            </a:r>
            <a:r>
              <a:rPr lang="de-DE" dirty="0" err="1" smtClean="0"/>
              <a:t>has</a:t>
            </a:r>
            <a:r>
              <a:rPr lang="de-DE" dirty="0" smtClean="0"/>
              <a:t> </a:t>
            </a:r>
            <a:r>
              <a:rPr lang="de-DE" dirty="0" err="1" smtClean="0"/>
              <a:t>ridens</a:t>
            </a:r>
            <a:r>
              <a:rPr lang="de-DE" dirty="0" smtClean="0"/>
              <a:t> </a:t>
            </a:r>
            <a:r>
              <a:rPr lang="de-DE" dirty="0" err="1" smtClean="0"/>
              <a:t>indoctum</a:t>
            </a:r>
            <a:r>
              <a:rPr lang="de-DE" dirty="0" smtClean="0"/>
              <a:t> </a:t>
            </a:r>
            <a:r>
              <a:rPr lang="de-DE" dirty="0" err="1" smtClean="0"/>
              <a:t>ea</a:t>
            </a:r>
            <a:r>
              <a:rPr lang="de-DE" dirty="0" smtClean="0"/>
              <a:t>. </a:t>
            </a:r>
            <a:r>
              <a:rPr lang="de-DE" dirty="0" err="1" smtClean="0"/>
              <a:t>Malorum</a:t>
            </a:r>
            <a:r>
              <a:rPr lang="de-DE" dirty="0" smtClean="0"/>
              <a:t> </a:t>
            </a:r>
            <a:r>
              <a:rPr lang="de-DE" dirty="0" err="1" smtClean="0"/>
              <a:t>labores</a:t>
            </a:r>
            <a:r>
              <a:rPr lang="de-DE" dirty="0" smtClean="0"/>
              <a:t> </a:t>
            </a:r>
            <a:r>
              <a:rPr lang="de-DE" dirty="0" err="1" smtClean="0"/>
              <a:t>vix</a:t>
            </a:r>
            <a:r>
              <a:rPr lang="de-DE" dirty="0" smtClean="0"/>
              <a:t> </a:t>
            </a:r>
            <a:r>
              <a:rPr lang="de-DE" dirty="0" err="1" smtClean="0"/>
              <a:t>te</a:t>
            </a:r>
            <a:r>
              <a:rPr lang="de-DE" dirty="0" smtClean="0"/>
              <a:t>, </a:t>
            </a:r>
            <a:r>
              <a:rPr lang="de-DE" dirty="0" err="1" smtClean="0"/>
              <a:t>vel</a:t>
            </a:r>
            <a:r>
              <a:rPr lang="de-DE" dirty="0" smtClean="0"/>
              <a:t> ad </a:t>
            </a:r>
            <a:r>
              <a:rPr lang="de-DE" dirty="0" err="1" smtClean="0"/>
              <a:t>elitr</a:t>
            </a:r>
            <a:r>
              <a:rPr lang="de-DE" dirty="0" smtClean="0"/>
              <a:t> </a:t>
            </a:r>
            <a:r>
              <a:rPr lang="de-DE" dirty="0" err="1" smtClean="0"/>
              <a:t>regione</a:t>
            </a:r>
            <a:r>
              <a:rPr lang="de-DE" dirty="0" smtClean="0"/>
              <a:t> </a:t>
            </a:r>
            <a:r>
              <a:rPr lang="de-DE" dirty="0" err="1" smtClean="0"/>
              <a:t>minimum</a:t>
            </a:r>
            <a:r>
              <a:rPr lang="de-DE" dirty="0" smtClean="0"/>
              <a:t>. </a:t>
            </a:r>
            <a:r>
              <a:rPr lang="de-DE" dirty="0" err="1" smtClean="0"/>
              <a:t>Inani</a:t>
            </a:r>
            <a:r>
              <a:rPr lang="de-DE" dirty="0" smtClean="0"/>
              <a:t> </a:t>
            </a:r>
            <a:r>
              <a:rPr lang="de-DE" dirty="0" err="1" smtClean="0"/>
              <a:t>error</a:t>
            </a:r>
            <a:r>
              <a:rPr lang="de-DE" dirty="0" smtClean="0"/>
              <a:t> </a:t>
            </a:r>
            <a:r>
              <a:rPr lang="de-DE" dirty="0" err="1" smtClean="0"/>
              <a:t>fierent</a:t>
            </a:r>
            <a:r>
              <a:rPr lang="de-DE" dirty="0" smtClean="0"/>
              <a:t> </a:t>
            </a:r>
            <a:r>
              <a:rPr lang="de-DE" dirty="0" err="1" smtClean="0"/>
              <a:t>mei</a:t>
            </a:r>
            <a:r>
              <a:rPr lang="de-DE" dirty="0" smtClean="0"/>
              <a:t> </a:t>
            </a:r>
            <a:r>
              <a:rPr lang="de-DE" dirty="0" err="1" smtClean="0"/>
              <a:t>eu</a:t>
            </a:r>
            <a:r>
              <a:rPr lang="de-DE" dirty="0" smtClean="0"/>
              <a:t>, </a:t>
            </a:r>
            <a:r>
              <a:rPr lang="de-DE" dirty="0" err="1" smtClean="0"/>
              <a:t>sea</a:t>
            </a:r>
            <a:r>
              <a:rPr lang="de-DE" dirty="0" smtClean="0"/>
              <a:t> magna </a:t>
            </a:r>
            <a:r>
              <a:rPr lang="de-DE" dirty="0" err="1" smtClean="0"/>
              <a:t>scribentur</a:t>
            </a:r>
            <a:r>
              <a:rPr lang="de-DE" dirty="0" smtClean="0"/>
              <a:t> </a:t>
            </a:r>
            <a:r>
              <a:rPr lang="de-DE" dirty="0" err="1" smtClean="0"/>
              <a:t>ut</a:t>
            </a:r>
            <a:r>
              <a:rPr lang="de-DE" dirty="0" smtClean="0"/>
              <a:t>. </a:t>
            </a:r>
          </a:p>
          <a:p>
            <a:pPr lvl="0"/>
            <a:r>
              <a:rPr lang="de-DE" dirty="0" smtClean="0"/>
              <a:t>Cum </a:t>
            </a:r>
            <a:r>
              <a:rPr lang="de-DE" dirty="0" err="1" smtClean="0"/>
              <a:t>sale</a:t>
            </a:r>
            <a:r>
              <a:rPr lang="de-DE" dirty="0" smtClean="0"/>
              <a:t> </a:t>
            </a:r>
            <a:r>
              <a:rPr lang="de-DE" dirty="0" err="1" smtClean="0"/>
              <a:t>necessitatibus</a:t>
            </a:r>
            <a:r>
              <a:rPr lang="de-DE" dirty="0" smtClean="0"/>
              <a:t> </a:t>
            </a:r>
            <a:r>
              <a:rPr lang="de-DE" dirty="0" err="1" smtClean="0"/>
              <a:t>no</a:t>
            </a:r>
            <a:r>
              <a:rPr lang="de-DE" dirty="0" smtClean="0"/>
              <a:t>, </a:t>
            </a:r>
            <a:r>
              <a:rPr lang="de-DE" dirty="0" err="1" smtClean="0"/>
              <a:t>vis</a:t>
            </a:r>
            <a:r>
              <a:rPr lang="de-DE" dirty="0" smtClean="0"/>
              <a:t> </a:t>
            </a:r>
            <a:r>
              <a:rPr lang="de-DE" dirty="0" err="1" smtClean="0"/>
              <a:t>soluta</a:t>
            </a:r>
            <a:r>
              <a:rPr lang="de-DE" dirty="0" smtClean="0"/>
              <a:t> </a:t>
            </a:r>
            <a:r>
              <a:rPr lang="de-DE" dirty="0" err="1" smtClean="0"/>
              <a:t>recteque</a:t>
            </a:r>
            <a:r>
              <a:rPr lang="de-DE" dirty="0" smtClean="0"/>
              <a:t> </a:t>
            </a:r>
            <a:r>
              <a:rPr lang="de-DE" dirty="0" err="1" smtClean="0"/>
              <a:t>qualisque</a:t>
            </a:r>
            <a:r>
              <a:rPr lang="de-DE" dirty="0" smtClean="0"/>
              <a:t> ad, </a:t>
            </a:r>
            <a:r>
              <a:rPr lang="de-DE" dirty="0" err="1" smtClean="0"/>
              <a:t>vel</a:t>
            </a:r>
            <a:r>
              <a:rPr lang="de-DE" dirty="0" smtClean="0"/>
              <a:t> </a:t>
            </a:r>
            <a:r>
              <a:rPr lang="de-DE" dirty="0" err="1" smtClean="0"/>
              <a:t>te</a:t>
            </a:r>
            <a:r>
              <a:rPr lang="de-DE" dirty="0" smtClean="0"/>
              <a:t> esse </a:t>
            </a:r>
            <a:r>
              <a:rPr lang="de-DE" dirty="0" err="1" smtClean="0"/>
              <a:t>propriae</a:t>
            </a:r>
            <a:r>
              <a:rPr lang="de-DE" dirty="0" smtClean="0"/>
              <a:t> </a:t>
            </a:r>
            <a:r>
              <a:rPr lang="de-DE" dirty="0" err="1" smtClean="0"/>
              <a:t>delicata</a:t>
            </a:r>
            <a:r>
              <a:rPr lang="de-DE" dirty="0" smtClean="0"/>
              <a:t>. Stet </a:t>
            </a:r>
            <a:r>
              <a:rPr lang="de-DE" dirty="0" err="1" smtClean="0"/>
              <a:t>quaeque</a:t>
            </a:r>
            <a:r>
              <a:rPr lang="de-DE" dirty="0" smtClean="0"/>
              <a:t> </a:t>
            </a:r>
            <a:r>
              <a:rPr lang="de-DE" dirty="0" err="1" smtClean="0"/>
              <a:t>nam</a:t>
            </a:r>
            <a:r>
              <a:rPr lang="de-DE" dirty="0" smtClean="0"/>
              <a:t> ad.</a:t>
            </a:r>
            <a:endParaRPr lang="de-DE" dirty="0"/>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199" y="1774800"/>
            <a:ext cx="8218489" cy="778297"/>
          </a:xfrm>
          <a:prstGeom prst="rect">
            <a:avLst/>
          </a:prstGeom>
        </p:spPr>
        <p:txBody>
          <a:bodyPr lIns="0" tIns="0" anchor="t" anchorCtr="0"/>
          <a:lstStyle>
            <a:lvl1pPr marL="0" indent="0">
              <a:lnSpc>
                <a:spcPts val="3200"/>
              </a:lnSpc>
              <a:spcBef>
                <a:spcPts val="0"/>
              </a:spcBef>
              <a:buNone/>
              <a:defRPr lang="en-US" sz="2600" b="1" dirty="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1" dirty="0" smtClean="0">
                <a:latin typeface="+mj-lt"/>
              </a:rPr>
              <a:t>POSSIBLE SLIDE HEADING CALIBRI 26 BOLD CAPITAL LETTERS AND TEXT CALIBRI 22</a:t>
            </a:r>
            <a:endParaRPr lang="en-US" b="1" dirty="0">
              <a:latin typeface="+mj-lt"/>
            </a:endParaRPr>
          </a:p>
        </p:txBody>
      </p:sp>
    </p:spTree>
    <p:extLst>
      <p:ext uri="{BB962C8B-B14F-4D97-AF65-F5344CB8AC3E}">
        <p14:creationId xmlns:p14="http://schemas.microsoft.com/office/powerpoint/2010/main" val="38663627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UBTITEL">
    <p:spTree>
      <p:nvGrpSpPr>
        <p:cNvPr id="1" name=""/>
        <p:cNvGrpSpPr/>
        <p:nvPr/>
      </p:nvGrpSpPr>
      <p:grpSpPr>
        <a:xfrm>
          <a:off x="0" y="0"/>
          <a:ext cx="0" cy="0"/>
          <a:chOff x="0" y="0"/>
          <a:chExt cx="0" cy="0"/>
        </a:xfrm>
      </p:grpSpPr>
      <p:sp>
        <p:nvSpPr>
          <p:cNvPr id="2" name="Rechteck 1"/>
          <p:cNvSpPr/>
          <p:nvPr userDrawn="1"/>
        </p:nvSpPr>
        <p:spPr>
          <a:xfrm>
            <a:off x="0" y="1483199"/>
            <a:ext cx="9144000" cy="4926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latin typeface="TheSans UHH Bold Caps"/>
            </a:endParaRP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pic>
        <p:nvPicPr>
          <p:cNvPr id="3" name="Grafik 2"/>
          <p:cNvPicPr>
            <a:picLocks noChangeAspect="1"/>
          </p:cNvPicPr>
          <p:nvPr userDrawn="1"/>
        </p:nvPicPr>
        <p:blipFill>
          <a:blip r:embed="rId2"/>
          <a:stretch>
            <a:fillRect/>
          </a:stretch>
        </p:blipFill>
        <p:spPr>
          <a:xfrm>
            <a:off x="0" y="1484313"/>
            <a:ext cx="9144793" cy="4639458"/>
          </a:xfrm>
          <a:prstGeom prst="rect">
            <a:avLst/>
          </a:prstGeom>
        </p:spPr>
      </p:pic>
      <p:sp>
        <p:nvSpPr>
          <p:cNvPr id="6" name="Inhaltsplatzhalter 20"/>
          <p:cNvSpPr>
            <a:spLocks noGrp="1"/>
          </p:cNvSpPr>
          <p:nvPr>
            <p:ph sz="quarter" idx="13" hasCustomPrompt="1"/>
          </p:nvPr>
        </p:nvSpPr>
        <p:spPr>
          <a:xfrm>
            <a:off x="342000" y="4425480"/>
            <a:ext cx="7184213" cy="1181873"/>
          </a:xfrm>
          <a:prstGeom prst="rect">
            <a:avLst/>
          </a:prstGeom>
        </p:spPr>
        <p:txBody>
          <a:bodyPr vert="horz" tIns="46800"/>
          <a:lstStyle>
            <a:lvl1pPr marL="0" indent="0">
              <a:lnSpc>
                <a:spcPts val="4400"/>
              </a:lnSpc>
              <a:spcBef>
                <a:spcPts val="0"/>
              </a:spcBef>
              <a:buNone/>
              <a:defRPr sz="3800" b="1" i="0" baseline="0">
                <a:solidFill>
                  <a:schemeClr val="bg1"/>
                </a:solidFill>
                <a:latin typeface="+mj-lt"/>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dirty="0" smtClean="0"/>
              <a:t>SUBTITLE CALIBRI 38 CAPITAL LETTERS BOLD; ADD WHITE LINE </a:t>
            </a:r>
            <a:endParaRPr lang="de-DE" dirty="0"/>
          </a:p>
        </p:txBody>
      </p:sp>
    </p:spTree>
    <p:extLst>
      <p:ext uri="{BB962C8B-B14F-4D97-AF65-F5344CB8AC3E}">
        <p14:creationId xmlns:p14="http://schemas.microsoft.com/office/powerpoint/2010/main" val="39881728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ext + picture">
    <p:spTree>
      <p:nvGrpSpPr>
        <p:cNvPr id="1" name=""/>
        <p:cNvGrpSpPr/>
        <p:nvPr/>
      </p:nvGrpSpPr>
      <p:grpSpPr>
        <a:xfrm>
          <a:off x="0" y="0"/>
          <a:ext cx="0" cy="0"/>
          <a:chOff x="0" y="0"/>
          <a:chExt cx="0" cy="0"/>
        </a:xfrm>
      </p:grpSpPr>
      <p:sp>
        <p:nvSpPr>
          <p:cNvPr id="4"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marR="0" indent="0" algn="l" defTabSz="457200" rtl="0" eaLnBrk="1" fontAlgn="auto" latinLnBrk="0" hangingPunct="1">
              <a:lnSpc>
                <a:spcPts val="2450"/>
              </a:lnSpc>
              <a:spcBef>
                <a:spcPts val="0"/>
              </a:spcBef>
              <a:spcAft>
                <a:spcPts val="1100"/>
              </a:spcAft>
              <a:buClr>
                <a:srgbClr val="E2001A"/>
              </a:buClr>
              <a:buSzTx/>
              <a:buFont typeface="Arial"/>
              <a:buNone/>
              <a:tabLst/>
              <a:defRPr sz="2200" baseline="0">
                <a:latin typeface="+mj-lt"/>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marL="0" marR="0" lvl="0" indent="0" algn="l" defTabSz="457200" rtl="0" eaLnBrk="1" fontAlgn="auto" latinLnBrk="0" hangingPunct="1">
              <a:lnSpc>
                <a:spcPts val="2450"/>
              </a:lnSpc>
              <a:spcBef>
                <a:spcPts val="0"/>
              </a:spcBef>
              <a:spcAft>
                <a:spcPts val="1100"/>
              </a:spcAft>
              <a:buClr>
                <a:srgbClr val="E2001A"/>
              </a:buClr>
              <a:buSzTx/>
              <a:buFont typeface="Arial"/>
              <a:buNone/>
              <a:tabLst/>
              <a:defRPr/>
            </a:pPr>
            <a:r>
              <a:rPr lang="de-DE" dirty="0" err="1" smtClean="0"/>
              <a:t>Lorem</a:t>
            </a:r>
            <a:r>
              <a:rPr lang="de-DE" dirty="0" smtClean="0"/>
              <a:t> </a:t>
            </a:r>
            <a:r>
              <a:rPr lang="de-DE" dirty="0" err="1" smtClean="0"/>
              <a:t>ipsum</a:t>
            </a:r>
            <a:r>
              <a:rPr lang="de-DE" dirty="0" smtClean="0"/>
              <a:t> </a:t>
            </a:r>
            <a:r>
              <a:rPr lang="de-DE" dirty="0" err="1" smtClean="0"/>
              <a:t>dolor</a:t>
            </a:r>
            <a:r>
              <a:rPr lang="de-DE" dirty="0" smtClean="0"/>
              <a:t> </a:t>
            </a:r>
            <a:r>
              <a:rPr lang="de-DE" dirty="0" err="1" smtClean="0"/>
              <a:t>sit</a:t>
            </a:r>
            <a:r>
              <a:rPr lang="de-DE" dirty="0" smtClean="0"/>
              <a:t> </a:t>
            </a:r>
            <a:r>
              <a:rPr lang="de-DE" dirty="0" err="1" smtClean="0"/>
              <a:t>amet</a:t>
            </a:r>
            <a:r>
              <a:rPr lang="de-DE" dirty="0" smtClean="0"/>
              <a:t>, ad </a:t>
            </a:r>
            <a:r>
              <a:rPr lang="de-DE" dirty="0" err="1" smtClean="0"/>
              <a:t>pri</a:t>
            </a:r>
            <a:r>
              <a:rPr lang="de-DE" dirty="0" smtClean="0"/>
              <a:t> </a:t>
            </a:r>
            <a:r>
              <a:rPr lang="de-DE" dirty="0" err="1" smtClean="0"/>
              <a:t>novum</a:t>
            </a:r>
            <a:r>
              <a:rPr lang="de-DE" dirty="0" smtClean="0"/>
              <a:t> </a:t>
            </a:r>
            <a:r>
              <a:rPr lang="de-DE" dirty="0" err="1" smtClean="0"/>
              <a:t>placerat</a:t>
            </a:r>
            <a:r>
              <a:rPr lang="de-DE" dirty="0" smtClean="0"/>
              <a:t> </a:t>
            </a:r>
            <a:r>
              <a:rPr lang="de-DE" dirty="0" err="1" smtClean="0"/>
              <a:t>honestatis</a:t>
            </a:r>
            <a:r>
              <a:rPr lang="de-DE" dirty="0" smtClean="0"/>
              <a:t>. </a:t>
            </a:r>
            <a:r>
              <a:rPr lang="de-DE" dirty="0" err="1" smtClean="0"/>
              <a:t>Nec</a:t>
            </a:r>
            <a:r>
              <a:rPr lang="de-DE" dirty="0" smtClean="0"/>
              <a:t> ei </a:t>
            </a:r>
            <a:r>
              <a:rPr lang="de-DE" dirty="0" err="1" smtClean="0"/>
              <a:t>alia</a:t>
            </a:r>
            <a:r>
              <a:rPr lang="de-DE" dirty="0" smtClean="0"/>
              <a:t> </a:t>
            </a:r>
            <a:r>
              <a:rPr lang="de-DE" dirty="0" err="1" smtClean="0"/>
              <a:t>lorem</a:t>
            </a:r>
            <a:r>
              <a:rPr lang="de-DE" dirty="0" smtClean="0"/>
              <a:t> </a:t>
            </a:r>
            <a:r>
              <a:rPr lang="de-DE" dirty="0" err="1" smtClean="0"/>
              <a:t>scripta</a:t>
            </a:r>
            <a:r>
              <a:rPr lang="de-DE" dirty="0" smtClean="0"/>
              <a:t>, et mea </a:t>
            </a:r>
            <a:r>
              <a:rPr lang="de-DE" dirty="0" err="1" smtClean="0"/>
              <a:t>vocent</a:t>
            </a:r>
            <a:r>
              <a:rPr lang="de-DE" dirty="0" smtClean="0"/>
              <a:t> </a:t>
            </a:r>
            <a:r>
              <a:rPr lang="de-DE" dirty="0" err="1" smtClean="0"/>
              <a:t>scribentur</a:t>
            </a:r>
            <a:r>
              <a:rPr lang="de-DE" dirty="0" smtClean="0"/>
              <a:t> </a:t>
            </a:r>
            <a:r>
              <a:rPr lang="de-DE" dirty="0" err="1" smtClean="0"/>
              <a:t>reprehendunt</a:t>
            </a:r>
            <a:r>
              <a:rPr lang="de-DE" dirty="0" smtClean="0"/>
              <a:t>, </a:t>
            </a:r>
            <a:r>
              <a:rPr lang="de-DE" dirty="0" err="1" smtClean="0"/>
              <a:t>ubique</a:t>
            </a:r>
            <a:r>
              <a:rPr lang="de-DE" dirty="0" smtClean="0"/>
              <a:t> </a:t>
            </a:r>
            <a:r>
              <a:rPr lang="de-DE" dirty="0" err="1" smtClean="0"/>
              <a:t>adversarium</a:t>
            </a:r>
            <a:r>
              <a:rPr lang="de-DE" dirty="0" smtClean="0"/>
              <a:t> </a:t>
            </a:r>
            <a:r>
              <a:rPr lang="de-DE" dirty="0" err="1" smtClean="0"/>
              <a:t>id</a:t>
            </a:r>
            <a:r>
              <a:rPr lang="de-DE" dirty="0" smtClean="0"/>
              <a:t> </a:t>
            </a:r>
            <a:r>
              <a:rPr lang="de-DE" dirty="0" err="1" smtClean="0"/>
              <a:t>eos</a:t>
            </a:r>
            <a:r>
              <a:rPr lang="de-DE" dirty="0" smtClean="0"/>
              <a:t>. Ex quo </a:t>
            </a:r>
            <a:r>
              <a:rPr lang="de-DE" dirty="0" err="1" smtClean="0"/>
              <a:t>mutat</a:t>
            </a:r>
            <a:r>
              <a:rPr lang="de-DE" dirty="0" smtClean="0"/>
              <a:t> </a:t>
            </a:r>
            <a:r>
              <a:rPr lang="de-DE" dirty="0" err="1" smtClean="0"/>
              <a:t>epicurei</a:t>
            </a:r>
            <a:r>
              <a:rPr lang="de-DE" dirty="0" smtClean="0"/>
              <a:t> </a:t>
            </a:r>
            <a:r>
              <a:rPr lang="de-DE" dirty="0" err="1" smtClean="0"/>
              <a:t>pertinacia</a:t>
            </a:r>
            <a:r>
              <a:rPr lang="de-DE" dirty="0" smtClean="0"/>
              <a:t>, </a:t>
            </a:r>
            <a:r>
              <a:rPr lang="de-DE" dirty="0" err="1" smtClean="0"/>
              <a:t>ea</a:t>
            </a:r>
            <a:r>
              <a:rPr lang="de-DE" dirty="0" smtClean="0"/>
              <a:t> </a:t>
            </a:r>
            <a:r>
              <a:rPr lang="de-DE" dirty="0" err="1" smtClean="0"/>
              <a:t>iusto</a:t>
            </a:r>
            <a:r>
              <a:rPr lang="de-DE" dirty="0" smtClean="0"/>
              <a:t> </a:t>
            </a:r>
            <a:r>
              <a:rPr lang="de-DE" dirty="0" err="1" smtClean="0"/>
              <a:t>facilis</a:t>
            </a:r>
            <a:r>
              <a:rPr lang="de-DE" dirty="0" smtClean="0"/>
              <a:t> </a:t>
            </a:r>
            <a:r>
              <a:rPr lang="de-DE" dirty="0" err="1" smtClean="0"/>
              <a:t>vel</a:t>
            </a:r>
            <a:r>
              <a:rPr lang="de-DE" dirty="0" smtClean="0"/>
              <a:t>, </a:t>
            </a:r>
            <a:r>
              <a:rPr lang="de-DE" dirty="0" err="1" smtClean="0"/>
              <a:t>putent</a:t>
            </a:r>
            <a:r>
              <a:rPr lang="de-DE" dirty="0" smtClean="0"/>
              <a:t> </a:t>
            </a:r>
            <a:r>
              <a:rPr lang="de-DE" dirty="0" err="1" smtClean="0"/>
              <a:t>menandri</a:t>
            </a:r>
            <a:r>
              <a:rPr lang="de-DE" dirty="0" smtClean="0"/>
              <a:t> </a:t>
            </a:r>
            <a:r>
              <a:rPr lang="de-DE" dirty="0" err="1" smtClean="0"/>
              <a:t>maluisset</a:t>
            </a:r>
            <a:r>
              <a:rPr lang="de-DE" dirty="0" smtClean="0"/>
              <a:t> pro et. Ex quo </a:t>
            </a:r>
            <a:r>
              <a:rPr lang="de-DE" dirty="0" err="1" smtClean="0"/>
              <a:t>mutat</a:t>
            </a:r>
            <a:r>
              <a:rPr lang="de-DE" dirty="0" smtClean="0"/>
              <a:t> </a:t>
            </a:r>
            <a:r>
              <a:rPr lang="de-DE" dirty="0" err="1" smtClean="0"/>
              <a:t>epicurei</a:t>
            </a:r>
            <a:r>
              <a:rPr lang="de-DE" dirty="0" smtClean="0"/>
              <a:t> </a:t>
            </a:r>
            <a:r>
              <a:rPr lang="de-DE" dirty="0" err="1" smtClean="0"/>
              <a:t>pertinacia</a:t>
            </a:r>
            <a:r>
              <a:rPr lang="de-DE" dirty="0" smtClean="0"/>
              <a:t>, </a:t>
            </a:r>
            <a:r>
              <a:rPr lang="de-DE" dirty="0" err="1" smtClean="0"/>
              <a:t>ea</a:t>
            </a:r>
            <a:r>
              <a:rPr lang="de-DE" dirty="0" smtClean="0"/>
              <a:t> </a:t>
            </a:r>
            <a:r>
              <a:rPr lang="de-DE" dirty="0" err="1" smtClean="0"/>
              <a:t>iusto</a:t>
            </a:r>
            <a:r>
              <a:rPr lang="de-DE" dirty="0" smtClean="0"/>
              <a:t> </a:t>
            </a:r>
            <a:r>
              <a:rPr lang="de-DE" dirty="0" err="1" smtClean="0"/>
              <a:t>facilis</a:t>
            </a:r>
            <a:r>
              <a:rPr lang="de-DE" dirty="0" smtClean="0"/>
              <a:t> </a:t>
            </a:r>
            <a:r>
              <a:rPr lang="de-DE" dirty="0" err="1" smtClean="0"/>
              <a:t>vel</a:t>
            </a:r>
            <a:r>
              <a:rPr lang="de-DE" dirty="0" smtClean="0"/>
              <a:t>, </a:t>
            </a:r>
            <a:r>
              <a:rPr lang="de-DE" dirty="0" err="1" smtClean="0"/>
              <a:t>putent</a:t>
            </a:r>
            <a:r>
              <a:rPr lang="de-DE" dirty="0" smtClean="0"/>
              <a:t> </a:t>
            </a:r>
            <a:r>
              <a:rPr lang="de-DE" dirty="0" err="1" smtClean="0"/>
              <a:t>menandri</a:t>
            </a:r>
            <a:r>
              <a:rPr lang="de-DE" dirty="0" smtClean="0"/>
              <a:t> </a:t>
            </a:r>
            <a:r>
              <a:rPr lang="de-DE" dirty="0" err="1" smtClean="0"/>
              <a:t>maluisset</a:t>
            </a:r>
            <a:r>
              <a:rPr lang="de-DE" dirty="0" smtClean="0"/>
              <a:t> pro et.</a:t>
            </a:r>
          </a:p>
          <a:p>
            <a:pPr lvl="0"/>
            <a:endParaRPr lang="de-DE" dirty="0" smtClean="0"/>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6" name="Inhaltsplatzhalter 3"/>
          <p:cNvSpPr>
            <a:spLocks noGrp="1"/>
          </p:cNvSpPr>
          <p:nvPr>
            <p:ph sz="half" idx="14"/>
          </p:nvPr>
        </p:nvSpPr>
        <p:spPr>
          <a:xfrm>
            <a:off x="4762594" y="2850394"/>
            <a:ext cx="4381406" cy="3278944"/>
          </a:xfrm>
          <a:prstGeom prst="rect">
            <a:avLst/>
          </a:prstGeom>
        </p:spPr>
        <p:txBody>
          <a:bodyPr lIns="0" tIns="0" rIns="0" bIns="0"/>
          <a:lstStyle>
            <a:lvl1pPr marL="0" indent="0">
              <a:lnSpc>
                <a:spcPts val="2450"/>
              </a:lnSpc>
              <a:spcBef>
                <a:spcPts val="0"/>
              </a:spcBef>
              <a:spcAft>
                <a:spcPts val="1100"/>
              </a:spcAft>
              <a:buClr>
                <a:srgbClr val="E2001A"/>
              </a:buClr>
              <a:buFont typeface="Arial"/>
              <a:buNone/>
              <a:defRPr sz="2400" baseline="0">
                <a:latin typeface="+mj-lt"/>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endParaRPr lang="de-DE" dirty="0"/>
          </a:p>
        </p:txBody>
      </p:sp>
      <p:sp>
        <p:nvSpPr>
          <p:cNvPr id="7" name="Textplatzhalter 2"/>
          <p:cNvSpPr>
            <a:spLocks noGrp="1"/>
          </p:cNvSpPr>
          <p:nvPr>
            <p:ph type="body" idx="15" hasCustomPrompt="1"/>
          </p:nvPr>
        </p:nvSpPr>
        <p:spPr>
          <a:xfrm>
            <a:off x="414225" y="1774800"/>
            <a:ext cx="8229600" cy="778297"/>
          </a:xfrm>
          <a:prstGeom prst="rect">
            <a:avLst/>
          </a:prstGeom>
        </p:spPr>
        <p:txBody>
          <a:bodyPr lIns="0" tIns="0" anchor="t" anchorCtr="0"/>
          <a:lstStyle>
            <a:lvl1pPr marL="0" indent="0">
              <a:lnSpc>
                <a:spcPts val="3200"/>
              </a:lnSpc>
              <a:spcBef>
                <a:spcPts val="0"/>
              </a:spcBef>
              <a:buNone/>
              <a:defRPr lang="en-US" b="1" smtClean="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1" dirty="0" smtClean="0">
                <a:latin typeface="+mj-lt"/>
              </a:rPr>
              <a:t>POSSIBLE SLIDE HEADING CALIBRI 26 BOLD CAPITAL LETTERS + TEXT + PICTURE</a:t>
            </a:r>
            <a:endParaRPr lang="en-US" b="1" dirty="0">
              <a:latin typeface="+mj-lt"/>
            </a:endParaRPr>
          </a:p>
        </p:txBody>
      </p:sp>
    </p:spTree>
    <p:extLst>
      <p:ext uri="{BB962C8B-B14F-4D97-AF65-F5344CB8AC3E}">
        <p14:creationId xmlns:p14="http://schemas.microsoft.com/office/powerpoint/2010/main" val="11065143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ext + List">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ts val="0"/>
              </a:spcBef>
              <a:buNone/>
              <a:defRPr lang="en-US" b="1" smtClean="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b="1" dirty="0" smtClean="0">
                <a:latin typeface="+mj-lt"/>
              </a:rPr>
              <a:t>POSSIBLE SLIDE HEADING CALIBRI 26 BOLD CAPITAL LETTERS + TEXT + LIST </a:t>
            </a:r>
            <a:endParaRPr lang="en-US" b="1" dirty="0">
              <a:latin typeface="+mj-lt"/>
            </a:endParaRPr>
          </a:p>
        </p:txBody>
      </p:sp>
      <p:sp>
        <p:nvSpPr>
          <p:cNvPr id="12"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marR="0" indent="0" algn="l" defTabSz="457200" rtl="0" eaLnBrk="1" fontAlgn="auto" latinLnBrk="0" hangingPunct="1">
              <a:lnSpc>
                <a:spcPts val="2450"/>
              </a:lnSpc>
              <a:spcBef>
                <a:spcPts val="0"/>
              </a:spcBef>
              <a:spcAft>
                <a:spcPts val="1100"/>
              </a:spcAft>
              <a:buClr>
                <a:srgbClr val="E2001A"/>
              </a:buClr>
              <a:buSzTx/>
              <a:buFont typeface="Arial"/>
              <a:buNone/>
              <a:tabLst/>
              <a:defRPr sz="2200" baseline="0">
                <a:latin typeface="+mj-lt"/>
                <a:cs typeface="TheSans UHH Regular"/>
              </a:defRPr>
            </a:lvl1pPr>
            <a:lvl2pPr marL="252000" indent="0">
              <a:lnSpc>
                <a:spcPct val="100000"/>
              </a:lnSpc>
              <a:spcBef>
                <a:spcPts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ts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ts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ts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marL="0" marR="0" lvl="0" indent="0" algn="l" defTabSz="457200" rtl="0" eaLnBrk="1" fontAlgn="auto" latinLnBrk="0" hangingPunct="1">
              <a:lnSpc>
                <a:spcPts val="2450"/>
              </a:lnSpc>
              <a:spcBef>
                <a:spcPts val="0"/>
              </a:spcBef>
              <a:spcAft>
                <a:spcPts val="1100"/>
              </a:spcAft>
              <a:buClr>
                <a:srgbClr val="E2001A"/>
              </a:buClr>
              <a:buSzTx/>
              <a:buFont typeface="Arial"/>
              <a:buNone/>
              <a:tabLst/>
              <a:defRPr/>
            </a:pPr>
            <a:r>
              <a:rPr lang="de-DE" dirty="0" smtClean="0"/>
              <a:t>Ex quo </a:t>
            </a:r>
            <a:r>
              <a:rPr lang="de-DE" dirty="0" err="1" smtClean="0"/>
              <a:t>mutat</a:t>
            </a:r>
            <a:r>
              <a:rPr lang="de-DE" dirty="0" smtClean="0"/>
              <a:t> </a:t>
            </a:r>
            <a:r>
              <a:rPr lang="de-DE" dirty="0" err="1" smtClean="0"/>
              <a:t>epicurei</a:t>
            </a:r>
            <a:r>
              <a:rPr lang="de-DE" dirty="0" smtClean="0"/>
              <a:t> </a:t>
            </a:r>
            <a:r>
              <a:rPr lang="de-DE" dirty="0" err="1" smtClean="0"/>
              <a:t>pertinacia</a:t>
            </a:r>
            <a:r>
              <a:rPr lang="de-DE" dirty="0" smtClean="0"/>
              <a:t>, </a:t>
            </a:r>
            <a:r>
              <a:rPr lang="de-DE" dirty="0" err="1" smtClean="0"/>
              <a:t>ea</a:t>
            </a:r>
            <a:r>
              <a:rPr lang="de-DE" dirty="0" smtClean="0"/>
              <a:t> </a:t>
            </a:r>
            <a:r>
              <a:rPr lang="de-DE" dirty="0" err="1" smtClean="0"/>
              <a:t>iusto</a:t>
            </a:r>
            <a:r>
              <a:rPr lang="de-DE" dirty="0" smtClean="0"/>
              <a:t> </a:t>
            </a:r>
            <a:r>
              <a:rPr lang="de-DE" dirty="0" err="1" smtClean="0"/>
              <a:t>facilis</a:t>
            </a:r>
            <a:r>
              <a:rPr lang="de-DE" dirty="0" smtClean="0"/>
              <a:t> </a:t>
            </a:r>
            <a:r>
              <a:rPr lang="de-DE" dirty="0" err="1" smtClean="0"/>
              <a:t>vel</a:t>
            </a:r>
            <a:r>
              <a:rPr lang="de-DE" dirty="0" smtClean="0"/>
              <a:t>, </a:t>
            </a:r>
            <a:r>
              <a:rPr lang="de-DE" dirty="0" err="1" smtClean="0"/>
              <a:t>putent</a:t>
            </a:r>
            <a:r>
              <a:rPr lang="de-DE" dirty="0" smtClean="0"/>
              <a:t> </a:t>
            </a:r>
            <a:r>
              <a:rPr lang="de-DE" dirty="0" err="1" smtClean="0"/>
              <a:t>menandri</a:t>
            </a:r>
            <a:r>
              <a:rPr lang="de-DE" dirty="0" smtClean="0"/>
              <a:t> </a:t>
            </a:r>
            <a:r>
              <a:rPr lang="de-DE" dirty="0" err="1" smtClean="0"/>
              <a:t>maluisset</a:t>
            </a:r>
            <a:r>
              <a:rPr lang="de-DE" dirty="0" smtClean="0"/>
              <a:t> pro et. Ex quo </a:t>
            </a:r>
            <a:r>
              <a:rPr lang="de-DE" dirty="0" err="1" smtClean="0"/>
              <a:t>mutat</a:t>
            </a:r>
            <a:r>
              <a:rPr lang="de-DE" dirty="0" smtClean="0"/>
              <a:t> </a:t>
            </a:r>
            <a:r>
              <a:rPr lang="de-DE" dirty="0" err="1" smtClean="0"/>
              <a:t>epicurei</a:t>
            </a:r>
            <a:r>
              <a:rPr lang="de-DE" dirty="0" smtClean="0"/>
              <a:t> </a:t>
            </a:r>
            <a:r>
              <a:rPr lang="de-DE" dirty="0" err="1" smtClean="0"/>
              <a:t>pertinacia</a:t>
            </a:r>
            <a:r>
              <a:rPr lang="de-DE" dirty="0" smtClean="0"/>
              <a:t>, </a:t>
            </a:r>
            <a:r>
              <a:rPr lang="de-DE" dirty="0" err="1" smtClean="0"/>
              <a:t>ea</a:t>
            </a:r>
            <a:r>
              <a:rPr lang="de-DE" dirty="0" smtClean="0"/>
              <a:t> </a:t>
            </a:r>
            <a:r>
              <a:rPr lang="de-DE" dirty="0" err="1" smtClean="0"/>
              <a:t>iusto</a:t>
            </a:r>
            <a:r>
              <a:rPr lang="de-DE" dirty="0" smtClean="0"/>
              <a:t> </a:t>
            </a:r>
            <a:r>
              <a:rPr lang="de-DE" dirty="0" err="1" smtClean="0"/>
              <a:t>facilis</a:t>
            </a:r>
            <a:r>
              <a:rPr lang="de-DE" dirty="0" smtClean="0"/>
              <a:t> </a:t>
            </a:r>
            <a:r>
              <a:rPr lang="de-DE" dirty="0" err="1" smtClean="0"/>
              <a:t>vel</a:t>
            </a:r>
            <a:r>
              <a:rPr lang="de-DE" dirty="0" smtClean="0"/>
              <a:t>, </a:t>
            </a:r>
            <a:r>
              <a:rPr lang="de-DE" dirty="0" err="1" smtClean="0"/>
              <a:t>putent</a:t>
            </a:r>
            <a:r>
              <a:rPr lang="de-DE" dirty="0" smtClean="0"/>
              <a:t> </a:t>
            </a:r>
            <a:r>
              <a:rPr lang="de-DE" dirty="0" err="1" smtClean="0"/>
              <a:t>menandri</a:t>
            </a:r>
            <a:r>
              <a:rPr lang="de-DE" dirty="0" smtClean="0"/>
              <a:t> </a:t>
            </a:r>
            <a:r>
              <a:rPr lang="de-DE" dirty="0" err="1" smtClean="0"/>
              <a:t>maluisset</a:t>
            </a:r>
            <a:r>
              <a:rPr lang="de-DE" dirty="0" smtClean="0"/>
              <a:t> pro et. Ex quo </a:t>
            </a:r>
            <a:r>
              <a:rPr lang="de-DE" dirty="0" err="1" smtClean="0"/>
              <a:t>mutat</a:t>
            </a:r>
            <a:r>
              <a:rPr lang="de-DE" dirty="0" smtClean="0"/>
              <a:t> </a:t>
            </a:r>
            <a:r>
              <a:rPr lang="de-DE" dirty="0" err="1" smtClean="0"/>
              <a:t>epicurei</a:t>
            </a:r>
            <a:r>
              <a:rPr lang="de-DE" dirty="0" smtClean="0"/>
              <a:t> </a:t>
            </a:r>
            <a:r>
              <a:rPr lang="de-DE" dirty="0" err="1" smtClean="0"/>
              <a:t>pertinacia</a:t>
            </a:r>
            <a:r>
              <a:rPr lang="de-DE" dirty="0" smtClean="0"/>
              <a:t>, </a:t>
            </a:r>
            <a:r>
              <a:rPr lang="de-DE" dirty="0" err="1" smtClean="0"/>
              <a:t>ea</a:t>
            </a:r>
            <a:r>
              <a:rPr lang="de-DE" dirty="0" smtClean="0"/>
              <a:t> </a:t>
            </a:r>
            <a:r>
              <a:rPr lang="de-DE" dirty="0" err="1" smtClean="0"/>
              <a:t>iusto</a:t>
            </a:r>
            <a:r>
              <a:rPr lang="de-DE" dirty="0" smtClean="0"/>
              <a:t> </a:t>
            </a:r>
            <a:r>
              <a:rPr lang="de-DE" dirty="0" err="1" smtClean="0"/>
              <a:t>facilis</a:t>
            </a:r>
            <a:r>
              <a:rPr lang="de-DE" dirty="0" smtClean="0"/>
              <a:t> </a:t>
            </a:r>
            <a:r>
              <a:rPr lang="de-DE" dirty="0" err="1" smtClean="0"/>
              <a:t>vel</a:t>
            </a:r>
            <a:r>
              <a:rPr lang="de-DE" dirty="0" smtClean="0"/>
              <a:t>, </a:t>
            </a:r>
            <a:r>
              <a:rPr lang="de-DE" dirty="0" err="1" smtClean="0"/>
              <a:t>putent</a:t>
            </a:r>
            <a:r>
              <a:rPr lang="de-DE" dirty="0" smtClean="0"/>
              <a:t> </a:t>
            </a:r>
            <a:r>
              <a:rPr lang="de-DE" dirty="0" err="1" smtClean="0"/>
              <a:t>menandri</a:t>
            </a:r>
            <a:r>
              <a:rPr lang="de-DE" dirty="0" smtClean="0"/>
              <a:t> </a:t>
            </a:r>
            <a:r>
              <a:rPr lang="de-DE" dirty="0" err="1" smtClean="0"/>
              <a:t>maluisset</a:t>
            </a:r>
            <a:r>
              <a:rPr lang="de-DE" dirty="0" smtClean="0"/>
              <a:t> pro et. Ex quo </a:t>
            </a:r>
            <a:r>
              <a:rPr lang="de-DE" dirty="0" err="1" smtClean="0"/>
              <a:t>mutat</a:t>
            </a:r>
            <a:r>
              <a:rPr lang="de-DE" dirty="0" smtClean="0"/>
              <a:t> </a:t>
            </a:r>
            <a:r>
              <a:rPr lang="de-DE" dirty="0" err="1" smtClean="0"/>
              <a:t>epicurei</a:t>
            </a:r>
            <a:r>
              <a:rPr lang="de-DE" dirty="0" smtClean="0"/>
              <a:t> </a:t>
            </a:r>
            <a:r>
              <a:rPr lang="de-DE" dirty="0" err="1" smtClean="0"/>
              <a:t>pertinacia</a:t>
            </a:r>
            <a:r>
              <a:rPr lang="de-DE" dirty="0" smtClean="0"/>
              <a:t>, </a:t>
            </a:r>
            <a:r>
              <a:rPr lang="de-DE" dirty="0" err="1" smtClean="0"/>
              <a:t>ea</a:t>
            </a:r>
            <a:r>
              <a:rPr lang="de-DE" dirty="0" smtClean="0"/>
              <a:t> </a:t>
            </a:r>
            <a:r>
              <a:rPr lang="de-DE" dirty="0" err="1" smtClean="0"/>
              <a:t>iusto</a:t>
            </a:r>
            <a:r>
              <a:rPr lang="de-DE" dirty="0" smtClean="0"/>
              <a:t> </a:t>
            </a:r>
            <a:r>
              <a:rPr lang="de-DE" dirty="0" err="1" smtClean="0"/>
              <a:t>facilis</a:t>
            </a:r>
            <a:r>
              <a:rPr lang="de-DE" dirty="0" smtClean="0"/>
              <a:t> </a:t>
            </a:r>
            <a:r>
              <a:rPr lang="de-DE" dirty="0" err="1" smtClean="0"/>
              <a:t>vel</a:t>
            </a:r>
            <a:r>
              <a:rPr lang="de-DE" dirty="0" smtClean="0"/>
              <a:t>.</a:t>
            </a:r>
          </a:p>
          <a:p>
            <a:pPr marL="0" marR="0" lvl="0" indent="0" algn="l" defTabSz="457200" rtl="0" eaLnBrk="1" fontAlgn="auto" latinLnBrk="0" hangingPunct="1">
              <a:lnSpc>
                <a:spcPts val="2450"/>
              </a:lnSpc>
              <a:spcBef>
                <a:spcPts val="0"/>
              </a:spcBef>
              <a:spcAft>
                <a:spcPts val="1100"/>
              </a:spcAft>
              <a:buClr>
                <a:srgbClr val="E2001A"/>
              </a:buClr>
              <a:buSzTx/>
              <a:buFont typeface="Arial"/>
              <a:buNone/>
              <a:tabLst/>
              <a:defRPr/>
            </a:pPr>
            <a:endParaRPr lang="de-DE" dirty="0" smtClean="0"/>
          </a:p>
          <a:p>
            <a:pPr lvl="0"/>
            <a:endParaRPr lang="de-DE" dirty="0" smtClean="0"/>
          </a:p>
        </p:txBody>
      </p:sp>
      <p:sp>
        <p:nvSpPr>
          <p:cNvPr id="7" name="Inhaltsplatzhalter 3"/>
          <p:cNvSpPr>
            <a:spLocks noGrp="1"/>
          </p:cNvSpPr>
          <p:nvPr>
            <p:ph sz="half" idx="14"/>
          </p:nvPr>
        </p:nvSpPr>
        <p:spPr>
          <a:xfrm>
            <a:off x="4762594" y="2851578"/>
            <a:ext cx="3913094" cy="3322593"/>
          </a:xfrm>
          <a:prstGeom prst="rect">
            <a:avLst/>
          </a:prstGeom>
        </p:spPr>
        <p:txBody>
          <a:bodyPr lIns="0" tIns="0" rIns="0" bIns="0"/>
          <a:lstStyle>
            <a:lvl1pPr marL="252000" indent="-252000" defTabSz="180000">
              <a:lnSpc>
                <a:spcPts val="2450"/>
              </a:lnSpc>
              <a:spcBef>
                <a:spcPts val="0"/>
              </a:spcBef>
              <a:spcAft>
                <a:spcPts val="1100"/>
              </a:spcAft>
              <a:buClr>
                <a:srgbClr val="E2001A"/>
              </a:buClr>
              <a:buFont typeface="Wingdings" charset="2"/>
              <a:buChar char="§"/>
              <a:tabLst/>
              <a:defRPr sz="2200">
                <a:latin typeface="+mj-lt"/>
                <a:cs typeface="TheSans UHH Regular"/>
              </a:defRPr>
            </a:lvl1pPr>
            <a:lvl2pPr marL="504000" indent="-252000" defTabSz="180000">
              <a:lnSpc>
                <a:spcPts val="2450"/>
              </a:lnSpc>
              <a:spcBef>
                <a:spcPts val="0"/>
              </a:spcBef>
              <a:spcAft>
                <a:spcPts val="1100"/>
              </a:spcAft>
              <a:buClr>
                <a:srgbClr val="3B515B"/>
              </a:buClr>
              <a:buFont typeface="Wingdings" charset="2"/>
              <a:buChar char="§"/>
              <a:tabLst/>
              <a:defRPr sz="2000">
                <a:latin typeface="TheSans UHH Regular"/>
                <a:cs typeface="TheSans UHH Regular"/>
              </a:defRPr>
            </a:lvl2pPr>
            <a:lvl3pPr marL="756000" indent="-252000" defTabSz="180000">
              <a:lnSpc>
                <a:spcPts val="2450"/>
              </a:lnSpc>
              <a:spcBef>
                <a:spcPts val="0"/>
              </a:spcBef>
              <a:spcAft>
                <a:spcPts val="1100"/>
              </a:spcAft>
              <a:buClr>
                <a:srgbClr val="75858C"/>
              </a:buClr>
              <a:buFont typeface="Wingdings" charset="2"/>
              <a:buChar char="§"/>
              <a:tabLst/>
              <a:defRPr sz="2000">
                <a:latin typeface="TheSans UHH Regular"/>
                <a:cs typeface="TheSans UHH Regular"/>
              </a:defRPr>
            </a:lvl3pPr>
            <a:lvl4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ts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dirty="0" smtClean="0"/>
              <a:t>Mastertextformat bearbeiten</a:t>
            </a:r>
          </a:p>
          <a:p>
            <a:pPr lvl="1"/>
            <a:r>
              <a:rPr lang="de-DE" dirty="0" smtClean="0"/>
              <a:t>Zweite Ebene</a:t>
            </a:r>
          </a:p>
          <a:p>
            <a:pPr lvl="2"/>
            <a:r>
              <a:rPr lang="de-DE" dirty="0" smtClean="0"/>
              <a:t>Dritte Ebene</a:t>
            </a:r>
            <a:endParaRPr lang="de-DE" dirty="0"/>
          </a:p>
        </p:txBody>
      </p:sp>
    </p:spTree>
    <p:extLst>
      <p:ext uri="{BB962C8B-B14F-4D97-AF65-F5344CB8AC3E}">
        <p14:creationId xmlns:p14="http://schemas.microsoft.com/office/powerpoint/2010/main" val="3558030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7526213" y="6442393"/>
            <a:ext cx="1215292" cy="365125"/>
          </a:xfrm>
          <a:prstGeom prst="rect">
            <a:avLst/>
          </a:prstGeom>
        </p:spPr>
        <p:txBody>
          <a:bodyPr vert="horz" lIns="91440" tIns="45720" rIns="91440" bIns="45720" rtlCol="0" anchor="ctr"/>
          <a:lstStyle>
            <a:lvl1pPr algn="r">
              <a:defRPr sz="1200" b="0" i="0">
                <a:solidFill>
                  <a:srgbClr val="000000"/>
                </a:solidFill>
                <a:latin typeface="+mj-lt"/>
                <a:cs typeface="TheSans UHH Regular"/>
              </a:defRPr>
            </a:lvl1pPr>
          </a:lstStyle>
          <a:p>
            <a:fld id="{43F0430C-3290-2846-9C5E-237D45BC81A9}" type="slidenum">
              <a:rPr lang="de-DE" smtClean="0"/>
              <a:pPr/>
              <a:t>‹Nr.›</a:t>
            </a:fld>
            <a:endParaRPr lang="de-DE" dirty="0"/>
          </a:p>
        </p:txBody>
      </p:sp>
      <p:pic>
        <p:nvPicPr>
          <p:cNvPr id="8" name="Bild 7"/>
          <p:cNvPicPr>
            <a:picLocks noChangeAspect="1"/>
          </p:cNvPicPr>
          <p:nvPr userDrawn="1"/>
        </p:nvPicPr>
        <p:blipFill>
          <a:blip r:embed="rId12"/>
          <a:stretch>
            <a:fillRect/>
          </a:stretch>
        </p:blipFill>
        <p:spPr>
          <a:xfrm>
            <a:off x="1" y="1"/>
            <a:ext cx="2733648" cy="1479940"/>
          </a:xfrm>
          <a:prstGeom prst="rect">
            <a:avLst/>
          </a:prstGeom>
        </p:spPr>
      </p:pic>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pic>
        <p:nvPicPr>
          <p:cNvPr id="7" name="Grafik 6"/>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7036737" y="658736"/>
            <a:ext cx="1638957" cy="419787"/>
          </a:xfrm>
          <a:prstGeom prst="rect">
            <a:avLst/>
          </a:prstGeom>
        </p:spPr>
      </p:pic>
    </p:spTree>
    <p:extLst>
      <p:ext uri="{BB962C8B-B14F-4D97-AF65-F5344CB8AC3E}">
        <p14:creationId xmlns:p14="http://schemas.microsoft.com/office/powerpoint/2010/main" val="8759164"/>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2" r:id="rId3"/>
    <p:sldLayoutId id="2147483661" r:id="rId4"/>
    <p:sldLayoutId id="2147483663" r:id="rId5"/>
    <p:sldLayoutId id="2147483664" r:id="rId6"/>
    <p:sldLayoutId id="2147483662" r:id="rId7"/>
    <p:sldLayoutId id="2147483669" r:id="rId8"/>
    <p:sldLayoutId id="2147483665" r:id="rId9"/>
    <p:sldLayoutId id="2147483674" r:id="rId10"/>
  </p:sldLayoutIdLst>
  <p:hf hdr="0"/>
  <p:txStyles>
    <p:titleStyle>
      <a:lvl1pPr algn="ctr" defTabSz="457200" rtl="0" eaLnBrk="1" latinLnBrk="0" hangingPunct="1">
        <a:spcBef>
          <a:spcPct val="0"/>
        </a:spcBef>
        <a:buNone/>
        <a:defRPr sz="4400" b="0" i="0" kern="1200">
          <a:solidFill>
            <a:schemeClr val="tx1"/>
          </a:solidFill>
          <a:latin typeface="TheSans UHH Bold Caps"/>
          <a:ea typeface="+mj-ea"/>
          <a:cs typeface="TheSans UHH Bold Cap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63" userDrawn="1">
          <p15:clr>
            <a:srgbClr val="F26B43"/>
          </p15:clr>
        </p15:guide>
        <p15:guide id="2" pos="2880" userDrawn="1">
          <p15:clr>
            <a:srgbClr val="F26B43"/>
          </p15:clr>
        </p15:guide>
        <p15:guide id="3" pos="272" userDrawn="1">
          <p15:clr>
            <a:srgbClr val="F26B43"/>
          </p15:clr>
        </p15:guide>
        <p15:guide id="4" pos="5465" userDrawn="1">
          <p15:clr>
            <a:srgbClr val="F26B43"/>
          </p15:clr>
        </p15:guide>
        <p15:guide id="5" orient="horz" pos="504" userDrawn="1">
          <p15:clr>
            <a:srgbClr val="F26B43"/>
          </p15:clr>
        </p15:guide>
        <p15:guide id="6" orient="horz" pos="935" userDrawn="1">
          <p15:clr>
            <a:srgbClr val="F26B43"/>
          </p15:clr>
        </p15:guide>
        <p15:guide id="7" orient="horz" pos="4201" userDrawn="1">
          <p15:clr>
            <a:srgbClr val="F26B43"/>
          </p15:clr>
        </p15:guide>
        <p15:guide id="8" pos="4536" userDrawn="1">
          <p15:clr>
            <a:srgbClr val="F26B43"/>
          </p15:clr>
        </p15:guide>
        <p15:guide id="9" orient="horz" pos="3861" userDrawn="1">
          <p15:clr>
            <a:srgbClr val="F26B43"/>
          </p15:clr>
        </p15:guide>
        <p15:guide id="10" orient="horz" pos="15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archiwum.mos.gov.pl/en/news/details/news/minister-szyszko-our-aim-is-to-present-the-forest-carbon-farms-to-the-world/"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twitter.com/rarohde/status/105103262263642112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3F0430C-3290-2846-9C5E-237D45BC81A9}" type="slidenum">
              <a:rPr lang="de-DE" smtClean="0"/>
              <a:t>1</a:t>
            </a:fld>
            <a:endParaRPr lang="de-DE"/>
          </a:p>
        </p:txBody>
      </p:sp>
      <p:sp>
        <p:nvSpPr>
          <p:cNvPr id="3" name="Inhaltsplatzhalter 2"/>
          <p:cNvSpPr>
            <a:spLocks noGrp="1"/>
          </p:cNvSpPr>
          <p:nvPr>
            <p:ph sz="quarter" idx="13"/>
          </p:nvPr>
        </p:nvSpPr>
        <p:spPr>
          <a:xfrm>
            <a:off x="211372" y="3904522"/>
            <a:ext cx="8849501" cy="1676621"/>
          </a:xfrm>
        </p:spPr>
        <p:txBody>
          <a:bodyPr/>
          <a:lstStyle/>
          <a:p>
            <a:r>
              <a:rPr lang="en-GB" sz="2400" dirty="0" smtClean="0"/>
              <a:t>Different speeds of acknowledgement?</a:t>
            </a:r>
          </a:p>
          <a:p>
            <a:r>
              <a:rPr lang="en-GB" sz="2400" dirty="0" smtClean="0"/>
              <a:t>Carbon dioxide removal governance in EU’s multi-level system</a:t>
            </a:r>
            <a:endParaRPr lang="en-GB" sz="1800" b="0" i="1" dirty="0" smtClean="0"/>
          </a:p>
          <a:p>
            <a:r>
              <a:rPr lang="en-GB" sz="2000" b="0" dirty="0" smtClean="0"/>
              <a:t>Felix Schenuit</a:t>
            </a:r>
            <a:endParaRPr lang="en-GB" sz="2000" b="0" dirty="0"/>
          </a:p>
        </p:txBody>
      </p:sp>
    </p:spTree>
    <p:extLst>
      <p:ext uri="{BB962C8B-B14F-4D97-AF65-F5344CB8AC3E}">
        <p14:creationId xmlns:p14="http://schemas.microsoft.com/office/powerpoint/2010/main" val="3156517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en-GB" dirty="0"/>
              <a:t>… and why should we already talk about its governance? </a:t>
            </a:r>
          </a:p>
          <a:p>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10</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806" y="3371148"/>
            <a:ext cx="1691046" cy="2182986"/>
          </a:xfrm>
          <a:prstGeom prst="rect">
            <a:avLst/>
          </a:prstGeom>
        </p:spPr>
      </p:pic>
      <p:sp>
        <p:nvSpPr>
          <p:cNvPr id="10" name="Rechteck 9"/>
          <p:cNvSpPr/>
          <p:nvPr/>
        </p:nvSpPr>
        <p:spPr>
          <a:xfrm>
            <a:off x="1198345" y="3288488"/>
            <a:ext cx="4572000" cy="2523768"/>
          </a:xfrm>
          <a:prstGeom prst="rect">
            <a:avLst/>
          </a:prstGeom>
        </p:spPr>
        <p:txBody>
          <a:bodyPr>
            <a:spAutoFit/>
          </a:bodyPr>
          <a:lstStyle/>
          <a:p>
            <a:pPr algn="just"/>
            <a:r>
              <a:rPr lang="en-GB" b="1" dirty="0" smtClean="0"/>
              <a:t>“Most </a:t>
            </a:r>
            <a:r>
              <a:rPr lang="en-GB" b="1" dirty="0"/>
              <a:t>current and potential CDR measures could have significant impacts on land, energy, water or nutrients if deployed at large scale </a:t>
            </a:r>
            <a:r>
              <a:rPr lang="en-GB" b="1" dirty="0" smtClean="0"/>
              <a:t>[…] </a:t>
            </a:r>
            <a:r>
              <a:rPr lang="en-GB" b="1" u="sng" dirty="0"/>
              <a:t>Effective governance is needed to limit such trade-offs and ensure permanence</a:t>
            </a:r>
            <a:r>
              <a:rPr lang="en-GB" b="1" dirty="0"/>
              <a:t> of carbon removal in terrestrial, geological and ocean reservoirs (high confidence</a:t>
            </a:r>
            <a:r>
              <a:rPr lang="en-GB" b="1" dirty="0" smtClean="0"/>
              <a:t>).” </a:t>
            </a:r>
          </a:p>
          <a:p>
            <a:endParaRPr lang="de-DE" b="1" dirty="0"/>
          </a:p>
          <a:p>
            <a:pPr algn="ctr"/>
            <a:r>
              <a:rPr lang="de-DE" sz="1400" dirty="0" smtClean="0"/>
              <a:t>IPCC, Special Report on 1.5°C </a:t>
            </a:r>
            <a:r>
              <a:rPr lang="en-US" sz="1400" dirty="0" smtClean="0"/>
              <a:t>Global Warming SPM</a:t>
            </a:r>
            <a:endParaRPr lang="en-US" sz="1400" dirty="0"/>
          </a:p>
        </p:txBody>
      </p:sp>
    </p:spTree>
    <p:extLst>
      <p:ext uri="{BB962C8B-B14F-4D97-AF65-F5344CB8AC3E}">
        <p14:creationId xmlns:p14="http://schemas.microsoft.com/office/powerpoint/2010/main" val="720031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r>
              <a:rPr lang="en-GB" dirty="0"/>
              <a:t>CDR governance structures are often considered to contain pitfalls for overall climate </a:t>
            </a:r>
            <a:r>
              <a:rPr lang="en-GB" dirty="0" smtClean="0"/>
              <a:t>action &amp; governance</a:t>
            </a:r>
          </a:p>
          <a:p>
            <a:endParaRPr lang="en-GB" sz="2200" b="1" dirty="0"/>
          </a:p>
          <a:p>
            <a:r>
              <a:rPr lang="en-US" sz="2200" b="1" dirty="0" smtClean="0"/>
              <a:t>Moral hazard </a:t>
            </a:r>
          </a:p>
          <a:p>
            <a:pPr lvl="2"/>
            <a:r>
              <a:rPr lang="en-US" sz="2200" dirty="0" smtClean="0"/>
              <a:t>“</a:t>
            </a:r>
            <a:r>
              <a:rPr lang="en-GB" sz="2200" dirty="0" smtClean="0"/>
              <a:t>Mitigation</a:t>
            </a:r>
            <a:r>
              <a:rPr lang="de-DE" sz="2200" dirty="0" smtClean="0"/>
              <a:t> </a:t>
            </a:r>
            <a:r>
              <a:rPr lang="en-GB" sz="2200" dirty="0" smtClean="0"/>
              <a:t>deterrence</a:t>
            </a:r>
            <a:r>
              <a:rPr lang="de-DE" sz="2200" dirty="0" smtClean="0"/>
              <a:t>“ (McLaren et al.)</a:t>
            </a:r>
            <a:br>
              <a:rPr lang="de-DE" sz="2200" dirty="0" smtClean="0"/>
            </a:br>
            <a:endParaRPr lang="de-DE" sz="2200" dirty="0" smtClean="0"/>
          </a:p>
          <a:p>
            <a:pPr marL="342900" lvl="1" indent="-342900">
              <a:lnSpc>
                <a:spcPts val="3050"/>
              </a:lnSpc>
              <a:buClr>
                <a:schemeClr val="tx1"/>
              </a:buClr>
              <a:buFont typeface="Wingdings" panose="05000000000000000000" pitchFamily="2" charset="2"/>
              <a:buChar char="Ø"/>
            </a:pPr>
            <a:r>
              <a:rPr lang="en-GB" sz="2200" dirty="0" smtClean="0"/>
              <a:t>Tracking emergence </a:t>
            </a:r>
            <a:r>
              <a:rPr lang="en-GB" sz="2200" dirty="0"/>
              <a:t>of CDR-relevant governance </a:t>
            </a:r>
            <a:r>
              <a:rPr lang="en-GB" sz="2200" dirty="0" smtClean="0"/>
              <a:t>structures</a:t>
            </a:r>
            <a:endParaRPr lang="de-DE" sz="2200" dirty="0" smtClean="0"/>
          </a:p>
          <a:p>
            <a:pPr lvl="1"/>
            <a:endParaRPr lang="de-DE" sz="2200" dirty="0"/>
          </a:p>
        </p:txBody>
      </p:sp>
      <p:sp>
        <p:nvSpPr>
          <p:cNvPr id="3" name="Textplatzhalter 2"/>
          <p:cNvSpPr>
            <a:spLocks noGrp="1"/>
          </p:cNvSpPr>
          <p:nvPr>
            <p:ph type="body" idx="1"/>
          </p:nvPr>
        </p:nvSpPr>
        <p:spPr/>
        <p:txBody>
          <a:bodyPr/>
          <a:lstStyle/>
          <a:p>
            <a:r>
              <a:rPr lang="en-GB" dirty="0"/>
              <a:t>… and why should we already talk about its governance? </a:t>
            </a:r>
          </a:p>
          <a:p>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11</a:t>
            </a:fld>
            <a:endParaRPr lang="de-DE" dirty="0"/>
          </a:p>
        </p:txBody>
      </p:sp>
    </p:spTree>
    <p:extLst>
      <p:ext uri="{BB962C8B-B14F-4D97-AF65-F5344CB8AC3E}">
        <p14:creationId xmlns:p14="http://schemas.microsoft.com/office/powerpoint/2010/main" val="1241992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3F0430C-3290-2846-9C5E-237D45BC81A9}" type="slidenum">
              <a:rPr lang="de-DE" smtClean="0"/>
              <a:t>12</a:t>
            </a:fld>
            <a:endParaRPr lang="de-DE"/>
          </a:p>
        </p:txBody>
      </p:sp>
      <p:sp>
        <p:nvSpPr>
          <p:cNvPr id="3" name="Inhaltsplatzhalter 2"/>
          <p:cNvSpPr>
            <a:spLocks noGrp="1"/>
          </p:cNvSpPr>
          <p:nvPr>
            <p:ph sz="quarter" idx="13"/>
          </p:nvPr>
        </p:nvSpPr>
        <p:spPr>
          <a:xfrm>
            <a:off x="211372" y="3904522"/>
            <a:ext cx="8849501" cy="1676621"/>
          </a:xfrm>
        </p:spPr>
        <p:txBody>
          <a:bodyPr/>
          <a:lstStyle/>
          <a:p>
            <a:endParaRPr lang="en-US" sz="2400" dirty="0" smtClean="0"/>
          </a:p>
          <a:p>
            <a:r>
              <a:rPr lang="en-US" sz="2400" dirty="0" smtClean="0"/>
              <a:t>CDR relevant governance in EU‘s multi-level system </a:t>
            </a:r>
          </a:p>
        </p:txBody>
      </p:sp>
    </p:spTree>
    <p:extLst>
      <p:ext uri="{BB962C8B-B14F-4D97-AF65-F5344CB8AC3E}">
        <p14:creationId xmlns:p14="http://schemas.microsoft.com/office/powerpoint/2010/main" val="1278176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de-DE" dirty="0" smtClean="0"/>
              <a:t>EU Green Deal </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13</a:t>
            </a:fld>
            <a:endParaRPr lang="de-DE" dirty="0"/>
          </a:p>
        </p:txBody>
      </p:sp>
      <p:pic>
        <p:nvPicPr>
          <p:cNvPr id="6" name="Inhaltsplatzhalt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15143" y="2553097"/>
            <a:ext cx="6527541" cy="3677488"/>
          </a:xfrm>
        </p:spPr>
      </p:pic>
      <p:sp>
        <p:nvSpPr>
          <p:cNvPr id="8" name="Textfeld 7">
            <a:extLst>
              <a:ext uri="{FF2B5EF4-FFF2-40B4-BE49-F238E27FC236}">
                <a16:creationId xmlns:a16="http://schemas.microsoft.com/office/drawing/2014/main" id="{021B6029-2610-493A-B382-1741E2C2CE2B}"/>
              </a:ext>
            </a:extLst>
          </p:cNvPr>
          <p:cNvSpPr txBox="1"/>
          <p:nvPr/>
        </p:nvSpPr>
        <p:spPr>
          <a:xfrm>
            <a:off x="3666103" y="6484505"/>
            <a:ext cx="2025619" cy="276999"/>
          </a:xfrm>
          <a:prstGeom prst="rect">
            <a:avLst/>
          </a:prstGeom>
          <a:noFill/>
        </p:spPr>
        <p:txBody>
          <a:bodyPr wrap="none" rtlCol="0">
            <a:spAutoFit/>
          </a:bodyPr>
          <a:lstStyle/>
          <a:p>
            <a:r>
              <a:rPr lang="de-DE" sz="1200" dirty="0" smtClean="0"/>
              <a:t>European </a:t>
            </a:r>
            <a:r>
              <a:rPr lang="de-DE" sz="1200" dirty="0" err="1" smtClean="0"/>
              <a:t>Commission</a:t>
            </a:r>
            <a:r>
              <a:rPr lang="de-DE" sz="1200" dirty="0" smtClean="0"/>
              <a:t> (2020)</a:t>
            </a:r>
            <a:endParaRPr lang="de-DE" sz="1200" dirty="0"/>
          </a:p>
        </p:txBody>
      </p:sp>
    </p:spTree>
    <p:extLst>
      <p:ext uri="{BB962C8B-B14F-4D97-AF65-F5344CB8AC3E}">
        <p14:creationId xmlns:p14="http://schemas.microsoft.com/office/powerpoint/2010/main" val="233094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2"/>
          </p:nvPr>
        </p:nvPicPr>
        <p:blipFill rotWithShape="1">
          <a:blip r:embed="rId3"/>
          <a:srcRect t="5330"/>
          <a:stretch/>
        </p:blipFill>
        <p:spPr>
          <a:xfrm>
            <a:off x="348343" y="2569029"/>
            <a:ext cx="8229600" cy="2404537"/>
          </a:xfrm>
          <a:prstGeom prst="rect">
            <a:avLst/>
          </a:prstGeom>
        </p:spPr>
      </p:pic>
      <p:sp>
        <p:nvSpPr>
          <p:cNvPr id="3" name="Textplatzhalter 2"/>
          <p:cNvSpPr>
            <a:spLocks noGrp="1"/>
          </p:cNvSpPr>
          <p:nvPr>
            <p:ph type="body" idx="1"/>
          </p:nvPr>
        </p:nvSpPr>
        <p:spPr/>
        <p:txBody>
          <a:bodyPr/>
          <a:lstStyle/>
          <a:p>
            <a:r>
              <a:rPr lang="en-US" dirty="0" smtClean="0"/>
              <a:t>Leak of draft EU Climate Law (02/03/2020)</a:t>
            </a:r>
            <a:endParaRPr lang="en-US"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14</a:t>
            </a:fld>
            <a:endParaRPr lang="de-DE" dirty="0"/>
          </a:p>
        </p:txBody>
      </p:sp>
      <p:sp>
        <p:nvSpPr>
          <p:cNvPr id="7" name="Textfeld 6">
            <a:extLst>
              <a:ext uri="{FF2B5EF4-FFF2-40B4-BE49-F238E27FC236}">
                <a16:creationId xmlns:a16="http://schemas.microsoft.com/office/drawing/2014/main" id="{021B6029-2610-493A-B382-1741E2C2CE2B}"/>
              </a:ext>
            </a:extLst>
          </p:cNvPr>
          <p:cNvSpPr txBox="1"/>
          <p:nvPr/>
        </p:nvSpPr>
        <p:spPr>
          <a:xfrm>
            <a:off x="3126411" y="6546394"/>
            <a:ext cx="3413691" cy="276999"/>
          </a:xfrm>
          <a:prstGeom prst="rect">
            <a:avLst/>
          </a:prstGeom>
          <a:noFill/>
        </p:spPr>
        <p:txBody>
          <a:bodyPr wrap="none" rtlCol="0">
            <a:spAutoFit/>
          </a:bodyPr>
          <a:lstStyle/>
          <a:p>
            <a:r>
              <a:rPr lang="de-DE" sz="1200" dirty="0" smtClean="0"/>
              <a:t>European </a:t>
            </a:r>
            <a:r>
              <a:rPr lang="de-DE" sz="1200" dirty="0" err="1" smtClean="0"/>
              <a:t>Commission</a:t>
            </a:r>
            <a:r>
              <a:rPr lang="de-DE" sz="1200" dirty="0" smtClean="0"/>
              <a:t> (2020)  </a:t>
            </a:r>
            <a:r>
              <a:rPr lang="de-DE" sz="1200" dirty="0" err="1" smtClean="0"/>
              <a:t>Draft</a:t>
            </a:r>
            <a:r>
              <a:rPr lang="de-DE" sz="1200" dirty="0" smtClean="0"/>
              <a:t> EU </a:t>
            </a:r>
            <a:r>
              <a:rPr lang="de-DE" sz="1200" dirty="0" err="1" smtClean="0"/>
              <a:t>Climate</a:t>
            </a:r>
            <a:r>
              <a:rPr lang="de-DE" sz="1200" dirty="0" smtClean="0"/>
              <a:t> Law</a:t>
            </a:r>
            <a:endParaRPr lang="de-DE" sz="1200" dirty="0"/>
          </a:p>
        </p:txBody>
      </p:sp>
      <p:sp>
        <p:nvSpPr>
          <p:cNvPr id="8" name="Textfeld 7"/>
          <p:cNvSpPr txBox="1"/>
          <p:nvPr/>
        </p:nvSpPr>
        <p:spPr>
          <a:xfrm>
            <a:off x="2590798" y="4945409"/>
            <a:ext cx="4234545" cy="1200329"/>
          </a:xfrm>
          <a:prstGeom prst="rect">
            <a:avLst/>
          </a:prstGeom>
          <a:noFill/>
          <a:ln>
            <a:solidFill>
              <a:schemeClr val="accent1">
                <a:shade val="95000"/>
                <a:satMod val="105000"/>
              </a:schemeClr>
            </a:solidFill>
          </a:ln>
        </p:spPr>
        <p:txBody>
          <a:bodyPr wrap="square" rtlCol="0">
            <a:spAutoFit/>
          </a:bodyPr>
          <a:lstStyle/>
          <a:p>
            <a:pPr marL="342900" indent="-342900">
              <a:buAutoNum type="arabicPeriod"/>
            </a:pPr>
            <a:r>
              <a:rPr lang="de-DE" dirty="0" smtClean="0"/>
              <a:t>Natural &amp; </a:t>
            </a:r>
            <a:r>
              <a:rPr lang="de-DE" dirty="0" err="1" smtClean="0"/>
              <a:t>technological</a:t>
            </a:r>
            <a:r>
              <a:rPr lang="de-DE" dirty="0" smtClean="0"/>
              <a:t> </a:t>
            </a:r>
            <a:r>
              <a:rPr lang="de-DE" dirty="0" err="1" smtClean="0"/>
              <a:t>solutions</a:t>
            </a:r>
            <a:endParaRPr lang="de-DE" dirty="0" smtClean="0"/>
          </a:p>
          <a:p>
            <a:pPr marL="342900" indent="-342900">
              <a:buAutoNum type="arabicPeriod"/>
            </a:pPr>
            <a:r>
              <a:rPr lang="de-DE" dirty="0" err="1" smtClean="0"/>
              <a:t>Greenhouse</a:t>
            </a:r>
            <a:r>
              <a:rPr lang="de-DE" dirty="0" smtClean="0"/>
              <a:t> </a:t>
            </a:r>
            <a:r>
              <a:rPr lang="de-DE" dirty="0" err="1" smtClean="0"/>
              <a:t>gases</a:t>
            </a:r>
            <a:r>
              <a:rPr lang="de-DE" dirty="0"/>
              <a:t> </a:t>
            </a:r>
            <a:r>
              <a:rPr lang="de-DE" dirty="0" smtClean="0"/>
              <a:t>– not CO</a:t>
            </a:r>
            <a:r>
              <a:rPr lang="de-DE" baseline="-25000" dirty="0" smtClean="0"/>
              <a:t>2</a:t>
            </a:r>
          </a:p>
          <a:p>
            <a:pPr marL="342900" indent="-342900">
              <a:buAutoNum type="arabicPeriod"/>
            </a:pPr>
            <a:r>
              <a:rPr lang="de-DE" dirty="0" err="1" smtClean="0"/>
              <a:t>Domestically</a:t>
            </a:r>
            <a:r>
              <a:rPr lang="de-DE" dirty="0" smtClean="0"/>
              <a:t> </a:t>
            </a:r>
          </a:p>
          <a:p>
            <a:pPr marL="342900" indent="-342900">
              <a:buAutoNum type="arabicPeriod"/>
            </a:pPr>
            <a:r>
              <a:rPr lang="de-DE" dirty="0" smtClean="0"/>
              <a:t>Net </a:t>
            </a:r>
            <a:r>
              <a:rPr lang="de-DE" dirty="0" err="1" smtClean="0"/>
              <a:t>removals</a:t>
            </a:r>
            <a:r>
              <a:rPr lang="de-DE" dirty="0" smtClean="0"/>
              <a:t> / </a:t>
            </a:r>
            <a:r>
              <a:rPr lang="de-DE" dirty="0" err="1" smtClean="0"/>
              <a:t>net</a:t>
            </a:r>
            <a:r>
              <a:rPr lang="de-DE" dirty="0" smtClean="0"/>
              <a:t>-negative after 2050</a:t>
            </a:r>
            <a:endParaRPr lang="en-GB" dirty="0"/>
          </a:p>
        </p:txBody>
      </p:sp>
    </p:spTree>
    <p:extLst>
      <p:ext uri="{BB962C8B-B14F-4D97-AF65-F5344CB8AC3E}">
        <p14:creationId xmlns:p14="http://schemas.microsoft.com/office/powerpoint/2010/main" val="362224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endParaRPr lang="en-GB"/>
          </a:p>
        </p:txBody>
      </p:sp>
      <p:sp>
        <p:nvSpPr>
          <p:cNvPr id="3" name="Textplatzhalter 2"/>
          <p:cNvSpPr>
            <a:spLocks noGrp="1"/>
          </p:cNvSpPr>
          <p:nvPr>
            <p:ph type="body" idx="1"/>
          </p:nvPr>
        </p:nvSpPr>
        <p:spPr/>
        <p:txBody>
          <a:bodyPr/>
          <a:lstStyle/>
          <a:p>
            <a:r>
              <a:rPr lang="en-US" dirty="0" smtClean="0"/>
              <a:t>European Commission‘s 2050 long-term strategy</a:t>
            </a:r>
            <a:endParaRPr lang="en-US"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15</a:t>
            </a:fld>
            <a:endParaRPr lang="de-DE" dirty="0"/>
          </a:p>
        </p:txBody>
      </p:sp>
      <p:pic>
        <p:nvPicPr>
          <p:cNvPr id="7" name="Grafik 6"/>
          <p:cNvPicPr>
            <a:picLocks noChangeAspect="1"/>
          </p:cNvPicPr>
          <p:nvPr/>
        </p:nvPicPr>
        <p:blipFill>
          <a:blip r:embed="rId3"/>
          <a:stretch>
            <a:fillRect/>
          </a:stretch>
        </p:blipFill>
        <p:spPr>
          <a:xfrm>
            <a:off x="294266" y="2438805"/>
            <a:ext cx="8817428" cy="3857625"/>
          </a:xfrm>
          <a:prstGeom prst="rect">
            <a:avLst/>
          </a:prstGeom>
        </p:spPr>
      </p:pic>
      <p:sp>
        <p:nvSpPr>
          <p:cNvPr id="8" name="Textfeld 7">
            <a:extLst>
              <a:ext uri="{FF2B5EF4-FFF2-40B4-BE49-F238E27FC236}">
                <a16:creationId xmlns:a16="http://schemas.microsoft.com/office/drawing/2014/main" id="{021B6029-2610-493A-B382-1741E2C2CE2B}"/>
              </a:ext>
            </a:extLst>
          </p:cNvPr>
          <p:cNvSpPr txBox="1"/>
          <p:nvPr/>
        </p:nvSpPr>
        <p:spPr>
          <a:xfrm>
            <a:off x="2837373" y="6519446"/>
            <a:ext cx="3731214" cy="276999"/>
          </a:xfrm>
          <a:prstGeom prst="rect">
            <a:avLst/>
          </a:prstGeom>
          <a:noFill/>
        </p:spPr>
        <p:txBody>
          <a:bodyPr wrap="none" rtlCol="0">
            <a:spAutoFit/>
          </a:bodyPr>
          <a:lstStyle/>
          <a:p>
            <a:r>
              <a:rPr lang="en-GB" sz="1200" dirty="0" smtClean="0"/>
              <a:t>European Commission (2018): 2050 Long-terms strategy </a:t>
            </a:r>
            <a:endParaRPr lang="en-GB" sz="1200" dirty="0"/>
          </a:p>
        </p:txBody>
      </p:sp>
    </p:spTree>
    <p:extLst>
      <p:ext uri="{BB962C8B-B14F-4D97-AF65-F5344CB8AC3E}">
        <p14:creationId xmlns:p14="http://schemas.microsoft.com/office/powerpoint/2010/main" val="12647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de-DE" dirty="0"/>
              <a:t>European </a:t>
            </a:r>
            <a:r>
              <a:rPr lang="de-DE" dirty="0" err="1"/>
              <a:t>Commission‘s</a:t>
            </a:r>
            <a:r>
              <a:rPr lang="de-DE" dirty="0"/>
              <a:t> 2050 </a:t>
            </a:r>
            <a:r>
              <a:rPr lang="de-DE" dirty="0" err="1"/>
              <a:t>long</a:t>
            </a:r>
            <a:r>
              <a:rPr lang="de-DE" dirty="0"/>
              <a:t>-term </a:t>
            </a:r>
            <a:r>
              <a:rPr lang="de-DE" dirty="0" err="1" smtClean="0"/>
              <a:t>strategy</a:t>
            </a:r>
            <a:r>
              <a:rPr lang="de-DE" dirty="0" smtClean="0"/>
              <a:t>:</a:t>
            </a:r>
          </a:p>
          <a:p>
            <a:r>
              <a:rPr lang="de-DE" dirty="0" err="1" smtClean="0"/>
              <a:t>Sectoral</a:t>
            </a:r>
            <a:r>
              <a:rPr lang="de-DE" dirty="0" smtClean="0"/>
              <a:t> </a:t>
            </a:r>
            <a:r>
              <a:rPr lang="de-DE" dirty="0" err="1" smtClean="0"/>
              <a:t>emissions</a:t>
            </a:r>
            <a:r>
              <a:rPr lang="de-DE" dirty="0" smtClean="0"/>
              <a:t> in 2050</a:t>
            </a:r>
            <a:endParaRPr lang="en-GB" dirty="0"/>
          </a:p>
          <a:p>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16</a:t>
            </a:fld>
            <a:endParaRPr lang="de-DE" dirty="0"/>
          </a:p>
        </p:txBody>
      </p:sp>
      <p:sp>
        <p:nvSpPr>
          <p:cNvPr id="7" name="Textfeld 6">
            <a:extLst>
              <a:ext uri="{FF2B5EF4-FFF2-40B4-BE49-F238E27FC236}">
                <a16:creationId xmlns:a16="http://schemas.microsoft.com/office/drawing/2014/main" id="{021B6029-2610-493A-B382-1741E2C2CE2B}"/>
              </a:ext>
            </a:extLst>
          </p:cNvPr>
          <p:cNvSpPr txBox="1"/>
          <p:nvPr/>
        </p:nvSpPr>
        <p:spPr>
          <a:xfrm>
            <a:off x="2187693" y="6568314"/>
            <a:ext cx="4768613" cy="276999"/>
          </a:xfrm>
          <a:prstGeom prst="rect">
            <a:avLst/>
          </a:prstGeom>
          <a:noFill/>
        </p:spPr>
        <p:txBody>
          <a:bodyPr wrap="none" rtlCol="0">
            <a:spAutoFit/>
          </a:bodyPr>
          <a:lstStyle/>
          <a:p>
            <a:r>
              <a:rPr lang="en-US" sz="1200" dirty="0" smtClean="0"/>
              <a:t>European Commission (2018): 2050 Long-term strategy, section of fig. 91 </a:t>
            </a:r>
            <a:endParaRPr lang="en-US" sz="1200" dirty="0"/>
          </a:p>
        </p:txBody>
      </p:sp>
      <p:sp>
        <p:nvSpPr>
          <p:cNvPr id="8" name="Inhaltsplatzhalter 7"/>
          <p:cNvSpPr>
            <a:spLocks noGrp="1"/>
          </p:cNvSpPr>
          <p:nvPr>
            <p:ph sz="half" idx="2"/>
          </p:nvPr>
        </p:nvSpPr>
        <p:spPr/>
        <p:txBody>
          <a:bodyPr/>
          <a:lstStyle/>
          <a:p>
            <a:endParaRPr lang="en-GB" dirty="0"/>
          </a:p>
        </p:txBody>
      </p:sp>
      <p:pic>
        <p:nvPicPr>
          <p:cNvPr id="6" name="Grafik 5"/>
          <p:cNvPicPr>
            <a:picLocks noChangeAspect="1"/>
          </p:cNvPicPr>
          <p:nvPr/>
        </p:nvPicPr>
        <p:blipFill>
          <a:blip r:embed="rId3"/>
          <a:stretch>
            <a:fillRect/>
          </a:stretch>
        </p:blipFill>
        <p:spPr>
          <a:xfrm>
            <a:off x="1400249" y="2609852"/>
            <a:ext cx="5896655" cy="3832541"/>
          </a:xfrm>
          <a:prstGeom prst="rect">
            <a:avLst/>
          </a:prstGeom>
        </p:spPr>
      </p:pic>
      <p:sp>
        <p:nvSpPr>
          <p:cNvPr id="9" name="Abgerundetes Rechteck 8"/>
          <p:cNvSpPr/>
          <p:nvPr/>
        </p:nvSpPr>
        <p:spPr>
          <a:xfrm>
            <a:off x="5345221" y="3022914"/>
            <a:ext cx="990266" cy="2852061"/>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128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pPr marL="0" indent="0">
              <a:buNone/>
            </a:pPr>
            <a:r>
              <a:rPr lang="en-GB" dirty="0"/>
              <a:t>Regulation (EU) </a:t>
            </a:r>
            <a:r>
              <a:rPr lang="en-GB" dirty="0" smtClean="0"/>
              <a:t>2018/1999 </a:t>
            </a:r>
            <a:br>
              <a:rPr lang="en-GB" dirty="0" smtClean="0"/>
            </a:br>
            <a:r>
              <a:rPr lang="en-GB" i="1" dirty="0" smtClean="0"/>
              <a:t>Governance </a:t>
            </a:r>
            <a:r>
              <a:rPr lang="en-GB" i="1" dirty="0"/>
              <a:t>of the Energy </a:t>
            </a:r>
            <a:r>
              <a:rPr lang="en-GB" i="1" dirty="0" smtClean="0"/>
              <a:t>Union and Climate Action</a:t>
            </a:r>
            <a:r>
              <a:rPr lang="en-GB" dirty="0" smtClean="0"/>
              <a:t>. </a:t>
            </a:r>
          </a:p>
          <a:p>
            <a:r>
              <a:rPr lang="en-GB" dirty="0" smtClean="0"/>
              <a:t>“[…] </a:t>
            </a:r>
            <a:r>
              <a:rPr lang="en-GB" dirty="0"/>
              <a:t>the Union should aim to achieve a balance between anthropogenic GHG emissions by sources and removals by sinks as early as possible and, as appropriate</a:t>
            </a:r>
            <a:r>
              <a:rPr lang="en-GB" i="1" dirty="0"/>
              <a:t>, achieve negative </a:t>
            </a:r>
            <a:r>
              <a:rPr lang="en-GB" i="1" dirty="0" smtClean="0"/>
              <a:t>emissions thereafter.</a:t>
            </a:r>
            <a:r>
              <a:rPr lang="en-GB" dirty="0" smtClean="0"/>
              <a:t>”</a:t>
            </a:r>
            <a:endParaRPr lang="en-GB" dirty="0"/>
          </a:p>
        </p:txBody>
      </p:sp>
      <p:sp>
        <p:nvSpPr>
          <p:cNvPr id="3" name="Textplatzhalter 2"/>
          <p:cNvSpPr>
            <a:spLocks noGrp="1"/>
          </p:cNvSpPr>
          <p:nvPr>
            <p:ph type="body" idx="1"/>
          </p:nvPr>
        </p:nvSpPr>
        <p:spPr/>
        <p:txBody>
          <a:bodyPr/>
          <a:lstStyle/>
          <a:p>
            <a:r>
              <a:rPr lang="en-US" dirty="0" smtClean="0"/>
              <a:t>Climate and Energy Framework 2030</a:t>
            </a:r>
            <a:endParaRPr lang="en-US"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17</a:t>
            </a:fld>
            <a:endParaRPr lang="de-DE" dirty="0"/>
          </a:p>
        </p:txBody>
      </p:sp>
    </p:spTree>
    <p:extLst>
      <p:ext uri="{BB962C8B-B14F-4D97-AF65-F5344CB8AC3E}">
        <p14:creationId xmlns:p14="http://schemas.microsoft.com/office/powerpoint/2010/main" val="36489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en-US" dirty="0" smtClean="0"/>
              <a:t>Climate and Energy Framework 2030: 3 Pillars</a:t>
            </a:r>
            <a:endParaRPr lang="en-US"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18</a:t>
            </a:fld>
            <a:endParaRPr lang="de-DE" dirty="0"/>
          </a:p>
        </p:txBody>
      </p:sp>
      <p:sp>
        <p:nvSpPr>
          <p:cNvPr id="7" name="Abgerundetes Rechteck 6"/>
          <p:cNvSpPr/>
          <p:nvPr/>
        </p:nvSpPr>
        <p:spPr>
          <a:xfrm>
            <a:off x="332677" y="2798689"/>
            <a:ext cx="2096430" cy="7025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smtClean="0"/>
              <a:t>Effort</a:t>
            </a:r>
            <a:r>
              <a:rPr lang="de-DE" dirty="0" smtClean="0"/>
              <a:t> Sharing</a:t>
            </a:r>
          </a:p>
          <a:p>
            <a:pPr algn="ctr"/>
            <a:r>
              <a:rPr lang="de-DE" dirty="0" smtClean="0"/>
              <a:t>(Ø 30%) </a:t>
            </a:r>
            <a:endParaRPr lang="en-GB" dirty="0"/>
          </a:p>
        </p:txBody>
      </p:sp>
      <p:sp>
        <p:nvSpPr>
          <p:cNvPr id="8" name="Abgerundetes Rechteck 7"/>
          <p:cNvSpPr/>
          <p:nvPr/>
        </p:nvSpPr>
        <p:spPr>
          <a:xfrm>
            <a:off x="3499624" y="2787805"/>
            <a:ext cx="2096430" cy="7025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LULUCF</a:t>
            </a:r>
          </a:p>
          <a:p>
            <a:pPr algn="ctr"/>
            <a:r>
              <a:rPr lang="de-DE" dirty="0" smtClean="0"/>
              <a:t>(</a:t>
            </a:r>
            <a:r>
              <a:rPr lang="de-DE" dirty="0" err="1" smtClean="0"/>
              <a:t>no</a:t>
            </a:r>
            <a:r>
              <a:rPr lang="de-DE" dirty="0" smtClean="0"/>
              <a:t>-debit)</a:t>
            </a:r>
            <a:endParaRPr lang="en-GB" dirty="0"/>
          </a:p>
        </p:txBody>
      </p:sp>
      <p:sp>
        <p:nvSpPr>
          <p:cNvPr id="9" name="Abgerundetes Rechteck 8"/>
          <p:cNvSpPr/>
          <p:nvPr/>
        </p:nvSpPr>
        <p:spPr>
          <a:xfrm>
            <a:off x="6878439" y="2786266"/>
            <a:ext cx="2096430" cy="7025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EU ETS </a:t>
            </a:r>
          </a:p>
          <a:p>
            <a:pPr algn="ctr"/>
            <a:r>
              <a:rPr lang="de-DE" dirty="0" smtClean="0"/>
              <a:t>(-43%)</a:t>
            </a:r>
            <a:endParaRPr lang="en-GB" dirty="0"/>
          </a:p>
        </p:txBody>
      </p:sp>
      <p:grpSp>
        <p:nvGrpSpPr>
          <p:cNvPr id="27" name="Gruppieren 26"/>
          <p:cNvGrpSpPr/>
          <p:nvPr/>
        </p:nvGrpSpPr>
        <p:grpSpPr>
          <a:xfrm>
            <a:off x="5731726" y="2712329"/>
            <a:ext cx="1100253" cy="947856"/>
            <a:chOff x="5687121" y="2921617"/>
            <a:chExt cx="1100253" cy="947856"/>
          </a:xfrm>
        </p:grpSpPr>
        <p:sp>
          <p:nvSpPr>
            <p:cNvPr id="10" name="Multiplizieren 9"/>
            <p:cNvSpPr/>
            <p:nvPr/>
          </p:nvSpPr>
          <p:spPr>
            <a:xfrm>
              <a:off x="5869256" y="2921617"/>
              <a:ext cx="735981" cy="947856"/>
            </a:xfrm>
            <a:prstGeom prst="mathMultiply">
              <a:avLst>
                <a:gd name="adj1" fmla="val 9884"/>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hteck 10"/>
            <p:cNvSpPr/>
            <p:nvPr/>
          </p:nvSpPr>
          <p:spPr>
            <a:xfrm>
              <a:off x="5687121" y="3267306"/>
              <a:ext cx="1100253" cy="20072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no interaction</a:t>
              </a:r>
              <a:endParaRPr lang="en-US" sz="1200" dirty="0">
                <a:solidFill>
                  <a:schemeClr val="tx1"/>
                </a:solidFill>
              </a:endParaRPr>
            </a:p>
          </p:txBody>
        </p:sp>
      </p:grpSp>
      <p:sp>
        <p:nvSpPr>
          <p:cNvPr id="12" name="Pfeil nach links und rechts 11"/>
          <p:cNvSpPr/>
          <p:nvPr/>
        </p:nvSpPr>
        <p:spPr>
          <a:xfrm>
            <a:off x="2655848" y="3052400"/>
            <a:ext cx="669073" cy="189571"/>
          </a:xfrm>
          <a:prstGeom prst="lef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00"/>
              </a:solidFill>
            </a:endParaRPr>
          </a:p>
        </p:txBody>
      </p:sp>
      <p:graphicFrame>
        <p:nvGraphicFramePr>
          <p:cNvPr id="20" name="Diagramm 19"/>
          <p:cNvGraphicFramePr/>
          <p:nvPr>
            <p:extLst>
              <p:ext uri="{D42A27DB-BD31-4B8C-83A1-F6EECF244321}">
                <p14:modId xmlns:p14="http://schemas.microsoft.com/office/powerpoint/2010/main" val="2125762513"/>
              </p:ext>
            </p:extLst>
          </p:nvPr>
        </p:nvGraphicFramePr>
        <p:xfrm>
          <a:off x="420028" y="3746809"/>
          <a:ext cx="1431073" cy="3238807"/>
        </p:xfrm>
        <a:graphic>
          <a:graphicData uri="http://schemas.openxmlformats.org/drawingml/2006/chart">
            <c:chart xmlns:c="http://schemas.openxmlformats.org/drawingml/2006/chart" xmlns:r="http://schemas.openxmlformats.org/officeDocument/2006/relationships" r:id="rId3"/>
          </a:graphicData>
        </a:graphic>
      </p:graphicFrame>
      <p:sp>
        <p:nvSpPr>
          <p:cNvPr id="22" name="Nach oben gekrümmter Pfeil 21"/>
          <p:cNvSpPr/>
          <p:nvPr/>
        </p:nvSpPr>
        <p:spPr>
          <a:xfrm rot="10800000">
            <a:off x="1513024" y="3790967"/>
            <a:ext cx="2269270" cy="390491"/>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4" name="Nach unten gekrümmter Pfeil 23"/>
          <p:cNvSpPr/>
          <p:nvPr/>
        </p:nvSpPr>
        <p:spPr>
          <a:xfrm rot="10800000">
            <a:off x="1135564" y="5938947"/>
            <a:ext cx="4954538" cy="65491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5" name="Gerader Verbinder 4"/>
          <p:cNvCxnSpPr/>
          <p:nvPr/>
        </p:nvCxnSpPr>
        <p:spPr>
          <a:xfrm flipH="1">
            <a:off x="42133" y="3457020"/>
            <a:ext cx="3410413" cy="85755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Gerader Verbinder 22"/>
          <p:cNvCxnSpPr/>
          <p:nvPr/>
        </p:nvCxnSpPr>
        <p:spPr>
          <a:xfrm flipH="1" flipV="1">
            <a:off x="5661880" y="3449587"/>
            <a:ext cx="3359449" cy="102276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5" name="Gruppieren 24"/>
          <p:cNvGrpSpPr/>
          <p:nvPr/>
        </p:nvGrpSpPr>
        <p:grpSpPr>
          <a:xfrm>
            <a:off x="2456985" y="3988096"/>
            <a:ext cx="4684758" cy="2339185"/>
            <a:chOff x="2456985" y="3993269"/>
            <a:chExt cx="4684758" cy="2339185"/>
          </a:xfrm>
        </p:grpSpPr>
        <p:graphicFrame>
          <p:nvGraphicFramePr>
            <p:cNvPr id="15" name="Diagramm 14"/>
            <p:cNvGraphicFramePr/>
            <p:nvPr>
              <p:extLst>
                <p:ext uri="{D42A27DB-BD31-4B8C-83A1-F6EECF244321}">
                  <p14:modId xmlns:p14="http://schemas.microsoft.com/office/powerpoint/2010/main" val="3834113696"/>
                </p:ext>
              </p:extLst>
            </p:nvPr>
          </p:nvGraphicFramePr>
          <p:xfrm>
            <a:off x="2456985" y="3993269"/>
            <a:ext cx="4684758" cy="2339185"/>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hteck 15"/>
            <p:cNvSpPr/>
            <p:nvPr/>
          </p:nvSpPr>
          <p:spPr>
            <a:xfrm>
              <a:off x="2456985" y="5054451"/>
              <a:ext cx="4684758" cy="45719"/>
            </a:xfrm>
            <a:prstGeom prst="rect">
              <a:avLst/>
            </a:prstGeom>
            <a:solidFill>
              <a:schemeClr val="tx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hteck 16"/>
            <p:cNvSpPr/>
            <p:nvPr/>
          </p:nvSpPr>
          <p:spPr>
            <a:xfrm>
              <a:off x="5320989" y="5207685"/>
              <a:ext cx="1185744" cy="40045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tx1"/>
                  </a:solidFill>
                </a:rPr>
                <a:t>n</a:t>
              </a:r>
              <a:r>
                <a:rPr lang="en-US" b="1" dirty="0" smtClean="0">
                  <a:solidFill>
                    <a:schemeClr val="tx1"/>
                  </a:solidFill>
                </a:rPr>
                <a:t>et removals (</a:t>
              </a:r>
              <a:r>
                <a:rPr lang="de-DE" b="1" dirty="0" smtClean="0">
                  <a:solidFill>
                    <a:schemeClr val="tx1"/>
                  </a:solidFill>
                </a:rPr>
                <a:t>=</a:t>
              </a:r>
              <a:r>
                <a:rPr lang="de-DE" b="1" dirty="0" err="1" smtClean="0">
                  <a:solidFill>
                    <a:schemeClr val="tx1"/>
                  </a:solidFill>
                </a:rPr>
                <a:t>credits</a:t>
              </a:r>
              <a:r>
                <a:rPr lang="de-DE" b="1" dirty="0" smtClean="0">
                  <a:solidFill>
                    <a:schemeClr val="tx1"/>
                  </a:solidFill>
                </a:rPr>
                <a:t>)</a:t>
              </a:r>
              <a:endParaRPr lang="en-US" b="1" dirty="0">
                <a:solidFill>
                  <a:schemeClr val="tx1"/>
                </a:solidFill>
              </a:endParaRPr>
            </a:p>
          </p:txBody>
        </p:sp>
        <p:sp>
          <p:nvSpPr>
            <p:cNvPr id="30" name="Rechteck 29"/>
            <p:cNvSpPr/>
            <p:nvPr/>
          </p:nvSpPr>
          <p:spPr>
            <a:xfrm>
              <a:off x="3099111" y="4523992"/>
              <a:ext cx="1185744" cy="40045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1" dirty="0">
                  <a:solidFill>
                    <a:schemeClr val="tx1"/>
                  </a:solidFill>
                </a:rPr>
                <a:t>n</a:t>
              </a:r>
              <a:r>
                <a:rPr lang="en-US" b="1" dirty="0" smtClean="0">
                  <a:solidFill>
                    <a:schemeClr val="tx1"/>
                  </a:solidFill>
                </a:rPr>
                <a:t>et emissions (</a:t>
              </a:r>
              <a:r>
                <a:rPr lang="de-DE" b="1" dirty="0" smtClean="0">
                  <a:solidFill>
                    <a:schemeClr val="tx1"/>
                  </a:solidFill>
                </a:rPr>
                <a:t>=</a:t>
              </a:r>
              <a:r>
                <a:rPr lang="de-DE" b="1" dirty="0" err="1" smtClean="0">
                  <a:solidFill>
                    <a:schemeClr val="tx1"/>
                  </a:solidFill>
                </a:rPr>
                <a:t>debits</a:t>
              </a:r>
              <a:r>
                <a:rPr lang="de-DE" b="1" dirty="0" smtClean="0">
                  <a:solidFill>
                    <a:schemeClr val="tx1"/>
                  </a:solidFill>
                </a:rPr>
                <a:t>)</a:t>
              </a:r>
              <a:endParaRPr lang="en-US" b="1" dirty="0">
                <a:solidFill>
                  <a:schemeClr val="tx1"/>
                </a:solidFill>
              </a:endParaRPr>
            </a:p>
          </p:txBody>
        </p:sp>
      </p:grpSp>
      <p:sp>
        <p:nvSpPr>
          <p:cNvPr id="31" name="Rechteck 30"/>
          <p:cNvSpPr/>
          <p:nvPr/>
        </p:nvSpPr>
        <p:spPr>
          <a:xfrm>
            <a:off x="520235" y="5060921"/>
            <a:ext cx="1330866" cy="45719"/>
          </a:xfrm>
          <a:prstGeom prst="rect">
            <a:avLst/>
          </a:prstGeom>
          <a:solidFill>
            <a:schemeClr val="tx1"/>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Textfeld 27"/>
          <p:cNvSpPr txBox="1"/>
          <p:nvPr/>
        </p:nvSpPr>
        <p:spPr>
          <a:xfrm>
            <a:off x="2655848" y="5965973"/>
            <a:ext cx="2072270" cy="523220"/>
          </a:xfrm>
          <a:prstGeom prst="rect">
            <a:avLst/>
          </a:prstGeom>
          <a:solidFill>
            <a:schemeClr val="bg1"/>
          </a:solidFill>
        </p:spPr>
        <p:txBody>
          <a:bodyPr wrap="square" rtlCol="0">
            <a:spAutoFit/>
          </a:bodyPr>
          <a:lstStyle/>
          <a:p>
            <a:pPr algn="ctr"/>
            <a:r>
              <a:rPr lang="en-US" sz="1400" b="1" u="sng" dirty="0" smtClean="0"/>
              <a:t>Very limited </a:t>
            </a:r>
            <a:r>
              <a:rPr lang="en-US" sz="1400" b="1" dirty="0" smtClean="0"/>
              <a:t>amount: 280Mt from 2021-2030 </a:t>
            </a:r>
            <a:endParaRPr lang="en-US" sz="1400" b="1" dirty="0"/>
          </a:p>
        </p:txBody>
      </p:sp>
    </p:spTree>
    <p:extLst>
      <p:ext uri="{BB962C8B-B14F-4D97-AF65-F5344CB8AC3E}">
        <p14:creationId xmlns:p14="http://schemas.microsoft.com/office/powerpoint/2010/main" val="28582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20" grpId="0">
        <p:bldAsOne/>
      </p:bldGraphic>
      <p:bldP spid="22" grpId="0" animBg="1"/>
      <p:bldP spid="24" grpId="0" animBg="1"/>
      <p:bldP spid="31"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r>
              <a:rPr lang="de-DE" dirty="0" smtClean="0"/>
              <a:t>10-year </a:t>
            </a:r>
            <a:r>
              <a:rPr lang="de-DE" i="1" dirty="0" smtClean="0"/>
              <a:t>National </a:t>
            </a:r>
            <a:r>
              <a:rPr lang="de-DE" i="1" dirty="0" err="1" smtClean="0"/>
              <a:t>Climate</a:t>
            </a:r>
            <a:r>
              <a:rPr lang="de-DE" i="1" dirty="0" smtClean="0"/>
              <a:t> </a:t>
            </a:r>
            <a:r>
              <a:rPr lang="de-DE" i="1" dirty="0" err="1" smtClean="0"/>
              <a:t>and</a:t>
            </a:r>
            <a:r>
              <a:rPr lang="de-DE" i="1" dirty="0" smtClean="0"/>
              <a:t> </a:t>
            </a:r>
            <a:r>
              <a:rPr lang="de-DE" i="1" dirty="0" err="1" smtClean="0"/>
              <a:t>Energy</a:t>
            </a:r>
            <a:r>
              <a:rPr lang="de-DE" i="1" dirty="0" smtClean="0"/>
              <a:t> Plans</a:t>
            </a:r>
            <a:r>
              <a:rPr lang="de-DE" dirty="0" smtClean="0"/>
              <a:t> </a:t>
            </a:r>
          </a:p>
          <a:p>
            <a:pPr lvl="1">
              <a:spcAft>
                <a:spcPts val="0"/>
              </a:spcAft>
            </a:pPr>
            <a:endParaRPr lang="de-DE" sz="1600" dirty="0" smtClean="0"/>
          </a:p>
          <a:p>
            <a:pPr lvl="1">
              <a:spcAft>
                <a:spcPts val="0"/>
              </a:spcAft>
            </a:pPr>
            <a:endParaRPr lang="de-DE" sz="1600" dirty="0"/>
          </a:p>
          <a:p>
            <a:pPr lvl="1">
              <a:spcAft>
                <a:spcPts val="0"/>
              </a:spcAft>
            </a:pPr>
            <a:endParaRPr lang="de-DE" sz="1600" dirty="0" smtClean="0"/>
          </a:p>
          <a:p>
            <a:pPr lvl="1">
              <a:spcAft>
                <a:spcPts val="0"/>
              </a:spcAft>
            </a:pPr>
            <a:endParaRPr lang="de-DE" sz="1600" dirty="0"/>
          </a:p>
          <a:p>
            <a:pPr lvl="1">
              <a:spcAft>
                <a:spcPts val="0"/>
              </a:spcAft>
            </a:pPr>
            <a:endParaRPr lang="de-DE" sz="1600" dirty="0" smtClean="0"/>
          </a:p>
          <a:p>
            <a:pPr marL="252000" lvl="1" indent="0">
              <a:spcAft>
                <a:spcPts val="0"/>
              </a:spcAft>
              <a:buNone/>
            </a:pPr>
            <a:endParaRPr lang="de-DE" sz="1600" dirty="0" smtClean="0"/>
          </a:p>
          <a:p>
            <a:pPr marL="252000" lvl="1" indent="0" algn="ctr">
              <a:spcAft>
                <a:spcPts val="0"/>
              </a:spcAft>
              <a:buNone/>
            </a:pPr>
            <a:endParaRPr lang="de-DE" sz="1600" dirty="0"/>
          </a:p>
          <a:p>
            <a:pPr marL="252000" lvl="1" indent="0" algn="ctr">
              <a:spcAft>
                <a:spcPts val="0"/>
              </a:spcAft>
              <a:buNone/>
            </a:pPr>
            <a:endParaRPr lang="de-DE" sz="1600" dirty="0"/>
          </a:p>
          <a:p>
            <a:pPr marL="252000" lvl="1" indent="0" algn="ctr">
              <a:spcAft>
                <a:spcPts val="0"/>
              </a:spcAft>
              <a:buNone/>
            </a:pPr>
            <a:r>
              <a:rPr lang="de-DE" sz="1200" dirty="0" smtClean="0"/>
              <a:t>(Source: European Council 2019)</a:t>
            </a:r>
          </a:p>
          <a:p>
            <a:pPr lvl="1">
              <a:spcAft>
                <a:spcPts val="0"/>
              </a:spcAft>
            </a:pPr>
            <a:endParaRPr lang="de-DE" sz="1600" dirty="0"/>
          </a:p>
        </p:txBody>
      </p:sp>
      <p:sp>
        <p:nvSpPr>
          <p:cNvPr id="3" name="Textplatzhalter 2"/>
          <p:cNvSpPr>
            <a:spLocks noGrp="1"/>
          </p:cNvSpPr>
          <p:nvPr>
            <p:ph type="body" idx="1"/>
          </p:nvPr>
        </p:nvSpPr>
        <p:spPr/>
        <p:txBody>
          <a:bodyPr/>
          <a:lstStyle/>
          <a:p>
            <a:r>
              <a:rPr lang="de-DE" dirty="0" smtClean="0"/>
              <a:t>Member States: New EU </a:t>
            </a:r>
            <a:r>
              <a:rPr lang="de-DE" dirty="0" err="1" smtClean="0"/>
              <a:t>reporting</a:t>
            </a:r>
            <a:r>
              <a:rPr lang="de-DE" dirty="0" smtClean="0"/>
              <a:t> </a:t>
            </a:r>
            <a:r>
              <a:rPr lang="de-DE" dirty="0" err="1" smtClean="0"/>
              <a:t>structure</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19</a:t>
            </a:fld>
            <a:endParaRPr lang="de-DE" dirty="0"/>
          </a:p>
        </p:txBody>
      </p:sp>
      <p:pic>
        <p:nvPicPr>
          <p:cNvPr id="5" name="Grafik 4"/>
          <p:cNvPicPr>
            <a:picLocks noChangeAspect="1"/>
          </p:cNvPicPr>
          <p:nvPr/>
        </p:nvPicPr>
        <p:blipFill>
          <a:blip r:embed="rId3"/>
          <a:stretch>
            <a:fillRect/>
          </a:stretch>
        </p:blipFill>
        <p:spPr>
          <a:xfrm>
            <a:off x="1566333" y="3675424"/>
            <a:ext cx="5791200" cy="1562966"/>
          </a:xfrm>
          <a:prstGeom prst="rect">
            <a:avLst/>
          </a:prstGeom>
        </p:spPr>
      </p:pic>
    </p:spTree>
    <p:extLst>
      <p:ext uri="{BB962C8B-B14F-4D97-AF65-F5344CB8AC3E}">
        <p14:creationId xmlns:p14="http://schemas.microsoft.com/office/powerpoint/2010/main" val="29754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a:xfrm>
            <a:off x="457200" y="2368762"/>
            <a:ext cx="8229600" cy="3233015"/>
          </a:xfrm>
        </p:spPr>
        <p:txBody>
          <a:bodyPr/>
          <a:lstStyle/>
          <a:p>
            <a:pPr marL="457200" indent="-457200">
              <a:buFont typeface="+mj-lt"/>
              <a:buAutoNum type="arabicPeriod"/>
            </a:pPr>
            <a:r>
              <a:rPr lang="en-US" b="1" dirty="0" smtClean="0"/>
              <a:t>Why are we talking about Carbon Dioxide Removal?</a:t>
            </a:r>
          </a:p>
          <a:p>
            <a:pPr lvl="1"/>
            <a:r>
              <a:rPr lang="en-US" dirty="0" smtClean="0"/>
              <a:t>… and what exactly are we talking about?</a:t>
            </a:r>
          </a:p>
          <a:p>
            <a:pPr lvl="1"/>
            <a:r>
              <a:rPr lang="en-US" dirty="0" smtClean="0"/>
              <a:t>… and why should we already talk about its governance? </a:t>
            </a:r>
          </a:p>
          <a:p>
            <a:pPr marL="457200" indent="-457200">
              <a:buFont typeface="+mj-lt"/>
              <a:buAutoNum type="arabicPeriod"/>
            </a:pPr>
            <a:r>
              <a:rPr lang="de-DE" b="1" dirty="0" smtClean="0"/>
              <a:t>CDR-relevant </a:t>
            </a:r>
            <a:r>
              <a:rPr lang="en-US" b="1" dirty="0" smtClean="0"/>
              <a:t>governance in the EU </a:t>
            </a:r>
          </a:p>
          <a:p>
            <a:pPr lvl="1"/>
            <a:r>
              <a:rPr lang="en-US" dirty="0" smtClean="0"/>
              <a:t>EU climate policy </a:t>
            </a:r>
          </a:p>
          <a:p>
            <a:pPr lvl="2"/>
            <a:r>
              <a:rPr lang="en-US" sz="1800" dirty="0" smtClean="0"/>
              <a:t>EU Green Deal / 2050 long-term </a:t>
            </a:r>
            <a:r>
              <a:rPr lang="en-US" sz="1800" dirty="0"/>
              <a:t>strategy</a:t>
            </a:r>
          </a:p>
          <a:p>
            <a:pPr lvl="2"/>
            <a:r>
              <a:rPr lang="en-US" sz="1800" dirty="0" smtClean="0"/>
              <a:t>Climate </a:t>
            </a:r>
            <a:r>
              <a:rPr lang="en-US" sz="1800" dirty="0" smtClean="0"/>
              <a:t>and Energy Framework 2030 </a:t>
            </a:r>
          </a:p>
          <a:p>
            <a:pPr lvl="1"/>
            <a:r>
              <a:rPr lang="de-DE" dirty="0" smtClean="0"/>
              <a:t>Member </a:t>
            </a:r>
            <a:r>
              <a:rPr lang="de-DE" dirty="0"/>
              <a:t>States </a:t>
            </a:r>
            <a:r>
              <a:rPr lang="en-US" dirty="0" smtClean="0"/>
              <a:t>case</a:t>
            </a:r>
            <a:r>
              <a:rPr lang="de-DE" dirty="0" smtClean="0"/>
              <a:t> </a:t>
            </a:r>
            <a:r>
              <a:rPr lang="en-GB" dirty="0"/>
              <a:t>studies</a:t>
            </a:r>
          </a:p>
          <a:p>
            <a:pPr marL="205200" indent="-457200">
              <a:buFont typeface="+mj-lt"/>
              <a:buAutoNum type="arabicPeriod"/>
            </a:pPr>
            <a:r>
              <a:rPr lang="en-US" sz="2400" b="1" dirty="0" smtClean="0"/>
              <a:t>Conclusions</a:t>
            </a:r>
            <a:r>
              <a:rPr lang="de-DE" sz="2400" b="1" dirty="0" smtClean="0"/>
              <a:t> </a:t>
            </a:r>
            <a:endParaRPr lang="de-DE" sz="2400" b="1" dirty="0"/>
          </a:p>
        </p:txBody>
      </p:sp>
      <p:sp>
        <p:nvSpPr>
          <p:cNvPr id="3" name="Textplatzhalter 2"/>
          <p:cNvSpPr>
            <a:spLocks noGrp="1"/>
          </p:cNvSpPr>
          <p:nvPr>
            <p:ph type="body" idx="1"/>
          </p:nvPr>
        </p:nvSpPr>
        <p:spPr/>
        <p:txBody>
          <a:bodyPr/>
          <a:lstStyle/>
          <a:p>
            <a:r>
              <a:rPr lang="de-DE" dirty="0" err="1" smtClean="0"/>
              <a:t>Structure</a:t>
            </a:r>
            <a:r>
              <a:rPr lang="de-DE" dirty="0" smtClean="0"/>
              <a:t> </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2</a:t>
            </a:fld>
            <a:endParaRPr lang="de-DE" dirty="0"/>
          </a:p>
        </p:txBody>
      </p:sp>
    </p:spTree>
    <p:extLst>
      <p:ext uri="{BB962C8B-B14F-4D97-AF65-F5344CB8AC3E}">
        <p14:creationId xmlns:p14="http://schemas.microsoft.com/office/powerpoint/2010/main" val="151790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r>
              <a:rPr lang="de-DE" dirty="0" smtClean="0"/>
              <a:t>Germany / </a:t>
            </a:r>
            <a:r>
              <a:rPr lang="en-US" dirty="0" smtClean="0"/>
              <a:t>United Kingdom / Poland </a:t>
            </a:r>
          </a:p>
          <a:p>
            <a:endParaRPr lang="en-US" dirty="0" smtClean="0"/>
          </a:p>
          <a:p>
            <a:r>
              <a:rPr lang="en-US" b="1" dirty="0" smtClean="0"/>
              <a:t>Case selection:</a:t>
            </a:r>
            <a:r>
              <a:rPr lang="de-DE" dirty="0" smtClean="0"/>
              <a:t>	</a:t>
            </a:r>
            <a:endParaRPr lang="de-DE" dirty="0"/>
          </a:p>
          <a:p>
            <a:pPr lvl="1"/>
            <a:r>
              <a:rPr lang="en-US" dirty="0" smtClean="0"/>
              <a:t>Substantial influence on EU climate governance </a:t>
            </a:r>
          </a:p>
          <a:p>
            <a:pPr lvl="1"/>
            <a:r>
              <a:rPr lang="en-US" dirty="0" smtClean="0"/>
              <a:t>Among the biggest emitters (GER 1</a:t>
            </a:r>
            <a:r>
              <a:rPr lang="en-US" baseline="30000" dirty="0" smtClean="0"/>
              <a:t>st</a:t>
            </a:r>
            <a:r>
              <a:rPr lang="en-US" dirty="0" smtClean="0"/>
              <a:t>, UK 2</a:t>
            </a:r>
            <a:r>
              <a:rPr lang="en-US" baseline="30000" dirty="0" smtClean="0"/>
              <a:t>nd</a:t>
            </a:r>
            <a:r>
              <a:rPr lang="en-US" dirty="0" smtClean="0"/>
              <a:t>, PL 5</a:t>
            </a:r>
            <a:r>
              <a:rPr lang="en-US" baseline="30000" dirty="0" smtClean="0"/>
              <a:t>th</a:t>
            </a:r>
            <a:r>
              <a:rPr lang="en-US" dirty="0" smtClean="0"/>
              <a:t>)</a:t>
            </a:r>
          </a:p>
          <a:p>
            <a:pPr lvl="1"/>
            <a:r>
              <a:rPr lang="en-US" dirty="0" smtClean="0"/>
              <a:t>Different approaches to climate policy </a:t>
            </a:r>
          </a:p>
          <a:p>
            <a:pPr lvl="1"/>
            <a:r>
              <a:rPr lang="en-US" dirty="0" smtClean="0"/>
              <a:t>Different ways of dealing with CDR </a:t>
            </a:r>
            <a:endParaRPr lang="en-US" dirty="0"/>
          </a:p>
        </p:txBody>
      </p:sp>
      <p:sp>
        <p:nvSpPr>
          <p:cNvPr id="3" name="Textplatzhalter 2"/>
          <p:cNvSpPr>
            <a:spLocks noGrp="1"/>
          </p:cNvSpPr>
          <p:nvPr>
            <p:ph type="body" idx="1"/>
          </p:nvPr>
        </p:nvSpPr>
        <p:spPr/>
        <p:txBody>
          <a:bodyPr/>
          <a:lstStyle/>
          <a:p>
            <a:r>
              <a:rPr lang="de-DE" dirty="0" smtClean="0"/>
              <a:t>3 </a:t>
            </a:r>
            <a:r>
              <a:rPr lang="de-DE" dirty="0" err="1"/>
              <a:t>c</a:t>
            </a:r>
            <a:r>
              <a:rPr lang="de-DE" dirty="0" err="1" smtClean="0"/>
              <a:t>ase</a:t>
            </a:r>
            <a:r>
              <a:rPr lang="de-DE" dirty="0" smtClean="0"/>
              <a:t> </a:t>
            </a:r>
            <a:r>
              <a:rPr lang="de-DE" dirty="0" err="1" smtClean="0"/>
              <a:t>studies</a:t>
            </a:r>
            <a:r>
              <a:rPr lang="de-DE" dirty="0" smtClean="0"/>
              <a:t> </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20</a:t>
            </a:fld>
            <a:endParaRPr lang="de-DE" dirty="0"/>
          </a:p>
        </p:txBody>
      </p:sp>
    </p:spTree>
    <p:extLst>
      <p:ext uri="{BB962C8B-B14F-4D97-AF65-F5344CB8AC3E}">
        <p14:creationId xmlns:p14="http://schemas.microsoft.com/office/powerpoint/2010/main" val="861857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r>
              <a:rPr lang="en-US" dirty="0" smtClean="0"/>
              <a:t>Known as a frontrunner in energy transition &amp; climate policy</a:t>
            </a:r>
          </a:p>
          <a:p>
            <a:r>
              <a:rPr lang="en-US" dirty="0" smtClean="0"/>
              <a:t>NECP with strong focus on mitigation through renewables</a:t>
            </a:r>
          </a:p>
          <a:p>
            <a:pPr lvl="1"/>
            <a:r>
              <a:rPr lang="en-US" dirty="0" smtClean="0"/>
              <a:t>CDR-related: “closing the carbon cycle“ in industrial processes</a:t>
            </a:r>
          </a:p>
          <a:p>
            <a:r>
              <a:rPr lang="en-US" dirty="0" smtClean="0"/>
              <a:t>Reluctant on CDR in general („divert focus away“ + toxic CSS debate)</a:t>
            </a:r>
          </a:p>
          <a:p>
            <a:r>
              <a:rPr lang="en-US" dirty="0" smtClean="0"/>
              <a:t>But: Research program on geoengineering &amp; after SR15, BMBF announced funding.</a:t>
            </a:r>
          </a:p>
          <a:p>
            <a:endParaRPr lang="en-GB" dirty="0"/>
          </a:p>
        </p:txBody>
      </p:sp>
      <p:sp>
        <p:nvSpPr>
          <p:cNvPr id="3" name="Textplatzhalter 2"/>
          <p:cNvSpPr>
            <a:spLocks noGrp="1"/>
          </p:cNvSpPr>
          <p:nvPr>
            <p:ph type="body" idx="1"/>
          </p:nvPr>
        </p:nvSpPr>
        <p:spPr/>
        <p:txBody>
          <a:bodyPr/>
          <a:lstStyle/>
          <a:p>
            <a:r>
              <a:rPr lang="de-DE" dirty="0" smtClean="0"/>
              <a:t>Germany</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21</a:t>
            </a:fld>
            <a:endParaRPr lang="de-DE" dirty="0"/>
          </a:p>
        </p:txBody>
      </p:sp>
    </p:spTree>
    <p:extLst>
      <p:ext uri="{BB962C8B-B14F-4D97-AF65-F5344CB8AC3E}">
        <p14:creationId xmlns:p14="http://schemas.microsoft.com/office/powerpoint/2010/main" val="1331038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r>
              <a:rPr lang="en-US" dirty="0" smtClean="0"/>
              <a:t>In 2016, Committee on Climate Change provided recommendations </a:t>
            </a:r>
            <a:r>
              <a:rPr lang="de-DE" dirty="0" smtClean="0"/>
              <a:t>– </a:t>
            </a:r>
            <a:r>
              <a:rPr lang="en-US" dirty="0" smtClean="0"/>
              <a:t>including the need of CDR </a:t>
            </a:r>
            <a:r>
              <a:rPr lang="de-DE" dirty="0" smtClean="0"/>
              <a:t>(</a:t>
            </a:r>
            <a:r>
              <a:rPr lang="en-GB" dirty="0" smtClean="0"/>
              <a:t>100 MtCO2e/y)</a:t>
            </a:r>
            <a:endParaRPr lang="de-DE" dirty="0" smtClean="0"/>
          </a:p>
          <a:p>
            <a:r>
              <a:rPr lang="en-GB" dirty="0" smtClean="0"/>
              <a:t>Draft NECP provides a „Negative </a:t>
            </a:r>
            <a:r>
              <a:rPr lang="en-GB" dirty="0"/>
              <a:t>Emissions Pathway</a:t>
            </a:r>
            <a:r>
              <a:rPr lang="en-GB" dirty="0" smtClean="0"/>
              <a:t>“</a:t>
            </a:r>
          </a:p>
          <a:p>
            <a:pPr lvl="1"/>
            <a:r>
              <a:rPr lang="en-GB" dirty="0" smtClean="0"/>
              <a:t>Creating “headroom” for other sectors to decarbonise later</a:t>
            </a:r>
          </a:p>
          <a:p>
            <a:pPr marL="252000" lvl="1">
              <a:lnSpc>
                <a:spcPts val="3050"/>
              </a:lnSpc>
              <a:buClr>
                <a:schemeClr val="tx1"/>
              </a:buClr>
            </a:pPr>
            <a:r>
              <a:rPr lang="en-US" sz="2200" dirty="0" smtClean="0"/>
              <a:t>Funding for CCS/CDR research &amp; projects</a:t>
            </a:r>
          </a:p>
          <a:p>
            <a:pPr marL="252000" lvl="1">
              <a:lnSpc>
                <a:spcPts val="3050"/>
              </a:lnSpc>
              <a:buClr>
                <a:schemeClr val="tx1"/>
              </a:buClr>
            </a:pPr>
            <a:r>
              <a:rPr lang="en-US" sz="2200" dirty="0" smtClean="0"/>
              <a:t>Debates about policy frameworks emerge </a:t>
            </a:r>
          </a:p>
          <a:p>
            <a:pPr marL="252000" lvl="1">
              <a:lnSpc>
                <a:spcPts val="3050"/>
              </a:lnSpc>
              <a:buClr>
                <a:schemeClr val="tx1"/>
              </a:buClr>
            </a:pPr>
            <a:endParaRPr lang="en-GB" sz="2200" dirty="0"/>
          </a:p>
          <a:p>
            <a:pPr lvl="1"/>
            <a:endParaRPr lang="de-DE" dirty="0"/>
          </a:p>
        </p:txBody>
      </p:sp>
      <p:sp>
        <p:nvSpPr>
          <p:cNvPr id="3" name="Textplatzhalter 2"/>
          <p:cNvSpPr>
            <a:spLocks noGrp="1"/>
          </p:cNvSpPr>
          <p:nvPr>
            <p:ph type="body" idx="1"/>
          </p:nvPr>
        </p:nvSpPr>
        <p:spPr/>
        <p:txBody>
          <a:bodyPr/>
          <a:lstStyle/>
          <a:p>
            <a:r>
              <a:rPr lang="de-DE" dirty="0" smtClean="0"/>
              <a:t>United </a:t>
            </a:r>
            <a:r>
              <a:rPr lang="de-DE" dirty="0" err="1" smtClean="0"/>
              <a:t>Kingdom</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22</a:t>
            </a:fld>
            <a:endParaRPr lang="de-DE" dirty="0"/>
          </a:p>
        </p:txBody>
      </p:sp>
    </p:spTree>
    <p:extLst>
      <p:ext uri="{BB962C8B-B14F-4D97-AF65-F5344CB8AC3E}">
        <p14:creationId xmlns:p14="http://schemas.microsoft.com/office/powerpoint/2010/main" val="2184450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de-DE" dirty="0" err="1" smtClean="0"/>
              <a:t>Poland</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23</a:t>
            </a:fld>
            <a:endParaRPr lang="de-DE" dirty="0"/>
          </a:p>
        </p:txBody>
      </p:sp>
      <p:sp>
        <p:nvSpPr>
          <p:cNvPr id="7" name="Textfeld 6"/>
          <p:cNvSpPr txBox="1"/>
          <p:nvPr/>
        </p:nvSpPr>
        <p:spPr>
          <a:xfrm>
            <a:off x="1079423" y="4729502"/>
            <a:ext cx="6912429" cy="1631216"/>
          </a:xfrm>
          <a:prstGeom prst="rect">
            <a:avLst/>
          </a:prstGeom>
          <a:solidFill>
            <a:schemeClr val="bg1"/>
          </a:solidFill>
          <a:ln>
            <a:solidFill>
              <a:schemeClr val="accent1"/>
            </a:solidFill>
          </a:ln>
        </p:spPr>
        <p:txBody>
          <a:bodyPr wrap="square" rtlCol="0">
            <a:spAutoFit/>
          </a:bodyPr>
          <a:lstStyle/>
          <a:p>
            <a:pPr algn="ctr"/>
            <a:r>
              <a:rPr lang="en-GB" sz="2000" dirty="0" smtClean="0"/>
              <a:t>“[…] </a:t>
            </a:r>
            <a:r>
              <a:rPr lang="en-GB" sz="2000" b="1" dirty="0" smtClean="0"/>
              <a:t>Paris Agreement does not lead to the elimination of fossil fuels</a:t>
            </a:r>
            <a:r>
              <a:rPr lang="en-GB" sz="2000" dirty="0" smtClean="0"/>
              <a:t>, </a:t>
            </a:r>
            <a:r>
              <a:rPr lang="en-GB" sz="2000" dirty="0"/>
              <a:t>but to a development of new, low-emission technologies and </a:t>
            </a:r>
            <a:r>
              <a:rPr lang="en-GB" sz="2000" b="1" dirty="0" smtClean="0"/>
              <a:t>strengthening </a:t>
            </a:r>
            <a:r>
              <a:rPr lang="en-GB" sz="2000" b="1" dirty="0"/>
              <a:t>the potential for the CO</a:t>
            </a:r>
            <a:r>
              <a:rPr lang="en-GB" sz="2000" b="1" baseline="-25000" dirty="0"/>
              <a:t>2</a:t>
            </a:r>
            <a:r>
              <a:rPr lang="en-GB" sz="2000" b="1" dirty="0"/>
              <a:t> removal,</a:t>
            </a:r>
            <a:r>
              <a:rPr lang="en-GB" sz="2000" dirty="0"/>
              <a:t> for example by forests which abound in Poland.” </a:t>
            </a:r>
            <a:br>
              <a:rPr lang="en-GB" sz="2000" dirty="0"/>
            </a:br>
            <a:r>
              <a:rPr lang="en-GB" sz="2000" dirty="0"/>
              <a:t> </a:t>
            </a:r>
            <a:r>
              <a:rPr lang="en-GB" sz="1200" dirty="0">
                <a:hlinkClick r:id="rId3"/>
              </a:rPr>
              <a:t>Press statement</a:t>
            </a:r>
            <a:r>
              <a:rPr lang="en-GB" sz="1200" dirty="0"/>
              <a:t>, Jan </a:t>
            </a:r>
            <a:r>
              <a:rPr lang="en-GB" sz="1200" dirty="0" err="1"/>
              <a:t>Szyszko</a:t>
            </a:r>
            <a:r>
              <a:rPr lang="en-GB" sz="1200" dirty="0"/>
              <a:t>, Minister of Environment during COP22.</a:t>
            </a:r>
            <a:endParaRPr lang="en-GB" sz="2000" dirty="0"/>
          </a:p>
        </p:txBody>
      </p:sp>
      <p:sp>
        <p:nvSpPr>
          <p:cNvPr id="9" name="Inhaltsplatzhalter 8"/>
          <p:cNvSpPr>
            <a:spLocks noGrp="1"/>
          </p:cNvSpPr>
          <p:nvPr>
            <p:ph sz="half" idx="2"/>
          </p:nvPr>
        </p:nvSpPr>
        <p:spPr/>
        <p:txBody>
          <a:bodyPr/>
          <a:lstStyle/>
          <a:p>
            <a:pPr marL="171450" indent="-171450">
              <a:buFontTx/>
              <a:buChar char="-"/>
            </a:pPr>
            <a:r>
              <a:rPr lang="en-US" dirty="0" smtClean="0"/>
              <a:t>Political negotiations on climate ambitions</a:t>
            </a:r>
            <a:endParaRPr lang="en-US" dirty="0" smtClean="0">
              <a:sym typeface="Wingdings" panose="05000000000000000000" pitchFamily="2" charset="2"/>
            </a:endParaRPr>
          </a:p>
          <a:p>
            <a:pPr marL="628650" lvl="1" indent="-171450">
              <a:buFontTx/>
              <a:buChar char="-"/>
            </a:pPr>
            <a:r>
              <a:rPr lang="en-US" sz="1600" dirty="0" smtClean="0">
                <a:sym typeface="Wingdings" panose="05000000000000000000" pitchFamily="2" charset="2"/>
              </a:rPr>
              <a:t> Diversify the pace for climate neutrality</a:t>
            </a:r>
          </a:p>
          <a:p>
            <a:pPr marL="742950" lvl="1" indent="-285750">
              <a:buFontTx/>
              <a:buChar char="-"/>
            </a:pPr>
            <a:r>
              <a:rPr lang="en-US" sz="1600" dirty="0" smtClean="0">
                <a:sym typeface="Wingdings" panose="05000000000000000000" pitchFamily="2" charset="2"/>
              </a:rPr>
              <a:t>Just Transition Fund (~2bn for PL)</a:t>
            </a:r>
            <a:endParaRPr lang="en-US" sz="1600" dirty="0">
              <a:sym typeface="Wingdings" panose="05000000000000000000" pitchFamily="2" charset="2"/>
            </a:endParaRPr>
          </a:p>
        </p:txBody>
      </p:sp>
      <p:pic>
        <p:nvPicPr>
          <p:cNvPr id="10" name="Grafik 9"/>
          <p:cNvPicPr>
            <a:picLocks noChangeAspect="1"/>
          </p:cNvPicPr>
          <p:nvPr/>
        </p:nvPicPr>
        <p:blipFill>
          <a:blip r:embed="rId4"/>
          <a:stretch>
            <a:fillRect/>
          </a:stretch>
        </p:blipFill>
        <p:spPr>
          <a:xfrm>
            <a:off x="5680234" y="2067135"/>
            <a:ext cx="3233340" cy="2493508"/>
          </a:xfrm>
          <a:prstGeom prst="rect">
            <a:avLst/>
          </a:prstGeom>
        </p:spPr>
      </p:pic>
      <p:pic>
        <p:nvPicPr>
          <p:cNvPr id="6" name="Inhaltsplatzhalter 4"/>
          <p:cNvPicPr>
            <a:picLocks noChangeAspect="1"/>
          </p:cNvPicPr>
          <p:nvPr/>
        </p:nvPicPr>
        <p:blipFill>
          <a:blip r:embed="rId5"/>
          <a:stretch>
            <a:fillRect/>
          </a:stretch>
        </p:blipFill>
        <p:spPr>
          <a:xfrm>
            <a:off x="5680234" y="1670554"/>
            <a:ext cx="3646714" cy="2954207"/>
          </a:xfrm>
          <a:prstGeom prst="rect">
            <a:avLst/>
          </a:prstGeom>
        </p:spPr>
      </p:pic>
    </p:spTree>
    <p:extLst>
      <p:ext uri="{BB962C8B-B14F-4D97-AF65-F5344CB8AC3E}">
        <p14:creationId xmlns:p14="http://schemas.microsoft.com/office/powerpoint/2010/main" val="230590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774800"/>
            <a:ext cx="8686800" cy="778297"/>
          </a:xfrm>
        </p:spPr>
        <p:txBody>
          <a:bodyPr/>
          <a:lstStyle/>
          <a:p>
            <a:r>
              <a:rPr lang="en-US" dirty="0" smtClean="0"/>
              <a:t>Conclusions – 3 different ways of approaching CDR politically</a:t>
            </a:r>
            <a:endParaRPr lang="en-US"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24</a:t>
            </a:fld>
            <a:endParaRPr lang="de-DE" dirty="0"/>
          </a:p>
        </p:txBody>
      </p:sp>
      <p:graphicFrame>
        <p:nvGraphicFramePr>
          <p:cNvPr id="7" name="Diagramm 6"/>
          <p:cNvGraphicFramePr/>
          <p:nvPr>
            <p:extLst>
              <p:ext uri="{D42A27DB-BD31-4B8C-83A1-F6EECF244321}">
                <p14:modId xmlns:p14="http://schemas.microsoft.com/office/powerpoint/2010/main" val="2966482103"/>
              </p:ext>
            </p:extLst>
          </p:nvPr>
        </p:nvGraphicFramePr>
        <p:xfrm>
          <a:off x="1085850" y="2163948"/>
          <a:ext cx="6972300" cy="4466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7513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r>
              <a:rPr lang="en-US" dirty="0" smtClean="0"/>
              <a:t>Different speeds &amp; ways of acknowledging the need for CDR</a:t>
            </a:r>
          </a:p>
          <a:p>
            <a:r>
              <a:rPr lang="en-US" dirty="0" smtClean="0"/>
              <a:t>CDR-relevant aspects in EU’s inner core of climate governance – tracking these developments important.</a:t>
            </a:r>
          </a:p>
          <a:p>
            <a:r>
              <a:rPr lang="en-US" dirty="0" smtClean="0"/>
              <a:t>We will have to talk about effective &amp; credible CDR-governance</a:t>
            </a:r>
          </a:p>
          <a:p>
            <a:pPr lvl="1"/>
            <a:r>
              <a:rPr lang="en-US" dirty="0" smtClean="0"/>
              <a:t>Removal target(s)? </a:t>
            </a:r>
          </a:p>
          <a:p>
            <a:pPr lvl="1"/>
            <a:r>
              <a:rPr lang="en-US" dirty="0" smtClean="0"/>
              <a:t>Technological / natural measures?</a:t>
            </a:r>
          </a:p>
          <a:p>
            <a:pPr lvl="1"/>
            <a:r>
              <a:rPr lang="en-US" dirty="0" smtClean="0"/>
              <a:t>Import of negative emissions? </a:t>
            </a:r>
          </a:p>
          <a:p>
            <a:endParaRPr lang="en-US" dirty="0" smtClean="0"/>
          </a:p>
          <a:p>
            <a:endParaRPr lang="en-US" dirty="0"/>
          </a:p>
        </p:txBody>
      </p:sp>
      <p:sp>
        <p:nvSpPr>
          <p:cNvPr id="3" name="Textplatzhalter 2"/>
          <p:cNvSpPr>
            <a:spLocks noGrp="1"/>
          </p:cNvSpPr>
          <p:nvPr>
            <p:ph type="body" idx="1"/>
          </p:nvPr>
        </p:nvSpPr>
        <p:spPr/>
        <p:txBody>
          <a:bodyPr/>
          <a:lstStyle/>
          <a:p>
            <a:r>
              <a:rPr lang="en-GB" dirty="0" smtClean="0"/>
              <a:t>Conclusions</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25</a:t>
            </a:fld>
            <a:endParaRPr lang="de-DE" dirty="0"/>
          </a:p>
        </p:txBody>
      </p:sp>
    </p:spTree>
    <p:extLst>
      <p:ext uri="{BB962C8B-B14F-4D97-AF65-F5344CB8AC3E}">
        <p14:creationId xmlns:p14="http://schemas.microsoft.com/office/powerpoint/2010/main" val="450218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3F0430C-3290-2846-9C5E-237D45BC81A9}" type="slidenum">
              <a:rPr lang="de-DE" smtClean="0"/>
              <a:t>26</a:t>
            </a:fld>
            <a:endParaRPr lang="de-DE"/>
          </a:p>
        </p:txBody>
      </p:sp>
      <p:sp>
        <p:nvSpPr>
          <p:cNvPr id="3" name="Inhaltsplatzhalter 2"/>
          <p:cNvSpPr>
            <a:spLocks noGrp="1"/>
          </p:cNvSpPr>
          <p:nvPr>
            <p:ph sz="quarter" idx="13"/>
          </p:nvPr>
        </p:nvSpPr>
        <p:spPr/>
        <p:txBody>
          <a:bodyPr/>
          <a:lstStyle/>
          <a:p>
            <a:r>
              <a:rPr lang="de-DE" dirty="0" err="1" smtClean="0"/>
              <a:t>Thank</a:t>
            </a:r>
            <a:r>
              <a:rPr lang="de-DE" dirty="0" smtClean="0"/>
              <a:t> </a:t>
            </a:r>
            <a:r>
              <a:rPr lang="de-DE" dirty="0" err="1" smtClean="0"/>
              <a:t>you</a:t>
            </a:r>
            <a:r>
              <a:rPr lang="de-DE" dirty="0" smtClean="0"/>
              <a:t>!</a:t>
            </a:r>
          </a:p>
          <a:p>
            <a:r>
              <a:rPr lang="de-DE" sz="2400" b="0" dirty="0" smtClean="0"/>
              <a:t>@</a:t>
            </a:r>
            <a:r>
              <a:rPr lang="de-DE" sz="2400" b="0" dirty="0" err="1" smtClean="0"/>
              <a:t>FelixSchenuit</a:t>
            </a:r>
            <a:endParaRPr lang="de-DE" sz="2400" b="0" dirty="0" smtClean="0"/>
          </a:p>
        </p:txBody>
      </p:sp>
    </p:spTree>
    <p:extLst>
      <p:ext uri="{BB962C8B-B14F-4D97-AF65-F5344CB8AC3E}">
        <p14:creationId xmlns:p14="http://schemas.microsoft.com/office/powerpoint/2010/main" val="3136870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de-DE" dirty="0" smtClean="0"/>
              <a:t>CDR-relevant </a:t>
            </a:r>
            <a:r>
              <a:rPr lang="de-DE" dirty="0" err="1" smtClean="0"/>
              <a:t>aspects</a:t>
            </a:r>
            <a:r>
              <a:rPr lang="de-DE" dirty="0" smtClean="0"/>
              <a:t> in [</a:t>
            </a:r>
            <a:r>
              <a:rPr lang="de-DE" err="1" smtClean="0"/>
              <a:t>draft</a:t>
            </a:r>
            <a:r>
              <a:rPr lang="de-DE" smtClean="0"/>
              <a:t>] NECPs</a:t>
            </a:r>
            <a:endParaRPr lang="en-GB"/>
          </a:p>
        </p:txBody>
      </p:sp>
      <p:sp>
        <p:nvSpPr>
          <p:cNvPr id="4" name="Foliennummernplatzhalter 3"/>
          <p:cNvSpPr>
            <a:spLocks noGrp="1"/>
          </p:cNvSpPr>
          <p:nvPr>
            <p:ph type="sldNum" sz="quarter" idx="4"/>
          </p:nvPr>
        </p:nvSpPr>
        <p:spPr/>
        <p:txBody>
          <a:bodyPr/>
          <a:lstStyle/>
          <a:p>
            <a:fld id="{43F0430C-3290-2846-9C5E-237D45BC81A9}" type="slidenum">
              <a:rPr lang="de-DE" smtClean="0"/>
              <a:pPr/>
              <a:t>27</a:t>
            </a:fld>
            <a:endParaRPr lang="de-DE" dirty="0"/>
          </a:p>
        </p:txBody>
      </p:sp>
      <p:sp>
        <p:nvSpPr>
          <p:cNvPr id="8" name="Inhaltsplatzhalter 7"/>
          <p:cNvSpPr>
            <a:spLocks noGrp="1"/>
          </p:cNvSpPr>
          <p:nvPr>
            <p:ph sz="half" idx="2"/>
          </p:nvPr>
        </p:nvSpPr>
        <p:spPr/>
        <p:txBody>
          <a:bodyPr/>
          <a:lstStyle/>
          <a:p>
            <a:r>
              <a:rPr lang="de-DE" b="1" dirty="0" err="1" smtClean="0"/>
              <a:t>Taking</a:t>
            </a:r>
            <a:r>
              <a:rPr lang="de-DE" b="1" dirty="0" smtClean="0"/>
              <a:t> </a:t>
            </a:r>
            <a:r>
              <a:rPr lang="de-DE" b="1" dirty="0" err="1" smtClean="0"/>
              <a:t>up</a:t>
            </a:r>
            <a:r>
              <a:rPr lang="de-DE" b="1" dirty="0" smtClean="0"/>
              <a:t> </a:t>
            </a:r>
            <a:r>
              <a:rPr lang="de-DE" b="1" dirty="0" err="1" smtClean="0"/>
              <a:t>the</a:t>
            </a:r>
            <a:r>
              <a:rPr lang="de-DE" b="1" dirty="0" smtClean="0"/>
              <a:t> </a:t>
            </a:r>
            <a:r>
              <a:rPr lang="de-DE" b="1" dirty="0" err="1" smtClean="0"/>
              <a:t>idea</a:t>
            </a:r>
            <a:r>
              <a:rPr lang="de-DE" b="1" dirty="0" smtClean="0"/>
              <a:t> </a:t>
            </a:r>
            <a:r>
              <a:rPr lang="de-DE" b="1" dirty="0" err="1" smtClean="0"/>
              <a:t>of</a:t>
            </a:r>
            <a:r>
              <a:rPr lang="de-DE" b="1" dirty="0" smtClean="0"/>
              <a:t> CDR (5)</a:t>
            </a:r>
          </a:p>
          <a:p>
            <a:pPr lvl="2"/>
            <a:r>
              <a:rPr lang="de-DE" dirty="0" err="1" smtClean="0"/>
              <a:t>Denmark</a:t>
            </a:r>
            <a:r>
              <a:rPr lang="de-DE" dirty="0" smtClean="0"/>
              <a:t>, France, </a:t>
            </a:r>
            <a:r>
              <a:rPr lang="de-DE" dirty="0" err="1" smtClean="0"/>
              <a:t>Netherlands</a:t>
            </a:r>
            <a:r>
              <a:rPr lang="de-DE" dirty="0" smtClean="0"/>
              <a:t>, </a:t>
            </a:r>
            <a:r>
              <a:rPr lang="de-DE" dirty="0" err="1" smtClean="0"/>
              <a:t>Sweden</a:t>
            </a:r>
            <a:r>
              <a:rPr lang="de-DE" dirty="0" smtClean="0"/>
              <a:t>, UK</a:t>
            </a:r>
          </a:p>
          <a:p>
            <a:pPr marL="252000" lvl="2">
              <a:lnSpc>
                <a:spcPts val="3050"/>
              </a:lnSpc>
              <a:buClr>
                <a:schemeClr val="tx1"/>
              </a:buClr>
              <a:buFont typeface="Wingdings" charset="2"/>
              <a:buChar char="§"/>
            </a:pPr>
            <a:r>
              <a:rPr lang="de-DE" sz="2200" b="1" dirty="0" err="1" smtClean="0"/>
              <a:t>Mentioning</a:t>
            </a:r>
            <a:r>
              <a:rPr lang="de-DE" sz="2200" b="1" dirty="0" smtClean="0"/>
              <a:t> </a:t>
            </a:r>
            <a:r>
              <a:rPr lang="de-DE" sz="2200" b="1" dirty="0" err="1" smtClean="0"/>
              <a:t>removal</a:t>
            </a:r>
            <a:r>
              <a:rPr lang="de-DE" sz="2200" b="1" dirty="0" smtClean="0"/>
              <a:t> </a:t>
            </a:r>
            <a:r>
              <a:rPr lang="de-DE" sz="2200" b="1" dirty="0" err="1"/>
              <a:t>without</a:t>
            </a:r>
            <a:r>
              <a:rPr lang="de-DE" sz="2200" b="1" dirty="0"/>
              <a:t> </a:t>
            </a:r>
            <a:r>
              <a:rPr lang="de-DE" sz="2200" b="1" dirty="0" err="1" smtClean="0"/>
              <a:t>adressing</a:t>
            </a:r>
            <a:r>
              <a:rPr lang="de-DE" sz="2200" b="1" dirty="0"/>
              <a:t> </a:t>
            </a:r>
            <a:r>
              <a:rPr lang="de-DE" sz="2200" b="1" dirty="0" err="1" smtClean="0"/>
              <a:t>concept</a:t>
            </a:r>
            <a:r>
              <a:rPr lang="de-DE" sz="2200" b="1" dirty="0" smtClean="0"/>
              <a:t> </a:t>
            </a:r>
            <a:r>
              <a:rPr lang="de-DE" sz="2200" b="1" dirty="0" err="1" smtClean="0"/>
              <a:t>of</a:t>
            </a:r>
            <a:r>
              <a:rPr lang="de-DE" sz="2200" b="1" dirty="0" smtClean="0"/>
              <a:t> CDR (</a:t>
            </a:r>
            <a:r>
              <a:rPr lang="de-DE" sz="2200" b="1" dirty="0"/>
              <a:t>20)</a:t>
            </a:r>
          </a:p>
          <a:p>
            <a:pPr lvl="2"/>
            <a:r>
              <a:rPr lang="de-DE" dirty="0" err="1" smtClean="0"/>
              <a:t>Differ</a:t>
            </a:r>
            <a:r>
              <a:rPr lang="de-DE" dirty="0" smtClean="0"/>
              <a:t> in </a:t>
            </a:r>
            <a:r>
              <a:rPr lang="de-DE" dirty="0" err="1" smtClean="0"/>
              <a:t>degree</a:t>
            </a:r>
            <a:r>
              <a:rPr lang="de-DE" dirty="0" smtClean="0"/>
              <a:t> </a:t>
            </a:r>
            <a:r>
              <a:rPr lang="de-DE" dirty="0" err="1" smtClean="0"/>
              <a:t>to</a:t>
            </a:r>
            <a:r>
              <a:rPr lang="de-DE" dirty="0" smtClean="0"/>
              <a:t> </a:t>
            </a:r>
            <a:r>
              <a:rPr lang="de-DE" dirty="0" err="1" smtClean="0"/>
              <a:t>which</a:t>
            </a:r>
            <a:r>
              <a:rPr lang="de-DE" dirty="0" smtClean="0"/>
              <a:t> </a:t>
            </a:r>
            <a:r>
              <a:rPr lang="de-DE" dirty="0" err="1" smtClean="0"/>
              <a:t>they</a:t>
            </a:r>
            <a:r>
              <a:rPr lang="de-DE" dirty="0" smtClean="0"/>
              <a:t> </a:t>
            </a:r>
            <a:r>
              <a:rPr lang="de-DE" dirty="0" err="1" smtClean="0"/>
              <a:t>refer</a:t>
            </a:r>
            <a:r>
              <a:rPr lang="de-DE" dirty="0" smtClean="0"/>
              <a:t> </a:t>
            </a:r>
            <a:r>
              <a:rPr lang="de-DE" dirty="0" err="1" smtClean="0"/>
              <a:t>to</a:t>
            </a:r>
            <a:r>
              <a:rPr lang="de-DE" dirty="0" smtClean="0"/>
              <a:t> CCS </a:t>
            </a:r>
            <a:r>
              <a:rPr lang="de-DE" dirty="0" err="1" smtClean="0"/>
              <a:t>and</a:t>
            </a:r>
            <a:r>
              <a:rPr lang="de-DE" dirty="0" smtClean="0"/>
              <a:t> </a:t>
            </a:r>
            <a:r>
              <a:rPr lang="de-DE" dirty="0" err="1" smtClean="0"/>
              <a:t>enhancing</a:t>
            </a:r>
            <a:r>
              <a:rPr lang="de-DE" dirty="0" smtClean="0"/>
              <a:t> LULUCF sink</a:t>
            </a:r>
            <a:endParaRPr lang="de-DE" dirty="0"/>
          </a:p>
          <a:p>
            <a:pPr marL="252000" lvl="2">
              <a:lnSpc>
                <a:spcPts val="3050"/>
              </a:lnSpc>
              <a:buClr>
                <a:schemeClr val="tx1"/>
              </a:buClr>
              <a:buFont typeface="Wingdings" charset="2"/>
              <a:buChar char="§"/>
            </a:pPr>
            <a:r>
              <a:rPr lang="de-DE" sz="2200" b="1" dirty="0"/>
              <a:t>Not </a:t>
            </a:r>
            <a:r>
              <a:rPr lang="de-DE" sz="2200" b="1" dirty="0" err="1"/>
              <a:t>adressing</a:t>
            </a:r>
            <a:r>
              <a:rPr lang="de-DE" sz="2200" b="1" dirty="0"/>
              <a:t> </a:t>
            </a:r>
            <a:r>
              <a:rPr lang="de-DE" sz="2200" b="1" dirty="0" err="1"/>
              <a:t>carbon</a:t>
            </a:r>
            <a:r>
              <a:rPr lang="de-DE" sz="2200" b="1" dirty="0"/>
              <a:t> </a:t>
            </a:r>
            <a:r>
              <a:rPr lang="de-DE" sz="2200" b="1" dirty="0" err="1"/>
              <a:t>removal</a:t>
            </a:r>
            <a:r>
              <a:rPr lang="de-DE" sz="2200" b="1" dirty="0"/>
              <a:t> </a:t>
            </a:r>
            <a:r>
              <a:rPr lang="de-DE" sz="2200" b="1" dirty="0" smtClean="0"/>
              <a:t>(</a:t>
            </a:r>
            <a:r>
              <a:rPr lang="de-DE" sz="2200" b="1" dirty="0"/>
              <a:t>3)</a:t>
            </a:r>
          </a:p>
          <a:p>
            <a:pPr lvl="2"/>
            <a:r>
              <a:rPr lang="de-DE" dirty="0"/>
              <a:t>Romania, </a:t>
            </a:r>
            <a:r>
              <a:rPr lang="de-DE" dirty="0" err="1"/>
              <a:t>Hungary</a:t>
            </a:r>
            <a:r>
              <a:rPr lang="de-DE" dirty="0"/>
              <a:t>, </a:t>
            </a:r>
            <a:r>
              <a:rPr lang="de-DE" dirty="0" err="1"/>
              <a:t>Slovenia</a:t>
            </a:r>
            <a:endParaRPr lang="en-GB" dirty="0"/>
          </a:p>
        </p:txBody>
      </p:sp>
    </p:spTree>
    <p:extLst>
      <p:ext uri="{BB962C8B-B14F-4D97-AF65-F5344CB8AC3E}">
        <p14:creationId xmlns:p14="http://schemas.microsoft.com/office/powerpoint/2010/main" val="2346138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3F0430C-3290-2846-9C5E-237D45BC81A9}" type="slidenum">
              <a:rPr lang="de-DE" smtClean="0"/>
              <a:t>28</a:t>
            </a:fld>
            <a:endParaRPr lang="de-DE"/>
          </a:p>
        </p:txBody>
      </p:sp>
      <p:pic>
        <p:nvPicPr>
          <p:cNvPr id="6" name="Inhaltsplatzhalter 5"/>
          <p:cNvPicPr>
            <a:picLocks noGrp="1" noChangeAspect="1"/>
          </p:cNvPicPr>
          <p:nvPr>
            <p:ph sz="half" idx="14"/>
          </p:nvPr>
        </p:nvPicPr>
        <p:blipFill>
          <a:blip r:embed="rId2"/>
          <a:stretch>
            <a:fillRect/>
          </a:stretch>
        </p:blipFill>
        <p:spPr>
          <a:xfrm>
            <a:off x="5279571" y="1774800"/>
            <a:ext cx="3030651" cy="4356562"/>
          </a:xfrm>
          <a:prstGeom prst="rect">
            <a:avLst/>
          </a:prstGeom>
        </p:spPr>
      </p:pic>
      <p:sp>
        <p:nvSpPr>
          <p:cNvPr id="8" name="Textfeld 7"/>
          <p:cNvSpPr txBox="1"/>
          <p:nvPr/>
        </p:nvSpPr>
        <p:spPr>
          <a:xfrm>
            <a:off x="620486" y="1924595"/>
            <a:ext cx="3744686" cy="4247317"/>
          </a:xfrm>
          <a:prstGeom prst="rect">
            <a:avLst/>
          </a:prstGeom>
          <a:noFill/>
        </p:spPr>
        <p:txBody>
          <a:bodyPr wrap="square" rtlCol="0">
            <a:spAutoFit/>
          </a:bodyPr>
          <a:lstStyle/>
          <a:p>
            <a:r>
              <a:rPr lang="en-GB" dirty="0" smtClean="0"/>
              <a:t>“The </a:t>
            </a:r>
            <a:r>
              <a:rPr lang="en-GB" dirty="0"/>
              <a:t>economic improvement has two main sources. </a:t>
            </a:r>
            <a:endParaRPr lang="en-GB" dirty="0" smtClean="0"/>
          </a:p>
          <a:p>
            <a:endParaRPr lang="en-GB" dirty="0"/>
          </a:p>
          <a:p>
            <a:pPr marL="285750" indent="-285750">
              <a:buFont typeface="Arial" panose="020B0604020202020204" pitchFamily="34" charset="0"/>
              <a:buChar char="•"/>
            </a:pPr>
            <a:r>
              <a:rPr lang="en-GB" dirty="0" smtClean="0"/>
              <a:t>First </a:t>
            </a:r>
            <a:r>
              <a:rPr lang="en-GB" dirty="0"/>
              <a:t>is the </a:t>
            </a:r>
            <a:r>
              <a:rPr lang="en-GB" b="1" dirty="0"/>
              <a:t>extraordinary fall in the cost of equipment for solar and wind energy and of storage </a:t>
            </a:r>
            <a:r>
              <a:rPr lang="en-GB" dirty="0"/>
              <a:t>to meet the challenge of intermittency. [...] </a:t>
            </a:r>
            <a:endParaRPr lang="en-GB" dirty="0" smtClean="0"/>
          </a:p>
          <a:p>
            <a:endParaRPr lang="en-GB" dirty="0"/>
          </a:p>
          <a:p>
            <a:pPr marL="285750" indent="-285750">
              <a:buFont typeface="Arial" panose="020B0604020202020204" pitchFamily="34" charset="0"/>
              <a:buChar char="•"/>
            </a:pPr>
            <a:r>
              <a:rPr lang="en-GB" dirty="0" smtClean="0"/>
              <a:t>Second </a:t>
            </a:r>
            <a:r>
              <a:rPr lang="en-GB" dirty="0"/>
              <a:t>is the </a:t>
            </a:r>
            <a:r>
              <a:rPr lang="en-GB" b="1" dirty="0"/>
              <a:t>immense opportunity for capturing and sequestering</a:t>
            </a:r>
            <a:r>
              <a:rPr lang="en-GB" dirty="0"/>
              <a:t>, at relatively low cost, </a:t>
            </a:r>
            <a:r>
              <a:rPr lang="en-GB" dirty="0" smtClean="0"/>
              <a:t>atmospheric carbon </a:t>
            </a:r>
            <a:r>
              <a:rPr lang="en-GB" dirty="0"/>
              <a:t>in soils, pastures, woodlands, forests and </a:t>
            </a:r>
            <a:r>
              <a:rPr lang="en-GB" dirty="0" smtClean="0"/>
              <a:t>plantations.” (p.8f)</a:t>
            </a:r>
            <a:endParaRPr lang="en-GB" dirty="0"/>
          </a:p>
        </p:txBody>
      </p:sp>
    </p:spTree>
    <p:extLst>
      <p:ext uri="{BB962C8B-B14F-4D97-AF65-F5344CB8AC3E}">
        <p14:creationId xmlns:p14="http://schemas.microsoft.com/office/powerpoint/2010/main" val="717830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43F0430C-3290-2846-9C5E-237D45BC81A9}" type="slidenum">
              <a:rPr lang="de-DE" smtClean="0"/>
              <a:t>29</a:t>
            </a:fld>
            <a:endParaRPr lang="de-DE"/>
          </a:p>
        </p:txBody>
      </p:sp>
      <p:pic>
        <p:nvPicPr>
          <p:cNvPr id="6" name="Inhaltsplatzhalter 5"/>
          <p:cNvPicPr>
            <a:picLocks noGrp="1" noChangeAspect="1"/>
          </p:cNvPicPr>
          <p:nvPr>
            <p:ph sz="half" idx="14"/>
          </p:nvPr>
        </p:nvPicPr>
        <p:blipFill>
          <a:blip r:embed="rId2"/>
          <a:stretch>
            <a:fillRect/>
          </a:stretch>
        </p:blipFill>
        <p:spPr>
          <a:xfrm>
            <a:off x="5279571" y="1774800"/>
            <a:ext cx="3030651" cy="4356562"/>
          </a:xfrm>
          <a:prstGeom prst="rect">
            <a:avLst/>
          </a:prstGeom>
        </p:spPr>
      </p:pic>
      <p:sp>
        <p:nvSpPr>
          <p:cNvPr id="8" name="Textfeld 7"/>
          <p:cNvSpPr txBox="1"/>
          <p:nvPr/>
        </p:nvSpPr>
        <p:spPr>
          <a:xfrm>
            <a:off x="620486" y="2555966"/>
            <a:ext cx="3744686" cy="2308324"/>
          </a:xfrm>
          <a:prstGeom prst="rect">
            <a:avLst/>
          </a:prstGeom>
          <a:noFill/>
        </p:spPr>
        <p:txBody>
          <a:bodyPr wrap="square" rtlCol="0">
            <a:spAutoFit/>
          </a:bodyPr>
          <a:lstStyle/>
          <a:p>
            <a:r>
              <a:rPr lang="en-GB" dirty="0" smtClean="0"/>
              <a:t>“Where </a:t>
            </a:r>
            <a:r>
              <a:rPr lang="en-GB" dirty="0"/>
              <a:t>these locations are </a:t>
            </a:r>
            <a:r>
              <a:rPr lang="en-GB" dirty="0" err="1"/>
              <a:t>adjadenct</a:t>
            </a:r>
            <a:r>
              <a:rPr lang="en-GB" dirty="0"/>
              <a:t> to high-quality </a:t>
            </a:r>
            <a:r>
              <a:rPr lang="en-GB" dirty="0" err="1"/>
              <a:t>geosequestration</a:t>
            </a:r>
            <a:r>
              <a:rPr lang="en-GB" dirty="0"/>
              <a:t> sites, as in southwest Western Australia, and Victoria, capture and storage of emissions will lead to the </a:t>
            </a:r>
            <a:r>
              <a:rPr lang="en-GB" b="1" dirty="0"/>
              <a:t>holy grail of climate change mitigation: negative emissions through bioenergy carbon capture and storage</a:t>
            </a:r>
            <a:r>
              <a:rPr lang="en-GB" dirty="0"/>
              <a:t> (BECCS</a:t>
            </a:r>
            <a:r>
              <a:rPr lang="en-GB" dirty="0" smtClean="0"/>
              <a:t>)” (p. 123)</a:t>
            </a:r>
            <a:endParaRPr lang="en-GB" dirty="0"/>
          </a:p>
        </p:txBody>
      </p:sp>
    </p:spTree>
    <p:extLst>
      <p:ext uri="{BB962C8B-B14F-4D97-AF65-F5344CB8AC3E}">
        <p14:creationId xmlns:p14="http://schemas.microsoft.com/office/powerpoint/2010/main" val="184334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r>
              <a:rPr lang="en-GB" dirty="0" smtClean="0"/>
              <a:t>“Anthropogenic </a:t>
            </a:r>
            <a:r>
              <a:rPr lang="en-GB" dirty="0"/>
              <a:t>activities removing CO</a:t>
            </a:r>
            <a:r>
              <a:rPr lang="en-GB" baseline="-25000" dirty="0"/>
              <a:t>2</a:t>
            </a:r>
            <a:r>
              <a:rPr lang="en-GB" dirty="0"/>
              <a:t> from the atmosphere and durably storing it in geological, terrestrial, or ocean reservoirs, or in products. </a:t>
            </a:r>
            <a:r>
              <a:rPr lang="en-GB" dirty="0" smtClean="0"/>
              <a:t>[…]”</a:t>
            </a:r>
            <a:br>
              <a:rPr lang="en-GB" dirty="0" smtClean="0"/>
            </a:br>
            <a:r>
              <a:rPr lang="de-DE" sz="1400" dirty="0" smtClean="0"/>
              <a:t>IPCC, Special Report on 1.5°C </a:t>
            </a:r>
            <a:r>
              <a:rPr lang="en-US" sz="1400" dirty="0" smtClean="0"/>
              <a:t>Global Warming, Glossary</a:t>
            </a:r>
            <a:r>
              <a:rPr lang="de-DE" sz="1400" dirty="0" smtClean="0"/>
              <a:t/>
            </a:r>
            <a:br>
              <a:rPr lang="de-DE" sz="1400" dirty="0" smtClean="0"/>
            </a:br>
            <a:endParaRPr lang="de-DE" sz="1400" dirty="0" smtClean="0"/>
          </a:p>
          <a:p>
            <a:pPr marL="0" indent="0">
              <a:buNone/>
            </a:pPr>
            <a:r>
              <a:rPr lang="en-US" b="1" dirty="0" smtClean="0"/>
              <a:t>What for? </a:t>
            </a:r>
          </a:p>
          <a:p>
            <a:r>
              <a:rPr lang="en-US" dirty="0" smtClean="0"/>
              <a:t>Residual emissions (to achieve</a:t>
            </a:r>
            <a:r>
              <a:rPr lang="de-DE" dirty="0" smtClean="0"/>
              <a:t> </a:t>
            </a:r>
            <a:r>
              <a:rPr lang="en-GB" dirty="0" smtClean="0"/>
              <a:t>‘</a:t>
            </a:r>
            <a:r>
              <a:rPr lang="en-US" dirty="0" smtClean="0"/>
              <a:t>net-zero‘ targets)</a:t>
            </a:r>
          </a:p>
          <a:p>
            <a:r>
              <a:rPr lang="en-US" dirty="0" smtClean="0"/>
              <a:t>Net-negative emissions</a:t>
            </a:r>
            <a:endParaRPr lang="en-US" dirty="0"/>
          </a:p>
        </p:txBody>
      </p:sp>
      <p:sp>
        <p:nvSpPr>
          <p:cNvPr id="3" name="Textplatzhalter 2"/>
          <p:cNvSpPr>
            <a:spLocks noGrp="1"/>
          </p:cNvSpPr>
          <p:nvPr>
            <p:ph type="body" idx="1"/>
          </p:nvPr>
        </p:nvSpPr>
        <p:spPr/>
        <p:txBody>
          <a:bodyPr/>
          <a:lstStyle/>
          <a:p>
            <a:r>
              <a:rPr lang="de-DE" dirty="0" smtClean="0"/>
              <a:t>Carbon Dioxide </a:t>
            </a:r>
            <a:r>
              <a:rPr lang="de-DE" dirty="0" err="1" smtClean="0"/>
              <a:t>Removal</a:t>
            </a:r>
            <a:r>
              <a:rPr lang="de-DE" dirty="0" smtClean="0"/>
              <a:t> </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3</a:t>
            </a:fld>
            <a:endParaRPr lang="de-DE" dirty="0"/>
          </a:p>
        </p:txBody>
      </p:sp>
    </p:spTree>
    <p:extLst>
      <p:ext uri="{BB962C8B-B14F-4D97-AF65-F5344CB8AC3E}">
        <p14:creationId xmlns:p14="http://schemas.microsoft.com/office/powerpoint/2010/main" val="4965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3702" y="3113812"/>
            <a:ext cx="7696596" cy="2686188"/>
          </a:xfrm>
        </p:spPr>
      </p:pic>
      <p:sp>
        <p:nvSpPr>
          <p:cNvPr id="3" name="Textplatzhalter 2"/>
          <p:cNvSpPr>
            <a:spLocks noGrp="1"/>
          </p:cNvSpPr>
          <p:nvPr>
            <p:ph type="body" idx="1"/>
          </p:nvPr>
        </p:nvSpPr>
        <p:spPr/>
        <p:txBody>
          <a:bodyPr/>
          <a:lstStyle/>
          <a:p>
            <a:r>
              <a:rPr lang="de-DE" dirty="0" smtClean="0"/>
              <a:t>WWF/Greenpeace</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30</a:t>
            </a:fld>
            <a:endParaRPr lang="de-DE" dirty="0"/>
          </a:p>
        </p:txBody>
      </p:sp>
    </p:spTree>
    <p:extLst>
      <p:ext uri="{BB962C8B-B14F-4D97-AF65-F5344CB8AC3E}">
        <p14:creationId xmlns:p14="http://schemas.microsoft.com/office/powerpoint/2010/main" val="3348327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99159" y="1908928"/>
            <a:ext cx="4545682" cy="4284590"/>
          </a:xfrm>
        </p:spPr>
      </p:pic>
      <p:sp>
        <p:nvSpPr>
          <p:cNvPr id="3" name="Textplatzhalter 2"/>
          <p:cNvSpPr>
            <a:spLocks noGrp="1"/>
          </p:cNvSpPr>
          <p:nvPr>
            <p:ph type="body" idx="1"/>
          </p:nvPr>
        </p:nvSpPr>
        <p:spPr/>
        <p:txBody>
          <a:bodyPr/>
          <a:lstStyle/>
          <a:p>
            <a:endParaRPr lang="en-GB"/>
          </a:p>
        </p:txBody>
      </p:sp>
      <p:sp>
        <p:nvSpPr>
          <p:cNvPr id="4" name="Foliennummernplatzhalter 3"/>
          <p:cNvSpPr>
            <a:spLocks noGrp="1"/>
          </p:cNvSpPr>
          <p:nvPr>
            <p:ph type="sldNum" sz="quarter" idx="4"/>
          </p:nvPr>
        </p:nvSpPr>
        <p:spPr/>
        <p:txBody>
          <a:bodyPr/>
          <a:lstStyle/>
          <a:p>
            <a:fld id="{43F0430C-3290-2846-9C5E-237D45BC81A9}" type="slidenum">
              <a:rPr lang="de-DE" smtClean="0"/>
              <a:pPr/>
              <a:t>31</a:t>
            </a:fld>
            <a:endParaRPr lang="de-DE" dirty="0"/>
          </a:p>
        </p:txBody>
      </p:sp>
    </p:spTree>
    <p:extLst>
      <p:ext uri="{BB962C8B-B14F-4D97-AF65-F5344CB8AC3E}">
        <p14:creationId xmlns:p14="http://schemas.microsoft.com/office/powerpoint/2010/main" val="3772368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endParaRPr lang="en-GB" dirty="0"/>
          </a:p>
        </p:txBody>
      </p:sp>
      <p:sp>
        <p:nvSpPr>
          <p:cNvPr id="3" name="Textplatzhalter 2"/>
          <p:cNvSpPr>
            <a:spLocks noGrp="1"/>
          </p:cNvSpPr>
          <p:nvPr>
            <p:ph type="body" idx="1"/>
          </p:nvPr>
        </p:nvSpPr>
        <p:spPr/>
        <p:txBody>
          <a:bodyPr/>
          <a:lstStyle/>
          <a:p>
            <a:r>
              <a:rPr lang="de-DE" dirty="0"/>
              <a:t>United </a:t>
            </a:r>
            <a:r>
              <a:rPr lang="de-DE" dirty="0" err="1" smtClean="0"/>
              <a:t>Kingdom</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32</a:t>
            </a:fld>
            <a:endParaRPr lang="de-DE" dirty="0"/>
          </a:p>
        </p:txBody>
      </p:sp>
      <p:pic>
        <p:nvPicPr>
          <p:cNvPr id="5" name="Inhaltsplatzhalter 4"/>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1524000" y="2436731"/>
            <a:ext cx="6672355" cy="3821173"/>
          </a:xfrm>
          <a:prstGeom prst="rect">
            <a:avLst/>
          </a:prstGeom>
        </p:spPr>
      </p:pic>
      <p:sp>
        <p:nvSpPr>
          <p:cNvPr id="6" name="Textfeld 5"/>
          <p:cNvSpPr txBox="1"/>
          <p:nvPr/>
        </p:nvSpPr>
        <p:spPr>
          <a:xfrm>
            <a:off x="2914889" y="6311588"/>
            <a:ext cx="4465037" cy="2616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100" dirty="0"/>
              <a:t>UK Committee on Climate Change: Net Zero (2019)</a:t>
            </a:r>
          </a:p>
        </p:txBody>
      </p:sp>
    </p:spTree>
    <p:extLst>
      <p:ext uri="{BB962C8B-B14F-4D97-AF65-F5344CB8AC3E}">
        <p14:creationId xmlns:p14="http://schemas.microsoft.com/office/powerpoint/2010/main" val="3966845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856538"/>
            <a:ext cx="8229600" cy="3200737"/>
          </a:xfrm>
        </p:spPr>
      </p:pic>
      <p:sp>
        <p:nvSpPr>
          <p:cNvPr id="3" name="Text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33</a:t>
            </a:fld>
            <a:endParaRPr lang="de-DE" dirty="0"/>
          </a:p>
        </p:txBody>
      </p:sp>
    </p:spTree>
    <p:extLst>
      <p:ext uri="{BB962C8B-B14F-4D97-AF65-F5344CB8AC3E}">
        <p14:creationId xmlns:p14="http://schemas.microsoft.com/office/powerpoint/2010/main" val="2394477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8457" y="1890440"/>
            <a:ext cx="7326086" cy="4879188"/>
          </a:xfrm>
        </p:spPr>
      </p:pic>
      <p:sp>
        <p:nvSpPr>
          <p:cNvPr id="3" name="Textplatzhalter 2"/>
          <p:cNvSpPr>
            <a:spLocks noGrp="1"/>
          </p:cNvSpPr>
          <p:nvPr>
            <p:ph type="body" idx="1"/>
          </p:nvPr>
        </p:nvSpPr>
        <p:spPr/>
        <p:txBody>
          <a:bodyPr/>
          <a:lstStyle/>
          <a:p>
            <a:endParaRPr lang="en-GB"/>
          </a:p>
        </p:txBody>
      </p:sp>
      <p:sp>
        <p:nvSpPr>
          <p:cNvPr id="4" name="Foliennummernplatzhalter 3"/>
          <p:cNvSpPr>
            <a:spLocks noGrp="1"/>
          </p:cNvSpPr>
          <p:nvPr>
            <p:ph type="sldNum" sz="quarter" idx="4"/>
          </p:nvPr>
        </p:nvSpPr>
        <p:spPr/>
        <p:txBody>
          <a:bodyPr/>
          <a:lstStyle/>
          <a:p>
            <a:fld id="{43F0430C-3290-2846-9C5E-237D45BC81A9}" type="slidenum">
              <a:rPr lang="de-DE" smtClean="0"/>
              <a:pPr/>
              <a:t>34</a:t>
            </a:fld>
            <a:endParaRPr lang="de-DE" dirty="0"/>
          </a:p>
        </p:txBody>
      </p:sp>
    </p:spTree>
    <p:extLst>
      <p:ext uri="{BB962C8B-B14F-4D97-AF65-F5344CB8AC3E}">
        <p14:creationId xmlns:p14="http://schemas.microsoft.com/office/powerpoint/2010/main" val="2223880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2"/>
          </p:nvPr>
        </p:nvPicPr>
        <p:blipFill>
          <a:blip r:embed="rId2"/>
          <a:stretch>
            <a:fillRect/>
          </a:stretch>
        </p:blipFill>
        <p:spPr>
          <a:xfrm>
            <a:off x="1911130" y="2571010"/>
            <a:ext cx="6080722" cy="4236508"/>
          </a:xfrm>
          <a:prstGeom prst="rect">
            <a:avLst/>
          </a:prstGeom>
        </p:spPr>
      </p:pic>
      <p:sp>
        <p:nvSpPr>
          <p:cNvPr id="3" name="Textplatzhalter 2"/>
          <p:cNvSpPr>
            <a:spLocks noGrp="1"/>
          </p:cNvSpPr>
          <p:nvPr>
            <p:ph type="body" idx="1"/>
          </p:nvPr>
        </p:nvSpPr>
        <p:spPr/>
        <p:txBody>
          <a:bodyPr/>
          <a:lstStyle/>
          <a:p>
            <a:r>
              <a:rPr lang="de-DE" dirty="0" err="1" smtClean="0"/>
              <a:t>Poland</a:t>
            </a:r>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35</a:t>
            </a:fld>
            <a:endParaRPr lang="de-DE" dirty="0"/>
          </a:p>
        </p:txBody>
      </p:sp>
    </p:spTree>
    <p:extLst>
      <p:ext uri="{BB962C8B-B14F-4D97-AF65-F5344CB8AC3E}">
        <p14:creationId xmlns:p14="http://schemas.microsoft.com/office/powerpoint/2010/main" val="1496986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endParaRPr lang="en-GB" dirty="0"/>
          </a:p>
        </p:txBody>
      </p:sp>
      <p:sp>
        <p:nvSpPr>
          <p:cNvPr id="3" name="Textplatzhalter 2"/>
          <p:cNvSpPr>
            <a:spLocks noGrp="1"/>
          </p:cNvSpPr>
          <p:nvPr>
            <p:ph type="body" idx="1"/>
          </p:nvPr>
        </p:nvSpPr>
        <p:spPr/>
        <p:txBody>
          <a:bodyPr/>
          <a:lstStyle/>
          <a:p>
            <a:endParaRPr lang="en-GB"/>
          </a:p>
        </p:txBody>
      </p:sp>
      <p:sp>
        <p:nvSpPr>
          <p:cNvPr id="4" name="Foliennummernplatzhalter 3"/>
          <p:cNvSpPr>
            <a:spLocks noGrp="1"/>
          </p:cNvSpPr>
          <p:nvPr>
            <p:ph type="sldNum" sz="quarter" idx="4"/>
          </p:nvPr>
        </p:nvSpPr>
        <p:spPr/>
        <p:txBody>
          <a:bodyPr/>
          <a:lstStyle/>
          <a:p>
            <a:fld id="{43F0430C-3290-2846-9C5E-237D45BC81A9}" type="slidenum">
              <a:rPr lang="de-DE" smtClean="0"/>
              <a:pPr/>
              <a:t>36</a:t>
            </a:fld>
            <a:endParaRPr lang="de-DE" dirty="0"/>
          </a:p>
        </p:txBody>
      </p:sp>
      <p:sp>
        <p:nvSpPr>
          <p:cNvPr id="8" name="Textfeld 7">
            <a:extLst>
              <a:ext uri="{FF2B5EF4-FFF2-40B4-BE49-F238E27FC236}">
                <a16:creationId xmlns:a16="http://schemas.microsoft.com/office/drawing/2014/main" id="{021B6029-2610-493A-B382-1741E2C2CE2B}"/>
              </a:ext>
            </a:extLst>
          </p:cNvPr>
          <p:cNvSpPr txBox="1"/>
          <p:nvPr/>
        </p:nvSpPr>
        <p:spPr>
          <a:xfrm>
            <a:off x="3294761" y="6492897"/>
            <a:ext cx="2102563" cy="338554"/>
          </a:xfrm>
          <a:prstGeom prst="rect">
            <a:avLst/>
          </a:prstGeom>
          <a:noFill/>
        </p:spPr>
        <p:txBody>
          <a:bodyPr wrap="none" rtlCol="0">
            <a:spAutoFit/>
          </a:bodyPr>
          <a:lstStyle/>
          <a:p>
            <a:r>
              <a:rPr lang="de-DE" sz="1600" dirty="0" err="1"/>
              <a:t>g</a:t>
            </a:r>
            <a:r>
              <a:rPr lang="de-DE" sz="1600" dirty="0" err="1" smtClean="0"/>
              <a:t>raph</a:t>
            </a:r>
            <a:r>
              <a:rPr lang="de-DE" sz="1600" dirty="0" smtClean="0"/>
              <a:t> </a:t>
            </a:r>
            <a:r>
              <a:rPr lang="de-DE" sz="1600" dirty="0" err="1" smtClean="0"/>
              <a:t>by</a:t>
            </a:r>
            <a:r>
              <a:rPr lang="de-DE" sz="1600" dirty="0" smtClean="0"/>
              <a:t> </a:t>
            </a:r>
            <a:r>
              <a:rPr lang="de-DE" sz="1600" dirty="0" smtClean="0">
                <a:hlinkClick r:id="rId3"/>
              </a:rPr>
              <a:t>Robert </a:t>
            </a:r>
            <a:r>
              <a:rPr lang="de-DE" sz="1600" dirty="0">
                <a:hlinkClick r:id="rId3"/>
              </a:rPr>
              <a:t>Rohde</a:t>
            </a:r>
            <a:endParaRPr lang="de-DE" sz="1600" dirty="0"/>
          </a:p>
        </p:txBody>
      </p:sp>
      <p:pic>
        <p:nvPicPr>
          <p:cNvPr id="7" name="Inhaltsplatzhalter 4">
            <a:extLst>
              <a:ext uri="{FF2B5EF4-FFF2-40B4-BE49-F238E27FC236}">
                <a16:creationId xmlns:a16="http://schemas.microsoft.com/office/drawing/2014/main" id="{69A9D439-80CD-4D75-BAEC-49DF00A6B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31" y="1565059"/>
            <a:ext cx="7413621" cy="4718097"/>
          </a:xfrm>
          <a:prstGeom prst="rect">
            <a:avLst/>
          </a:prstGeom>
        </p:spPr>
      </p:pic>
    </p:spTree>
    <p:extLst>
      <p:ext uri="{BB962C8B-B14F-4D97-AF65-F5344CB8AC3E}">
        <p14:creationId xmlns:p14="http://schemas.microsoft.com/office/powerpoint/2010/main" val="39764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50356" y="2840038"/>
            <a:ext cx="5843287" cy="3233737"/>
          </a:xfrm>
        </p:spPr>
      </p:pic>
      <p:sp>
        <p:nvSpPr>
          <p:cNvPr id="3" name="Textplatzhalter 2"/>
          <p:cNvSpPr>
            <a:spLocks noGrp="1"/>
          </p:cNvSpPr>
          <p:nvPr>
            <p:ph type="body" idx="1"/>
          </p:nvPr>
        </p:nvSpPr>
        <p:spPr/>
        <p:txBody>
          <a:bodyPr/>
          <a:lstStyle/>
          <a:p>
            <a:endParaRPr lang="en-GB"/>
          </a:p>
        </p:txBody>
      </p:sp>
      <p:sp>
        <p:nvSpPr>
          <p:cNvPr id="4" name="Foliennummernplatzhalter 3"/>
          <p:cNvSpPr>
            <a:spLocks noGrp="1"/>
          </p:cNvSpPr>
          <p:nvPr>
            <p:ph type="sldNum" sz="quarter" idx="4"/>
          </p:nvPr>
        </p:nvSpPr>
        <p:spPr/>
        <p:txBody>
          <a:bodyPr/>
          <a:lstStyle/>
          <a:p>
            <a:fld id="{43F0430C-3290-2846-9C5E-237D45BC81A9}" type="slidenum">
              <a:rPr lang="de-DE" smtClean="0"/>
              <a:pPr/>
              <a:t>37</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4696"/>
            <a:ext cx="9144000" cy="5130259"/>
          </a:xfrm>
          <a:prstGeom prst="rect">
            <a:avLst/>
          </a:prstGeom>
        </p:spPr>
      </p:pic>
    </p:spTree>
    <p:extLst>
      <p:ext uri="{BB962C8B-B14F-4D97-AF65-F5344CB8AC3E}">
        <p14:creationId xmlns:p14="http://schemas.microsoft.com/office/powerpoint/2010/main" val="3015084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en-US" dirty="0" smtClean="0"/>
              <a:t>Why are we talking about Carbon Dioxide Removal? </a:t>
            </a:r>
            <a:endParaRPr lang="en-US"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4</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535" y="2446976"/>
            <a:ext cx="3838927" cy="2157742"/>
          </a:xfrm>
          <a:prstGeom prst="rect">
            <a:avLst/>
          </a:prstGeom>
        </p:spPr>
      </p:pic>
      <p:sp>
        <p:nvSpPr>
          <p:cNvPr id="2" name="Textfeld 1"/>
          <p:cNvSpPr txBox="1"/>
          <p:nvPr/>
        </p:nvSpPr>
        <p:spPr>
          <a:xfrm>
            <a:off x="2082497" y="4767115"/>
            <a:ext cx="4979005" cy="1754326"/>
          </a:xfrm>
          <a:prstGeom prst="rect">
            <a:avLst/>
          </a:prstGeom>
          <a:noFill/>
          <a:ln>
            <a:solidFill>
              <a:schemeClr val="tx1"/>
            </a:solidFill>
          </a:ln>
        </p:spPr>
        <p:txBody>
          <a:bodyPr wrap="square" rtlCol="0">
            <a:spAutoFit/>
          </a:bodyPr>
          <a:lstStyle/>
          <a:p>
            <a:pPr algn="ctr"/>
            <a:r>
              <a:rPr lang="de-DE" b="1" dirty="0" smtClean="0"/>
              <a:t>Art. 4.1, Paris Agreement</a:t>
            </a:r>
            <a:br>
              <a:rPr lang="de-DE" b="1" dirty="0" smtClean="0"/>
            </a:br>
            <a:endParaRPr lang="en-GB" b="1" dirty="0" smtClean="0"/>
          </a:p>
          <a:p>
            <a:pPr algn="ctr"/>
            <a:r>
              <a:rPr lang="en-GB" b="1" dirty="0" smtClean="0"/>
              <a:t>[…] achieve </a:t>
            </a:r>
            <a:r>
              <a:rPr lang="en-GB" b="1" dirty="0"/>
              <a:t>a balance between anthropogenic emissions by sources and removals by sinks of greenhouse gases in the second half of this century, </a:t>
            </a:r>
            <a:r>
              <a:rPr lang="en-GB" b="1" dirty="0" smtClean="0"/>
              <a:t>[…] </a:t>
            </a:r>
            <a:endParaRPr lang="en-GB" b="1" dirty="0"/>
          </a:p>
        </p:txBody>
      </p:sp>
    </p:spTree>
    <p:extLst>
      <p:ext uri="{BB962C8B-B14F-4D97-AF65-F5344CB8AC3E}">
        <p14:creationId xmlns:p14="http://schemas.microsoft.com/office/powerpoint/2010/main" val="515446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5</a:t>
            </a:fld>
            <a:endParaRPr lang="de-DE" dirty="0"/>
          </a:p>
        </p:txBody>
      </p:sp>
      <p:pic>
        <p:nvPicPr>
          <p:cNvPr id="7" name="Inhaltsplatzhalter 6">
            <a:extLst>
              <a:ext uri="{FF2B5EF4-FFF2-40B4-BE49-F238E27FC236}">
                <a16:creationId xmlns:a16="http://schemas.microsoft.com/office/drawing/2014/main" id="{5E08B9EA-829F-4741-8E6C-B46D67241771}"/>
              </a:ext>
            </a:extLst>
          </p:cNvPr>
          <p:cNvPicPr>
            <a:picLocks noGrp="1" noChangeAspect="1"/>
          </p:cNvPicPr>
          <p:nvPr>
            <p:ph sz="half" idx="2"/>
          </p:nvPr>
        </p:nvPicPr>
        <p:blipFill>
          <a:blip r:embed="rId2"/>
          <a:stretch>
            <a:fillRect/>
          </a:stretch>
        </p:blipFill>
        <p:spPr>
          <a:xfrm>
            <a:off x="2157159" y="1607428"/>
            <a:ext cx="5397525" cy="5017527"/>
          </a:xfrm>
          <a:prstGeom prst="rect">
            <a:avLst/>
          </a:prstGeom>
        </p:spPr>
      </p:pic>
    </p:spTree>
    <p:extLst>
      <p:ext uri="{BB962C8B-B14F-4D97-AF65-F5344CB8AC3E}">
        <p14:creationId xmlns:p14="http://schemas.microsoft.com/office/powerpoint/2010/main" val="328792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6</a:t>
            </a:fld>
            <a:endParaRPr lang="de-DE" dirty="0"/>
          </a:p>
        </p:txBody>
      </p:sp>
      <p:pic>
        <p:nvPicPr>
          <p:cNvPr id="5" name="Inhaltsplatzhalter 3">
            <a:extLst>
              <a:ext uri="{FF2B5EF4-FFF2-40B4-BE49-F238E27FC236}">
                <a16:creationId xmlns:a16="http://schemas.microsoft.com/office/drawing/2014/main" id="{0CAABA38-1C52-44F5-A216-9C44CF51549F}"/>
              </a:ext>
            </a:extLst>
          </p:cNvPr>
          <p:cNvPicPr>
            <a:picLocks noGrp="1" noChangeAspect="1"/>
          </p:cNvPicPr>
          <p:nvPr>
            <p:ph sz="half" idx="2"/>
          </p:nvPr>
        </p:nvPicPr>
        <p:blipFill rotWithShape="1">
          <a:blip r:embed="rId3"/>
          <a:srcRect b="39462"/>
          <a:stretch/>
        </p:blipFill>
        <p:spPr>
          <a:xfrm>
            <a:off x="457200" y="2163948"/>
            <a:ext cx="8305204" cy="2252545"/>
          </a:xfrm>
          <a:prstGeom prst="rect">
            <a:avLst/>
          </a:prstGeom>
          <a:ln>
            <a:solidFill>
              <a:schemeClr val="accent1"/>
            </a:solidFill>
          </a:ln>
        </p:spPr>
      </p:pic>
      <p:sp>
        <p:nvSpPr>
          <p:cNvPr id="2" name="Textfeld 1"/>
          <p:cNvSpPr txBox="1"/>
          <p:nvPr/>
        </p:nvSpPr>
        <p:spPr>
          <a:xfrm flipH="1">
            <a:off x="1567245" y="4829401"/>
            <a:ext cx="6237514" cy="1138773"/>
          </a:xfrm>
          <a:prstGeom prst="rect">
            <a:avLst/>
          </a:prstGeom>
          <a:noFill/>
          <a:ln>
            <a:solidFill>
              <a:schemeClr val="accent1"/>
            </a:solidFill>
          </a:ln>
        </p:spPr>
        <p:txBody>
          <a:bodyPr wrap="square" rtlCol="0">
            <a:spAutoFit/>
          </a:bodyPr>
          <a:lstStyle/>
          <a:p>
            <a:pPr algn="just"/>
            <a:r>
              <a:rPr lang="en-GB" dirty="0" smtClean="0"/>
              <a:t>“</a:t>
            </a:r>
            <a:r>
              <a:rPr lang="en-GB" b="1" dirty="0" smtClean="0"/>
              <a:t>All </a:t>
            </a:r>
            <a:r>
              <a:rPr lang="en-GB" b="1" dirty="0"/>
              <a:t>pathways </a:t>
            </a:r>
            <a:r>
              <a:rPr lang="en-GB" dirty="0"/>
              <a:t>that limit global warming to 1.5°C with limited or no overshoot project the use of </a:t>
            </a:r>
            <a:r>
              <a:rPr lang="en-GB" b="1" dirty="0"/>
              <a:t>carbon dioxide removal (CDR) </a:t>
            </a:r>
            <a:r>
              <a:rPr lang="en-GB" dirty="0"/>
              <a:t>on the order of </a:t>
            </a:r>
            <a:r>
              <a:rPr lang="en-GB" b="1" dirty="0"/>
              <a:t>100–1000 GtCO</a:t>
            </a:r>
            <a:r>
              <a:rPr lang="en-GB" b="1" baseline="-25000" dirty="0"/>
              <a:t>2</a:t>
            </a:r>
            <a:r>
              <a:rPr lang="en-GB" b="1" dirty="0"/>
              <a:t> over the 21st century</a:t>
            </a:r>
            <a:r>
              <a:rPr lang="en-GB" b="1" dirty="0" smtClean="0"/>
              <a:t>.”</a:t>
            </a:r>
          </a:p>
          <a:p>
            <a:pPr algn="ctr"/>
            <a:r>
              <a:rPr lang="de-DE" sz="1400" dirty="0" smtClean="0"/>
              <a:t>IPCC, SR15, SPM</a:t>
            </a:r>
            <a:endParaRPr lang="en-GB" sz="1400" dirty="0"/>
          </a:p>
        </p:txBody>
      </p:sp>
    </p:spTree>
    <p:extLst>
      <p:ext uri="{BB962C8B-B14F-4D97-AF65-F5344CB8AC3E}">
        <p14:creationId xmlns:p14="http://schemas.microsoft.com/office/powerpoint/2010/main" val="1664629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half" idx="2"/>
          </p:nvPr>
        </p:nvPicPr>
        <p:blipFill>
          <a:blip r:embed="rId2"/>
          <a:stretch>
            <a:fillRect/>
          </a:stretch>
        </p:blipFill>
        <p:spPr>
          <a:xfrm>
            <a:off x="1455425" y="2427474"/>
            <a:ext cx="6045916" cy="4014919"/>
          </a:xfrm>
          <a:prstGeom prst="rect">
            <a:avLst/>
          </a:prstGeom>
        </p:spPr>
      </p:pic>
      <p:sp>
        <p:nvSpPr>
          <p:cNvPr id="3" name="Textplatzhalter 2"/>
          <p:cNvSpPr>
            <a:spLocks noGrp="1"/>
          </p:cNvSpPr>
          <p:nvPr>
            <p:ph type="body" idx="1"/>
          </p:nvPr>
        </p:nvSpPr>
        <p:spPr/>
        <p:txBody>
          <a:bodyPr/>
          <a:lstStyle/>
          <a:p>
            <a:r>
              <a:rPr lang="en-US" dirty="0" smtClean="0"/>
              <a:t>“Fast growing research on negative emissions“</a:t>
            </a:r>
          </a:p>
        </p:txBody>
      </p:sp>
      <p:sp>
        <p:nvSpPr>
          <p:cNvPr id="4" name="Foliennummernplatzhalter 3"/>
          <p:cNvSpPr>
            <a:spLocks noGrp="1"/>
          </p:cNvSpPr>
          <p:nvPr>
            <p:ph type="sldNum" sz="quarter" idx="4"/>
          </p:nvPr>
        </p:nvSpPr>
        <p:spPr/>
        <p:txBody>
          <a:bodyPr/>
          <a:lstStyle/>
          <a:p>
            <a:fld id="{43F0430C-3290-2846-9C5E-237D45BC81A9}" type="slidenum">
              <a:rPr lang="de-DE" smtClean="0"/>
              <a:pPr/>
              <a:t>7</a:t>
            </a:fld>
            <a:endParaRPr lang="de-DE" dirty="0"/>
          </a:p>
        </p:txBody>
      </p:sp>
      <p:sp>
        <p:nvSpPr>
          <p:cNvPr id="6" name="Textfeld 5">
            <a:extLst>
              <a:ext uri="{FF2B5EF4-FFF2-40B4-BE49-F238E27FC236}">
                <a16:creationId xmlns:a16="http://schemas.microsoft.com/office/drawing/2014/main" id="{021B6029-2610-493A-B382-1741E2C2CE2B}"/>
              </a:ext>
            </a:extLst>
          </p:cNvPr>
          <p:cNvSpPr txBox="1"/>
          <p:nvPr/>
        </p:nvSpPr>
        <p:spPr>
          <a:xfrm>
            <a:off x="3654985" y="6528919"/>
            <a:ext cx="1646797" cy="338554"/>
          </a:xfrm>
          <a:prstGeom prst="rect">
            <a:avLst/>
          </a:prstGeom>
          <a:noFill/>
        </p:spPr>
        <p:txBody>
          <a:bodyPr wrap="none" rtlCol="0">
            <a:spAutoFit/>
          </a:bodyPr>
          <a:lstStyle/>
          <a:p>
            <a:r>
              <a:rPr lang="de-DE" sz="1600" dirty="0" err="1" smtClean="0"/>
              <a:t>Minx</a:t>
            </a:r>
            <a:r>
              <a:rPr lang="de-DE" sz="1600" dirty="0" smtClean="0"/>
              <a:t> et al. (2017)</a:t>
            </a:r>
            <a:endParaRPr lang="de-DE" sz="1600" dirty="0"/>
          </a:p>
        </p:txBody>
      </p:sp>
    </p:spTree>
    <p:extLst>
      <p:ext uri="{BB962C8B-B14F-4D97-AF65-F5344CB8AC3E}">
        <p14:creationId xmlns:p14="http://schemas.microsoft.com/office/powerpoint/2010/main" val="30339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2"/>
          </p:nvPr>
        </p:nvSpPr>
        <p:spPr/>
        <p:txBody>
          <a:bodyPr/>
          <a:lstStyle/>
          <a:p>
            <a:endParaRPr lang="en-GB" dirty="0"/>
          </a:p>
        </p:txBody>
      </p:sp>
      <p:sp>
        <p:nvSpPr>
          <p:cNvPr id="3" name="Text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8</a:t>
            </a:fld>
            <a:endParaRPr lang="de-DE" dirty="0"/>
          </a:p>
        </p:txBody>
      </p:sp>
      <p:pic>
        <p:nvPicPr>
          <p:cNvPr id="5" name="Grafik 4"/>
          <p:cNvPicPr>
            <a:picLocks noChangeAspect="1"/>
          </p:cNvPicPr>
          <p:nvPr/>
        </p:nvPicPr>
        <p:blipFill>
          <a:blip r:embed="rId2"/>
          <a:stretch>
            <a:fillRect/>
          </a:stretch>
        </p:blipFill>
        <p:spPr>
          <a:xfrm>
            <a:off x="3012701" y="2118811"/>
            <a:ext cx="5674099" cy="3200168"/>
          </a:xfrm>
          <a:prstGeom prst="rect">
            <a:avLst/>
          </a:prstGeom>
        </p:spPr>
      </p:pic>
      <p:sp>
        <p:nvSpPr>
          <p:cNvPr id="6" name="Textfeld 5"/>
          <p:cNvSpPr txBox="1"/>
          <p:nvPr/>
        </p:nvSpPr>
        <p:spPr>
          <a:xfrm flipH="1">
            <a:off x="613317" y="3454491"/>
            <a:ext cx="3958683" cy="3139321"/>
          </a:xfrm>
          <a:prstGeom prst="rect">
            <a:avLst/>
          </a:prstGeom>
          <a:solidFill>
            <a:schemeClr val="bg1"/>
          </a:solidFill>
        </p:spPr>
        <p:txBody>
          <a:bodyPr wrap="square" rtlCol="0">
            <a:spAutoFit/>
          </a:bodyPr>
          <a:lstStyle/>
          <a:p>
            <a:pPr algn="ctr"/>
            <a:endParaRPr lang="en-US" b="1" dirty="0" smtClean="0"/>
          </a:p>
          <a:p>
            <a:pPr algn="ctr"/>
            <a:r>
              <a:rPr lang="en-US" dirty="0" smtClean="0"/>
              <a:t>[…] </a:t>
            </a:r>
          </a:p>
          <a:p>
            <a:pPr algn="ctr"/>
            <a:endParaRPr lang="en-US" b="1" dirty="0" smtClean="0"/>
          </a:p>
          <a:p>
            <a:pPr algn="ctr"/>
            <a:r>
              <a:rPr lang="en-US" b="1" dirty="0" smtClean="0"/>
              <a:t>Most models assume, however, that future generations will somehow be able to suck hundreds of billions of tons of CO</a:t>
            </a:r>
            <a:r>
              <a:rPr lang="en-US" b="1" baseline="-25000" dirty="0" smtClean="0"/>
              <a:t>2</a:t>
            </a:r>
            <a:r>
              <a:rPr lang="en-US" b="1" dirty="0" smtClean="0"/>
              <a:t> out of the air, with technologies that do not exist in the scale required and maybe never will. </a:t>
            </a:r>
          </a:p>
          <a:p>
            <a:pPr algn="ctr"/>
            <a:endParaRPr lang="en-US" b="1" dirty="0" smtClean="0"/>
          </a:p>
          <a:p>
            <a:pPr algn="ctr"/>
            <a:r>
              <a:rPr lang="en-US" sz="1600" dirty="0" smtClean="0"/>
              <a:t>Greta Thunberg at COP25</a:t>
            </a:r>
            <a:endParaRPr lang="en-US" sz="1600" dirty="0"/>
          </a:p>
        </p:txBody>
      </p:sp>
    </p:spTree>
    <p:extLst>
      <p:ext uri="{BB962C8B-B14F-4D97-AF65-F5344CB8AC3E}">
        <p14:creationId xmlns:p14="http://schemas.microsoft.com/office/powerpoint/2010/main" val="123118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r>
              <a:rPr lang="en-US" dirty="0" smtClean="0"/>
              <a:t>….and what exactly are we talking about? </a:t>
            </a:r>
            <a:endParaRPr lang="en-US" dirty="0"/>
          </a:p>
        </p:txBody>
      </p:sp>
      <p:sp>
        <p:nvSpPr>
          <p:cNvPr id="4" name="Foliennummernplatzhalter 3"/>
          <p:cNvSpPr>
            <a:spLocks noGrp="1"/>
          </p:cNvSpPr>
          <p:nvPr>
            <p:ph type="sldNum" sz="quarter" idx="4"/>
          </p:nvPr>
        </p:nvSpPr>
        <p:spPr/>
        <p:txBody>
          <a:bodyPr/>
          <a:lstStyle/>
          <a:p>
            <a:fld id="{43F0430C-3290-2846-9C5E-237D45BC81A9}" type="slidenum">
              <a:rPr lang="de-DE" smtClean="0"/>
              <a:pPr/>
              <a:t>9</a:t>
            </a:fld>
            <a:endParaRPr lang="de-DE" dirty="0"/>
          </a:p>
        </p:txBody>
      </p:sp>
      <p:pic>
        <p:nvPicPr>
          <p:cNvPr id="7" name="Inhaltsplatzhalter 6"/>
          <p:cNvPicPr>
            <a:picLocks noGrp="1" noChangeAspect="1"/>
          </p:cNvPicPr>
          <p:nvPr>
            <p:ph sz="half" idx="2"/>
          </p:nvPr>
        </p:nvPicPr>
        <p:blipFill>
          <a:blip r:embed="rId2"/>
          <a:stretch>
            <a:fillRect/>
          </a:stretch>
        </p:blipFill>
        <p:spPr>
          <a:xfrm>
            <a:off x="1548601" y="2163948"/>
            <a:ext cx="6046797" cy="4422371"/>
          </a:xfrm>
          <a:prstGeom prst="rect">
            <a:avLst/>
          </a:prstGeom>
        </p:spPr>
      </p:pic>
      <p:sp>
        <p:nvSpPr>
          <p:cNvPr id="8" name="Textfeld 7">
            <a:extLst>
              <a:ext uri="{FF2B5EF4-FFF2-40B4-BE49-F238E27FC236}">
                <a16:creationId xmlns:a16="http://schemas.microsoft.com/office/drawing/2014/main" id="{021B6029-2610-493A-B382-1741E2C2CE2B}"/>
              </a:ext>
            </a:extLst>
          </p:cNvPr>
          <p:cNvSpPr txBox="1"/>
          <p:nvPr/>
        </p:nvSpPr>
        <p:spPr>
          <a:xfrm>
            <a:off x="2804720" y="6528919"/>
            <a:ext cx="3534557" cy="338554"/>
          </a:xfrm>
          <a:prstGeom prst="rect">
            <a:avLst/>
          </a:prstGeom>
          <a:noFill/>
        </p:spPr>
        <p:txBody>
          <a:bodyPr wrap="none" rtlCol="0">
            <a:spAutoFit/>
          </a:bodyPr>
          <a:lstStyle/>
          <a:p>
            <a:r>
              <a:rPr lang="de-DE" sz="1600" dirty="0" smtClean="0"/>
              <a:t>UNEP </a:t>
            </a:r>
            <a:r>
              <a:rPr lang="de-DE" sz="1600" dirty="0" err="1" smtClean="0"/>
              <a:t>Emissions</a:t>
            </a:r>
            <a:r>
              <a:rPr lang="de-DE" sz="1600" dirty="0" smtClean="0"/>
              <a:t> Gap Report 2017, p. 58 </a:t>
            </a:r>
            <a:endParaRPr lang="de-DE" sz="1600" dirty="0"/>
          </a:p>
        </p:txBody>
      </p:sp>
    </p:spTree>
    <p:extLst>
      <p:ext uri="{BB962C8B-B14F-4D97-AF65-F5344CB8AC3E}">
        <p14:creationId xmlns:p14="http://schemas.microsoft.com/office/powerpoint/2010/main" val="54558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1773</Words>
  <Application>Microsoft Office PowerPoint</Application>
  <PresentationFormat>Bildschirmpräsentation (4:3)</PresentationFormat>
  <Paragraphs>262</Paragraphs>
  <Slides>37</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37</vt:i4>
      </vt:variant>
    </vt:vector>
  </HeadingPairs>
  <TitlesOfParts>
    <vt:vector size="46" baseType="lpstr">
      <vt:lpstr>Arial</vt:lpstr>
      <vt:lpstr>Calibri</vt:lpstr>
      <vt:lpstr>Frutiger LT Pro 55 Roman</vt:lpstr>
      <vt:lpstr>Lucida Grande</vt:lpstr>
      <vt:lpstr>TheSans UHH</vt:lpstr>
      <vt:lpstr>TheSans UHH Bold Caps</vt:lpstr>
      <vt:lpstr>TheSans UHH Regular</vt:lpstr>
      <vt:lpstr>Wingdings</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blum design und kommunikation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Eike Hilgendorff</dc:creator>
  <cp:lastModifiedBy>Felix Schenuit</cp:lastModifiedBy>
  <cp:revision>550</cp:revision>
  <dcterms:created xsi:type="dcterms:W3CDTF">2016-03-24T14:49:53Z</dcterms:created>
  <dcterms:modified xsi:type="dcterms:W3CDTF">2020-03-03T23:24:42Z</dcterms:modified>
</cp:coreProperties>
</file>